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946" y="-341"/>
      </p:cViewPr>
      <p:guideLst>
        <p:guide orient="horz" pos="2160"/>
        <p:guide pos="3840"/>
      </p:guideLst>
    </p:cSldViewPr>
  </p:slideViewPr>
  <p:notesTextViewPr>
    <p:cViewPr>
      <p:scale>
        <a:sx n="1" d="1"/>
        <a:sy n="1" d="1"/>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4437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emistry#pid=6405f2265c2a3fb1cab2a646#tid=64084cda5219e9000969eab8">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p:cNvPicPr>
            <a:picLocks noChangeAspect="1"/>
          </p:cNvPicPr>
          <p:nvPr/>
        </p:nvPicPr>
        <p:blipFill>
          <a:blip r:embed="rId3"/>
          <a:stretch>
            <a:fillRect/>
          </a:stretch>
        </p:blipFill>
        <p:spPr>
          <a:xfrm>
            <a:off x="11073384" y="6108192"/>
            <a:ext cx="1133856" cy="758952"/>
          </a:xfrm>
          <a:prstGeom prst="rect">
            <a:avLst/>
          </a:prstGeom>
        </p:spPr>
      </p:pic>
      <p:pic>
        <p:nvPicPr>
          <p:cNvPr id="4" name="MasterShapeName" descr="preencoded.png"/>
          <p:cNvPicPr>
            <a:picLocks noChangeAspect="1"/>
          </p:cNvPicPr>
          <p:nvPr/>
        </p:nvPicPr>
        <p:blipFill>
          <a:blip r:embed="rId4"/>
          <a:stretch>
            <a:fillRect/>
          </a:stretch>
        </p:blipFill>
        <p:spPr>
          <a:xfrm>
            <a:off x="10652760" y="182880"/>
            <a:ext cx="1417320" cy="393192"/>
          </a:xfrm>
          <a:prstGeom prst="rect">
            <a:avLst/>
          </a:prstGeom>
        </p:spPr>
      </p:pic>
      <p:sp>
        <p:nvSpPr>
          <p:cNvPr id="5" name="MasterShapeName"/>
          <p:cNvSpPr/>
          <p:nvPr/>
        </p:nvSpPr>
        <p:spPr>
          <a:xfrm>
            <a:off x="429768" y="219456"/>
            <a:ext cx="3236976" cy="320040"/>
          </a:xfrm>
          <a:prstGeom prst="rect">
            <a:avLst/>
          </a:prstGeom>
          <a:noFill/>
          <a:ln/>
        </p:spPr>
        <p:txBody>
          <a:bodyPr wrap="square" lIns="0" tIns="0" rIns="0" bIns="0" rtlCol="0" anchor="ctr"/>
          <a:lstStyle/>
          <a:p>
            <a:pPr algn="ctr"/>
            <a:r>
              <a:rPr lang="en-US" sz="1600" b="1" i="0" dirty="0">
                <a:solidFill>
                  <a:srgbClr val="FFFFFF"/>
                </a:solidFill>
                <a:latin typeface="Times New Roman" pitchFamily="34" charset="0"/>
                <a:ea typeface="微软雅黑" pitchFamily="34" charset="-122"/>
                <a:cs typeface="Times New Roman" pitchFamily="34" charset="-120"/>
              </a:rPr>
              <a:t>2023年    初 中 终 结 性 练 习 · 化 学</a:t>
            </a:r>
            <a:endParaRPr lang="en-US" sz="1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Hexin Slide 1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Hexin Slide 10checked= 1 &amp; amp; version = 1.0.5checked=1&amp;version=1.0.5">
    <p:spTree>
      <p:nvGrpSpPr>
        <p:cNvPr id="1" name=""/>
        <p:cNvGrpSpPr/>
        <p:nvPr/>
      </p:nvGrpSpPr>
      <p:grpSpPr>
        <a:xfrm>
          <a:off x="0" y="0"/>
          <a:ext cx="0" cy="0"/>
          <a:chOff x="0" y="0"/>
          <a:chExt cx="0" cy="0"/>
        </a:xfrm>
      </p:grpSpPr>
      <p:sp>
        <p:nvSpPr>
          <p:cNvPr id="2" name="QC_5_BD.18_1#ffeb5aa85?vbadefaultcenterpage=1&amp;parentnodeid=c0c95048a&amp;vbahtmlprocessed=1&amp;hasbroken=1"/>
          <p:cNvSpPr/>
          <p:nvPr/>
        </p:nvSpPr>
        <p:spPr>
          <a:xfrm>
            <a:off x="356616" y="98494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9.请结合图3-2-1分析，</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19_1#ffeb5aa85.bracket?vbadefaultcenterpage=1&amp;parentnodeid=c0c95048a&amp;vbapositionanswer=9&amp;vbahtmlprocessed=1"/>
          <p:cNvSpPr/>
          <p:nvPr/>
        </p:nvSpPr>
        <p:spPr>
          <a:xfrm>
            <a:off x="7122541" y="984948"/>
            <a:ext cx="35242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sp>
        <p:nvSpPr>
          <p:cNvPr id="4" name="QC_5_BD.20_1#ffeb5aa85?vbadefaultcenterpage=1&amp;parentnodeid=c0c95048a&amp;vbahtmlprocessed=1"/>
          <p:cNvSpPr/>
          <p:nvPr/>
        </p:nvSpPr>
        <p:spPr>
          <a:xfrm>
            <a:off x="356616" y="1630552"/>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（图中“—”表示相连的物质可以发生反应，“→”表示一种物质可以转化成另一种物质）</a:t>
            </a:r>
            <a:endParaRPr lang="en-US" altLang="zh-CN" sz="2800" dirty="0"/>
          </a:p>
        </p:txBody>
      </p:sp>
      <p:pic>
        <p:nvPicPr>
          <p:cNvPr id="5" name="QC_5_BD.20_2#ffeb5aa85?imagetipindex=5&amp;hastextimagelayout=1&amp;vbadefaultcenterpage=1&amp;parentnodeid=c0c95048a&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3648" y="2979864"/>
            <a:ext cx="3483864" cy="19842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20_3#ffeb5aa85?imagetipindex=5&amp;hastextimagelayout=1&amp;vbadefaultcenterpage=1&amp;parentnodeid=c0c95048a&amp;vbahtmlprocessed=1"/>
          <p:cNvSpPr/>
          <p:nvPr/>
        </p:nvSpPr>
        <p:spPr>
          <a:xfrm>
            <a:off x="9041536" y="5091112"/>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图3-2-1</a:t>
            </a:r>
            <a:endParaRPr lang="en-US" altLang="zh-CN" sz="2800" dirty="0"/>
          </a:p>
        </p:txBody>
      </p:sp>
      <mc:AlternateContent xmlns:mc="http://schemas.openxmlformats.org/markup-compatibility/2006" xmlns:a14="http://schemas.microsoft.com/office/drawing/2010/main">
        <mc:Choice Requires="a14">
          <p:sp>
            <p:nvSpPr>
              <p:cNvPr id="7" name="QC_5_BD.20_4#ffeb5aa85.choices?hastextimagelayout=1&amp;vbadefaultcenterpage=1&amp;parentnodeid=c0c95048a&amp;vbahtmlprocessed=1&amp;hasbroken=1"/>
              <p:cNvSpPr/>
              <p:nvPr/>
            </p:nvSpPr>
            <p:spPr>
              <a:xfrm>
                <a:off x="356616" y="2852864"/>
                <a:ext cx="7854696" cy="249186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A.只能通过与</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的反应实现转化①</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X</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和</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Y</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可能是同一物质</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C.反应③中能观察到溶液变为黄色</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D.能实现转化④的金属也一定能和稀盐酸反应</a:t>
                </a:r>
                <a:endParaRPr lang="en-US" altLang="zh-CN" sz="2800" dirty="0"/>
              </a:p>
            </p:txBody>
          </p:sp>
        </mc:Choice>
        <mc:Fallback xmlns="">
          <p:sp>
            <p:nvSpPr>
              <p:cNvPr id="7" name="QC_5_BD.20_4#ffeb5aa85.choices?hastextimagelayout=1&amp;vbadefaultcenterpage=1&amp;parentnodeid=c0c95048a&amp;vbahtmlprocessed=1&amp;hasbroken=1"/>
              <p:cNvSpPr>
                <a:spLocks noRot="1" noChangeAspect="1" noMove="1" noResize="1" noEditPoints="1" noAdjustHandles="1" noChangeArrowheads="1" noChangeShapeType="1" noTextEdit="1"/>
              </p:cNvSpPr>
              <p:nvPr/>
            </p:nvSpPr>
            <p:spPr>
              <a:xfrm>
                <a:off x="356616" y="2852864"/>
                <a:ext cx="7854696" cy="2491867"/>
              </a:xfrm>
              <a:prstGeom prst="rect">
                <a:avLst/>
              </a:prstGeom>
              <a:blipFill>
                <a:blip r:embed="rId4"/>
                <a:stretch>
                  <a:fillRect l="-2795" b="-9291"/>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Hexin Slide 11checked= 1 &amp; amp; version = 1.0.5checked=1&amp;version=1.0.5">
    <p:spTree>
      <p:nvGrpSpPr>
        <p:cNvPr id="1" name=""/>
        <p:cNvGrpSpPr/>
        <p:nvPr/>
      </p:nvGrpSpPr>
      <p:grpSpPr>
        <a:xfrm>
          <a:off x="0" y="0"/>
          <a:ext cx="0" cy="0"/>
          <a:chOff x="0" y="0"/>
          <a:chExt cx="0" cy="0"/>
        </a:xfrm>
      </p:grpSpPr>
      <p:sp>
        <p:nvSpPr>
          <p:cNvPr id="2" name="C_3_BD#2991273a9?segpoint=1&amp;vbadefaultcenterpage=1&amp;parentnodeid=f6dd1a5a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第二部分（非选择题</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共42分）</a:t>
            </a:r>
            <a:endParaRPr lang="en-US" altLang="zh-CN" sz="3000" dirty="0"/>
          </a:p>
        </p:txBody>
      </p:sp>
      <p:sp>
        <p:nvSpPr>
          <p:cNvPr id="3" name="C_4_BD#7ec878212?segpoint=1&amp;vbadefaultcenterpage=1&amp;parentnodeid=2991273a9&amp;vbahtmlprocessed=1"/>
          <p:cNvSpPr/>
          <p:nvPr/>
        </p:nvSpPr>
        <p:spPr>
          <a:xfrm>
            <a:off x="356616" y="1225044"/>
            <a:ext cx="11475720" cy="995680"/>
          </a:xfrm>
          <a:prstGeom prst="rect">
            <a:avLst/>
          </a:prstGeom>
          <a:noFill/>
          <a:ln/>
        </p:spPr>
        <p:txBody>
          <a:bodyPr wrap="square" lIns="0" tIns="0" rIns="0" bIns="0" rtlCol="0" anchor="t"/>
          <a:lstStyle/>
          <a:p>
            <a:pPr algn="l" latinLnBrk="1">
              <a:lnSpc>
                <a:spcPct val="150000"/>
              </a:lnSpc>
            </a:pPr>
            <a:r>
              <a:rPr lang="en-US" altLang="zh-CN" sz="2800" b="1" i="0" dirty="0">
                <a:solidFill>
                  <a:srgbClr val="000000"/>
                </a:solidFill>
                <a:latin typeface="微软雅黑" pitchFamily="34" charset="0"/>
                <a:ea typeface="微软雅黑" pitchFamily="34" charset="-122"/>
                <a:cs typeface="微软雅黑" pitchFamily="34" charset="-120"/>
              </a:rPr>
              <a:t>二、填空及简答题（共6小题，计24分）</a:t>
            </a:r>
            <a:endParaRPr lang="en-US" altLang="zh-CN" sz="2800" dirty="0"/>
          </a:p>
        </p:txBody>
      </p:sp>
      <p:sp>
        <p:nvSpPr>
          <p:cNvPr id="4" name="QO_5#c21230292?vbadefaultcenterpage=1&amp;parentnodeid=7ec878212&amp;vbahtmlprocessed=1"/>
          <p:cNvSpPr/>
          <p:nvPr/>
        </p:nvSpPr>
        <p:spPr>
          <a:xfrm>
            <a:off x="356616" y="1868678"/>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10.（4分）神舟十三号乘组人员在空间站进行的太空授课再次引爆了国人探索太空的激情，请回答下列问题。</a:t>
            </a:r>
            <a:endParaRPr lang="en-US" altLang="zh-CN" sz="2800" dirty="0"/>
          </a:p>
        </p:txBody>
      </p:sp>
      <p:sp>
        <p:nvSpPr>
          <p:cNvPr id="5" name="QB_6#0352fa8b0?vbadefaultcenterpage=1&amp;parentnodeid=c21230292&amp;vbahtmlprocessed=1&amp;hasbroken=1"/>
          <p:cNvSpPr/>
          <p:nvPr/>
        </p:nvSpPr>
        <p:spPr>
          <a:xfrm>
            <a:off x="356616" y="3154235"/>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（1）为了提高宇航员身体的免疫力，他们的食物应增加瘦肉</a:t>
            </a:r>
            <a:r>
              <a:rPr lang="en-US" altLang="zh-CN" sz="2800" b="0" i="0">
                <a:solidFill>
                  <a:srgbClr val="000000"/>
                </a:solidFill>
                <a:latin typeface="Times New Roman" pitchFamily="34" charset="0"/>
                <a:ea typeface="微软雅黑" pitchFamily="34" charset="-122"/>
                <a:cs typeface="Times New Roman" pitchFamily="34" charset="-120"/>
              </a:rPr>
              <a:t>、牛奶和鱼</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等，这些食物富含的有机营养素是</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B_6_AN.21_1#0352fa8b0.blank?vbadefaultcenterpage=1&amp;parentnodeid=c21230292&amp;vbapositionanswer=10&amp;vbahtmlprocessed=1"/>
          <p:cNvSpPr/>
          <p:nvPr/>
        </p:nvSpPr>
        <p:spPr>
          <a:xfrm>
            <a:off x="5830316" y="3756215"/>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蛋白质</a:t>
            </a:r>
            <a:endParaRPr lang="en-US" altLang="zh-CN" sz="2800" dirty="0"/>
          </a:p>
        </p:txBody>
      </p:sp>
      <p:sp>
        <p:nvSpPr>
          <p:cNvPr id="7" name="QB_6#7b6a049b8?vbadefaultcenterpage=1&amp;parentnodeid=c21230292&amp;vbahtmlprocessed=1&amp;hasbroken=1"/>
          <p:cNvSpPr/>
          <p:nvPr/>
        </p:nvSpPr>
        <p:spPr>
          <a:xfrm>
            <a:off x="356616" y="444188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（2）在太空中水资源稀缺</a:t>
            </a:r>
            <a:r>
              <a:rPr lang="en-US" altLang="zh-CN" sz="2800" b="0" i="0">
                <a:solidFill>
                  <a:srgbClr val="000000"/>
                </a:solidFill>
                <a:latin typeface="Times New Roman" pitchFamily="34" charset="0"/>
                <a:ea typeface="微软雅黑" pitchFamily="34" charset="-122"/>
                <a:cs typeface="Times New Roman" pitchFamily="34" charset="-120"/>
              </a:rPr>
              <a:t>，中国空间站采用蒸汽压缩蒸馏技术实现了废</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水的再利用。蒸馏过程发生的是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变化</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8" name="QB_6_AN.22_1#7b6a049b8.blank?vbadefaultcenterpage=1&amp;parentnodeid=c21230292&amp;vbapositionanswer=11&amp;vbahtmlprocessed=1"/>
          <p:cNvSpPr/>
          <p:nvPr/>
        </p:nvSpPr>
        <p:spPr>
          <a:xfrm>
            <a:off x="5474716" y="504386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物理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Hexin Slide 12checked= 1 &amp; amp; version = 1.0.5checked=1&amp;version=1.0.5">
    <p:spTree>
      <p:nvGrpSpPr>
        <p:cNvPr id="1" name=""/>
        <p:cNvGrpSpPr/>
        <p:nvPr/>
      </p:nvGrpSpPr>
      <p:grpSpPr>
        <a:xfrm>
          <a:off x="0" y="0"/>
          <a:ext cx="0" cy="0"/>
          <a:chOff x="0" y="0"/>
          <a:chExt cx="0" cy="0"/>
        </a:xfrm>
      </p:grpSpPr>
      <p:sp>
        <p:nvSpPr>
          <p:cNvPr id="2" name="QB_6#6700e27c5?vbadefaultcenterpage=1&amp;parentnodeid=c21230292&amp;vbahtmlprocessed=1&amp;hasbroken=1"/>
          <p:cNvSpPr/>
          <p:nvPr/>
        </p:nvSpPr>
        <p:spPr>
          <a:xfrm>
            <a:off x="356616" y="1458436"/>
            <a:ext cx="11475720" cy="37673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（3）在“天宫课堂第一课”上</a:t>
            </a:r>
            <a:r>
              <a:rPr lang="en-US" altLang="zh-CN" sz="2800" b="0" i="0">
                <a:solidFill>
                  <a:srgbClr val="000000"/>
                </a:solidFill>
                <a:latin typeface="Times New Roman" pitchFamily="34" charset="0"/>
                <a:ea typeface="微软雅黑" pitchFamily="34" charset="-122"/>
                <a:cs typeface="Times New Roman" pitchFamily="34" charset="-120"/>
              </a:rPr>
              <a:t>，航天员王亚平将一片泡腾片放入一悬浮的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水球中</a:t>
            </a:r>
            <a:r>
              <a:rPr lang="en-US" altLang="zh-CN" sz="2800" b="0" i="0" dirty="0">
                <a:solidFill>
                  <a:srgbClr val="000000"/>
                </a:solidFill>
                <a:latin typeface="Times New Roman" pitchFamily="34" charset="0"/>
                <a:ea typeface="微软雅黑" pitchFamily="34" charset="-122"/>
                <a:cs typeface="Times New Roman" pitchFamily="34" charset="-120"/>
              </a:rPr>
              <a:t>，只见泡腾片在水球里不断冒泡</a:t>
            </a:r>
            <a:r>
              <a:rPr lang="en-US" altLang="zh-CN" sz="2800" b="0" i="0">
                <a:solidFill>
                  <a:srgbClr val="000000"/>
                </a:solidFill>
                <a:latin typeface="Times New Roman" pitchFamily="34" charset="0"/>
                <a:ea typeface="微软雅黑" pitchFamily="34" charset="-122"/>
                <a:cs typeface="Times New Roman" pitchFamily="34" charset="-120"/>
              </a:rPr>
              <a:t>，水球逐渐变成了一个色彩斑斓的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气泡球”，并且产生了阵阵香气</a:t>
            </a:r>
            <a:r>
              <a:rPr lang="en-US" altLang="zh-CN" sz="2800" b="0" i="0">
                <a:solidFill>
                  <a:srgbClr val="000000"/>
                </a:solidFill>
                <a:latin typeface="Times New Roman" pitchFamily="34" charset="0"/>
                <a:ea typeface="微软雅黑" pitchFamily="34" charset="-122"/>
                <a:cs typeface="Times New Roman" pitchFamily="34" charset="-120"/>
              </a:rPr>
              <a:t>。能闻到香气是因为</a:t>
            </a:r>
            <a:r>
              <a:rPr lang="en-US" altLang="zh-CN" sz="2800" i="0">
                <a:solidFill>
                  <a:srgbClr val="000000"/>
                </a:solidFill>
                <a:latin typeface="SimSun" pitchFamily="34" charset="0"/>
                <a:ea typeface="SimSun" pitchFamily="34" charset="-122"/>
                <a:cs typeface="SimSun" pitchFamily="34" charset="-120"/>
              </a:rPr>
              <a:t>__________________</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用微粒的观点解释）。在“天宫课堂第二课”上</a:t>
            </a:r>
            <a:r>
              <a:rPr lang="en-US" altLang="zh-CN" sz="2800" b="0" i="0">
                <a:solidFill>
                  <a:srgbClr val="000000"/>
                </a:solidFill>
                <a:latin typeface="Times New Roman" pitchFamily="34" charset="0"/>
                <a:ea typeface="微软雅黑" pitchFamily="34" charset="-122"/>
                <a:cs typeface="Times New Roman" pitchFamily="34" charset="-120"/>
              </a:rPr>
              <a:t>，航天员做了油水混合振</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荡后发现油水不分层</a:t>
            </a:r>
            <a:r>
              <a:rPr lang="en-US" altLang="zh-CN" sz="2800" b="0" i="0" dirty="0">
                <a:solidFill>
                  <a:srgbClr val="000000"/>
                </a:solidFill>
                <a:latin typeface="Times New Roman" pitchFamily="34" charset="0"/>
                <a:ea typeface="微软雅黑" pitchFamily="34" charset="-122"/>
                <a:cs typeface="Times New Roman" pitchFamily="34" charset="-120"/>
              </a:rPr>
              <a:t>，而在我们地球上却是分层的</a:t>
            </a:r>
            <a:r>
              <a:rPr lang="en-US" altLang="zh-CN" sz="2800" b="0" i="0">
                <a:solidFill>
                  <a:srgbClr val="000000"/>
                </a:solidFill>
                <a:latin typeface="Times New Roman" pitchFamily="34" charset="0"/>
                <a:ea typeface="微软雅黑" pitchFamily="34" charset="-122"/>
                <a:cs typeface="Times New Roman" pitchFamily="34" charset="-120"/>
              </a:rPr>
              <a:t>，要使其不分层我们要</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往里加入洗涤剂，洗涤剂所起的作用称为</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作用</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B_6_AN.23_1#6700e27c5.blank?vbadefaultcenterpage=1&amp;parentnodeid=c21230292&amp;vbapositionanswer=12&amp;vbahtmlprocessed=1"/>
          <p:cNvSpPr/>
          <p:nvPr/>
        </p:nvSpPr>
        <p:spPr>
          <a:xfrm>
            <a:off x="8633841" y="2660205"/>
            <a:ext cx="2925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分子在不断地运动</a:t>
            </a:r>
            <a:endParaRPr lang="en-US" altLang="zh-CN" sz="2800" dirty="0"/>
          </a:p>
        </p:txBody>
      </p:sp>
      <p:sp>
        <p:nvSpPr>
          <p:cNvPr id="4" name="QB_6_AN.24_1#6700e27c5.blank?vbadefaultcenterpage=1&amp;parentnodeid=c21230292&amp;vbapositionanswer=13&amp;vbahtmlprocessed=1"/>
          <p:cNvSpPr/>
          <p:nvPr/>
        </p:nvSpPr>
        <p:spPr>
          <a:xfrm>
            <a:off x="6897116" y="4620736"/>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乳化</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Hexin Slide 13checked= 1 &amp; amp; version = 1.0.5checked=1&amp;version=1.0.5">
    <p:spTree>
      <p:nvGrpSpPr>
        <p:cNvPr id="1" name=""/>
        <p:cNvGrpSpPr/>
        <p:nvPr/>
      </p:nvGrpSpPr>
      <p:grpSpPr>
        <a:xfrm>
          <a:off x="0" y="0"/>
          <a:ext cx="0" cy="0"/>
          <a:chOff x="0" y="0"/>
          <a:chExt cx="0" cy="0"/>
        </a:xfrm>
      </p:grpSpPr>
      <p:sp>
        <p:nvSpPr>
          <p:cNvPr id="2" name="QO_5#460cdb6c1?vbadefaultcenterpage=1&amp;parentnodeid=7ec878212&amp;vbahtmlprocessed=1"/>
          <p:cNvSpPr/>
          <p:nvPr/>
        </p:nvSpPr>
        <p:spPr>
          <a:xfrm>
            <a:off x="356616" y="813308"/>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11.（4分）2022年2月5日在北京冬奥会开幕式上中国采用了“二十四节气”倒计时。节气不仅关系到农耕生产，还与人们的生活息息相关。</a:t>
            </a:r>
            <a:endParaRPr lang="en-US" altLang="zh-CN" sz="2800" dirty="0"/>
          </a:p>
        </p:txBody>
      </p:sp>
      <p:sp>
        <p:nvSpPr>
          <p:cNvPr id="3" name="QB_6#fddab470d?vbadefaultcenterpage=1&amp;parentnodeid=460cdb6c1&amp;vbahtmlprocessed=1&amp;hasbroken=1"/>
          <p:cNvSpPr/>
          <p:nvPr/>
        </p:nvSpPr>
        <p:spPr>
          <a:xfrm>
            <a:off x="356616" y="2093531"/>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（1）清明——清明祭祀时，是森林火灾的高发期，森林着火时</a:t>
            </a:r>
            <a:r>
              <a:rPr lang="en-US" altLang="zh-CN" sz="2800" b="0" i="0">
                <a:solidFill>
                  <a:srgbClr val="000000"/>
                </a:solidFill>
                <a:latin typeface="Times New Roman" pitchFamily="34" charset="0"/>
                <a:ea typeface="微软雅黑" pitchFamily="34" charset="-122"/>
                <a:cs typeface="Times New Roman" pitchFamily="34" charset="-120"/>
              </a:rPr>
              <a:t>，往往采</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用开辟隔离带的做法，其灭火原理是</a:t>
            </a:r>
            <a:r>
              <a:rPr lang="en-US" altLang="zh-CN" sz="2800" i="0">
                <a:solidFill>
                  <a:srgbClr val="000000"/>
                </a:solidFill>
                <a:latin typeface="SimSun" pitchFamily="34" charset="0"/>
                <a:ea typeface="SimSun" pitchFamily="34" charset="-122"/>
                <a:cs typeface="SimSun" pitchFamily="34" charset="-120"/>
              </a:rPr>
              <a:t>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QB_6_AN.25_1#fddab470d.blank?vbadefaultcenterpage=1&amp;parentnodeid=460cdb6c1&amp;vbapositionanswer=14&amp;vbahtmlprocessed=1"/>
          <p:cNvSpPr/>
          <p:nvPr/>
        </p:nvSpPr>
        <p:spPr>
          <a:xfrm>
            <a:off x="6185916" y="2695511"/>
            <a:ext cx="2925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清除或隔离可燃物</a:t>
            </a:r>
            <a:endParaRPr lang="en-US" altLang="zh-CN" sz="2800" dirty="0"/>
          </a:p>
        </p:txBody>
      </p:sp>
      <p:sp>
        <p:nvSpPr>
          <p:cNvPr id="5" name="QB_6#34577a8c9?vbadefaultcenterpage=1&amp;parentnodeid=460cdb6c1&amp;vbahtmlprocessed=1&amp;hasbroken=1"/>
          <p:cNvSpPr/>
          <p:nvPr/>
        </p:nvSpPr>
        <p:spPr>
          <a:xfrm>
            <a:off x="356616" y="3381184"/>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（2）白露——白露满地红黄白，棉花地里人如海。</a:t>
            </a:r>
            <a:r>
              <a:rPr lang="en-US" altLang="zh-CN" sz="2800" b="0" i="0">
                <a:solidFill>
                  <a:srgbClr val="000000"/>
                </a:solidFill>
                <a:latin typeface="Times New Roman" pitchFamily="34" charset="0"/>
                <a:ea typeface="微软雅黑" pitchFamily="34" charset="-122"/>
                <a:cs typeface="Times New Roman" pitchFamily="34" charset="-120"/>
              </a:rPr>
              <a:t>棉花属于天然纤维，</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常见鉴别天然纤维和合成纤维的方法是</a:t>
            </a:r>
            <a:r>
              <a:rPr lang="en-US" altLang="zh-CN" sz="2800" i="0">
                <a:solidFill>
                  <a:srgbClr val="000000"/>
                </a:solidFill>
                <a:latin typeface="SimSun" pitchFamily="34" charset="0"/>
                <a:ea typeface="SimSun" pitchFamily="34" charset="-122"/>
                <a:cs typeface="SimSun" pitchFamily="34" charset="-120"/>
              </a:rPr>
              <a:t>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B_6_AN.26_1#34577a8c9.blank?vbadefaultcenterpage=1&amp;parentnodeid=460cdb6c1&amp;vbapositionanswer=15&amp;vbahtmlprocessed=1"/>
          <p:cNvSpPr/>
          <p:nvPr/>
        </p:nvSpPr>
        <p:spPr>
          <a:xfrm>
            <a:off x="6541515" y="3983164"/>
            <a:ext cx="2214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点燃，闻气味</a:t>
            </a:r>
            <a:endParaRPr lang="en-US" altLang="zh-CN" sz="2800" dirty="0"/>
          </a:p>
        </p:txBody>
      </p:sp>
      <p:sp>
        <p:nvSpPr>
          <p:cNvPr id="7" name="QB_6#c610e85a3?vbadefaultcenterpage=1&amp;parentnodeid=460cdb6c1&amp;vbahtmlprocessed=1&amp;hasbroken=1"/>
          <p:cNvSpPr/>
          <p:nvPr/>
        </p:nvSpPr>
        <p:spPr>
          <a:xfrm>
            <a:off x="356616" y="4663884"/>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spc="-100" dirty="0">
                <a:solidFill>
                  <a:srgbClr val="000000"/>
                </a:solidFill>
                <a:latin typeface="Times New Roman" pitchFamily="34" charset="0"/>
                <a:ea typeface="微软雅黑" pitchFamily="34" charset="-122"/>
                <a:cs typeface="Times New Roman" pitchFamily="34" charset="-120"/>
              </a:rPr>
              <a:t>3）秋分——蚕豆不选种，必定减收成。</a:t>
            </a:r>
            <a:r>
              <a:rPr lang="en-US" altLang="zh-CN" sz="2800" b="0" i="0" spc="-100">
                <a:solidFill>
                  <a:srgbClr val="000000"/>
                </a:solidFill>
                <a:latin typeface="Times New Roman" pitchFamily="34" charset="0"/>
                <a:ea typeface="微软雅黑" pitchFamily="34" charset="-122"/>
                <a:cs typeface="Times New Roman" pitchFamily="34" charset="-120"/>
              </a:rPr>
              <a:t>农业上常用氯化钠溶液来选种，</a:t>
            </a:r>
          </a:p>
          <a:p>
            <a:pPr latinLnBrk="1">
              <a:lnSpc>
                <a:spcPts val="5100"/>
              </a:lnSpc>
            </a:pPr>
            <a:r>
              <a:rPr lang="en-US" altLang="zh-CN" sz="2800" b="0" i="0" spc="-100">
                <a:solidFill>
                  <a:srgbClr val="000000"/>
                </a:solidFill>
                <a:latin typeface="Times New Roman" pitchFamily="34" charset="0"/>
                <a:ea typeface="微软雅黑" pitchFamily="34" charset="-122"/>
                <a:cs typeface="Times New Roman" pitchFamily="34" charset="-120"/>
              </a:rPr>
              <a:t>氯化钠溶液在外界条件不变时可以保存较长时间，是因为溶液具有</a:t>
            </a:r>
            <a:r>
              <a:rPr lang="en-US" altLang="zh-CN" sz="2800" i="0" spc="-100">
                <a:solidFill>
                  <a:srgbClr val="000000"/>
                </a:solidFill>
                <a:latin typeface="SimSun" pitchFamily="34" charset="0"/>
                <a:ea typeface="SimSun" pitchFamily="34" charset="-122"/>
                <a:cs typeface="SimSun" pitchFamily="34" charset="-120"/>
              </a:rPr>
              <a:t>______</a:t>
            </a:r>
            <a:r>
              <a:rPr lang="en-US" altLang="zh-CN" sz="2800" b="0" i="0" spc="-100">
                <a:solidFill>
                  <a:srgbClr val="000000"/>
                </a:solidFill>
                <a:latin typeface="Times New Roman" pitchFamily="34" charset="0"/>
                <a:ea typeface="微软雅黑" pitchFamily="34" charset="-122"/>
                <a:cs typeface="Times New Roman" pitchFamily="34" charset="-120"/>
              </a:rPr>
              <a:t>性</a:t>
            </a:r>
            <a:endParaRPr lang="en-US" altLang="zh-CN" sz="2800" spc="-100" dirty="0"/>
          </a:p>
        </p:txBody>
      </p:sp>
      <p:sp>
        <p:nvSpPr>
          <p:cNvPr id="8" name="QB_6_AN.27_1#c610e85a3.blank?vbadefaultcenterpage=1&amp;parentnodeid=460cdb6c1&amp;vbapositionanswer=16&amp;vbahtmlprocessed=1"/>
          <p:cNvSpPr/>
          <p:nvPr/>
        </p:nvSpPr>
        <p:spPr>
          <a:xfrm>
            <a:off x="10427716" y="5265864"/>
            <a:ext cx="754063" cy="571945"/>
          </a:xfrm>
          <a:prstGeom prst="rect">
            <a:avLst/>
          </a:prstGeom>
          <a:noFill/>
          <a:ln/>
        </p:spPr>
        <p:txBody>
          <a:bodyPr wrap="square" lIns="0" tIns="0" rIns="0" bIns="0" rtlCol="0" anchor="t"/>
          <a:lstStyle/>
          <a:p>
            <a:pPr algn="ctr" latinLnBrk="1">
              <a:lnSpc>
                <a:spcPts val="5100"/>
              </a:lnSpc>
            </a:pPr>
            <a:r>
              <a:rPr lang="en-US" altLang="zh-CN" sz="2800" b="0" i="0" spc="-100" dirty="0">
                <a:solidFill>
                  <a:srgbClr val="FF0000"/>
                </a:solidFill>
                <a:latin typeface="微软雅黑" pitchFamily="34" charset="0"/>
                <a:ea typeface="微软雅黑" pitchFamily="34" charset="-122"/>
                <a:cs typeface="微软雅黑" pitchFamily="34" charset="-120"/>
              </a:rPr>
              <a:t>稳定</a:t>
            </a:r>
            <a:endParaRPr lang="en-US" altLang="zh-CN" sz="2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blinds(horizontal)">
                                      <p:cBhvr>
                                        <p:cTn id="23" dur="500"/>
                                        <p:tgtEl>
                                          <p:spTgt spid="8">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blinds(horizontal)">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Hexin Slide 14checked= 1 &amp; amp; version = 1.0.5checked=1&amp;version=1.0.5">
    <p:spTree>
      <p:nvGrpSpPr>
        <p:cNvPr id="1" name=""/>
        <p:cNvGrpSpPr/>
        <p:nvPr/>
      </p:nvGrpSpPr>
      <p:grpSpPr>
        <a:xfrm>
          <a:off x="0" y="0"/>
          <a:ext cx="0" cy="0"/>
          <a:chOff x="0" y="0"/>
          <a:chExt cx="0" cy="0"/>
        </a:xfrm>
      </p:grpSpPr>
      <p:sp>
        <p:nvSpPr>
          <p:cNvPr id="2" name="QB_6#2c2d30c44?vbadefaultcenterpage=1&amp;parentnodeid=460cdb6c1&amp;vbahtmlprocessed=1&amp;hasbroken=1"/>
          <p:cNvSpPr/>
          <p:nvPr/>
        </p:nvSpPr>
        <p:spPr>
          <a:xfrm>
            <a:off x="356616" y="2416238"/>
            <a:ext cx="11475720" cy="185178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（4）立秋——立秋荞麦白露花，寒露荞麦收到家</a:t>
            </a:r>
            <a:r>
              <a:rPr lang="en-US" altLang="zh-CN" sz="2800" b="0" i="0">
                <a:solidFill>
                  <a:srgbClr val="000000"/>
                </a:solidFill>
                <a:latin typeface="Times New Roman" pitchFamily="34" charset="0"/>
                <a:ea typeface="微软雅黑" pitchFamily="34" charset="-122"/>
                <a:cs typeface="Times New Roman" pitchFamily="34" charset="-120"/>
              </a:rPr>
              <a:t>。秋种时节我国南方一</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些地区</a:t>
            </a:r>
            <a:r>
              <a:rPr lang="en-US" altLang="zh-CN" sz="2800" b="0" i="0" dirty="0">
                <a:solidFill>
                  <a:srgbClr val="000000"/>
                </a:solidFill>
                <a:latin typeface="Times New Roman" pitchFamily="34" charset="0"/>
                <a:ea typeface="微软雅黑" pitchFamily="34" charset="-122"/>
                <a:cs typeface="Times New Roman" pitchFamily="34" charset="-120"/>
              </a:rPr>
              <a:t>，农民有时会向田地里撒些熟石灰</a:t>
            </a:r>
            <a:r>
              <a:rPr lang="en-US" altLang="zh-CN" sz="2800" b="0" i="0">
                <a:solidFill>
                  <a:srgbClr val="000000"/>
                </a:solidFill>
                <a:latin typeface="Times New Roman" pitchFamily="34" charset="0"/>
                <a:ea typeface="微软雅黑" pitchFamily="34" charset="-122"/>
                <a:cs typeface="Times New Roman" pitchFamily="34" charset="-120"/>
              </a:rPr>
              <a:t>，其目的是改良</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填“酸</a:t>
            </a:r>
            <a:r>
              <a:rPr lang="en-US" altLang="zh-CN" sz="2800" b="0" i="0">
                <a:solidFill>
                  <a:srgbClr val="000000"/>
                </a:solidFill>
                <a:latin typeface="Times New Roman" pitchFamily="34" charset="0"/>
                <a:ea typeface="微软雅黑" pitchFamily="34" charset="-122"/>
                <a:cs typeface="Times New Roman" pitchFamily="34" charset="-120"/>
              </a:rPr>
              <a:t>”或</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碱”）性土壤</a:t>
            </a:r>
            <a:endParaRPr lang="en-US" altLang="zh-CN" sz="2800" dirty="0"/>
          </a:p>
        </p:txBody>
      </p:sp>
      <p:sp>
        <p:nvSpPr>
          <p:cNvPr id="3" name="QB_6_AN.28_1#2c2d30c44.blank?vbadefaultcenterpage=1&amp;parentnodeid=460cdb6c1&amp;vbapositionanswer=17&amp;vbahtmlprocessed=1"/>
          <p:cNvSpPr/>
          <p:nvPr/>
        </p:nvSpPr>
        <p:spPr>
          <a:xfrm>
            <a:off x="9386316" y="2982531"/>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酸</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Hexin Slide 15checked= 1 &amp; amp; version = 1.0.5checked=1&amp;version=1.0.5">
    <p:spTree>
      <p:nvGrpSpPr>
        <p:cNvPr id="1" name=""/>
        <p:cNvGrpSpPr/>
        <p:nvPr/>
      </p:nvGrpSpPr>
      <p:grpSpPr>
        <a:xfrm>
          <a:off x="0" y="0"/>
          <a:ext cx="0" cy="0"/>
          <a:chOff x="0" y="0"/>
          <a:chExt cx="0" cy="0"/>
        </a:xfrm>
      </p:grpSpPr>
      <p:sp>
        <p:nvSpPr>
          <p:cNvPr id="2" name="QO_5#5337f3aad?vbadefaultcenterpage=1&amp;parentnodeid=7ec878212&amp;vbahtmlprocessed=1"/>
          <p:cNvSpPr/>
          <p:nvPr/>
        </p:nvSpPr>
        <p:spPr>
          <a:xfrm>
            <a:off x="356616" y="576072"/>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12.（4分）碳元素是组成物质种类最多的元素，请回答下列问题。</a:t>
            </a:r>
            <a:endParaRPr lang="en-US" altLang="zh-CN" sz="2800" dirty="0"/>
          </a:p>
        </p:txBody>
      </p:sp>
      <p:pic>
        <p:nvPicPr>
          <p:cNvPr id="4" name="QB_6_AN.70_1#e60cbed66?vbadefaultcenterpage=1&amp;parentnodeid=5337f3aad&amp;inlineimagemarkindex=1&amp;vbahtmlprocessed=1&amp;haslongtextanswer=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41796" y="1221613"/>
            <a:ext cx="822960" cy="86868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xmlns:a14="http://schemas.microsoft.com/office/drawing/2010/main">
        <mc:Choice Requires="a14">
          <p:sp>
            <p:nvSpPr>
              <p:cNvPr id="5" name="QB_6_BD.71_1#b0fb639b0?segpoint=1&amp;vbadefaultcenterpage=1&amp;parentnodeid=5337f3aad&amp;vbahtmlprocessed=1&amp;hasbroken=1"/>
              <p:cNvSpPr/>
              <p:nvPr/>
            </p:nvSpPr>
            <p:spPr>
              <a:xfrm>
                <a:off x="356616" y="2105533"/>
                <a:ext cx="11475720" cy="2499043"/>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（2）下列是有关碳元素的符号。</a:t>
                </a:r>
                <a:endParaRPr lang="en-US" altLang="zh-CN" sz="2800" dirty="0"/>
              </a:p>
              <a:p>
                <a:pPr algn="l" latinLnBrk="1">
                  <a:lnSpc>
                    <a:spcPts val="5300"/>
                  </a:lnSpc>
                </a:pPr>
                <a:r>
                  <a:rPr lang="en-US" altLang="zh-CN" sz="100" b="0" i="0" kern="0" spc="-99900">
                    <a:solidFill>
                      <a:srgbClr val="FFFFFF"/>
                    </a:solidFill>
                    <a:latin typeface="SimSun" panose="02010600030101010101" pitchFamily="2" charset="-122"/>
                    <a:ea typeface="微软雅黑" pitchFamily="34" charset="-122"/>
                    <a:cs typeface="Times New Roman" pitchFamily="34" charset="-120"/>
                  </a:rPr>
                  <a:t> </a:t>
                </a: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60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SimSun" pitchFamily="34" charset="0"/>
                    <a:ea typeface="SimSun" pitchFamily="34" charset="-122"/>
                    <a:cs typeface="SimSun" pitchFamily="34" charset="-120"/>
                  </a:rPr>
                  <a:t>  </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b</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SimSun" pitchFamily="34" charset="0"/>
                    <a:ea typeface="SimSun" pitchFamily="34" charset="-122"/>
                    <a:cs typeface="SimSun" pitchFamily="34" charset="-120"/>
                  </a:rPr>
                  <a:t>    </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sSubSup>
                      <m:sSubSupPr>
                        <m:ctrlPr>
                          <a:rPr lang="en-US" altLang="zh-CN" sz="2800" b="0" i="1" dirty="0">
                            <a:solidFill>
                              <a:srgbClr val="000000"/>
                            </a:solidFill>
                            <a:latin typeface="Cambria Math"/>
                            <a:ea typeface="微软雅黑" pitchFamily="34" charset="-122"/>
                            <a:cs typeface="Times New Roman" pitchFamily="34" charset="-120"/>
                          </a:rPr>
                        </m:ctrlPr>
                      </m:sSubSup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up>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SimSun" pitchFamily="34" charset="0"/>
                    <a:ea typeface="SimSun" pitchFamily="34" charset="-122"/>
                    <a:cs typeface="SimSun" pitchFamily="34" charset="-120"/>
                  </a:rPr>
                  <a:t>    </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d</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200"/>
                  </a:lnSpc>
                </a:pPr>
                <a:r>
                  <a:rPr lang="en-US" altLang="zh-CN" sz="2800" b="0" i="0">
                    <a:solidFill>
                      <a:srgbClr val="000000"/>
                    </a:solidFill>
                    <a:latin typeface="SimSun" panose="02010600030101010101" pitchFamily="2" charset="-122"/>
                    <a:ea typeface="微软雅黑" pitchFamily="34" charset="-122"/>
                    <a:cs typeface="Times New Roma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①可表示宏观物质的是</a:t>
                </a:r>
                <a:r>
                  <a:rPr lang="en-US" altLang="zh-CN" sz="2800" i="0">
                    <a:solidFill>
                      <a:srgbClr val="000000"/>
                    </a:solidFill>
                    <a:latin typeface="SimSun" pitchFamily="34" charset="0"/>
                    <a:ea typeface="SimSun" pitchFamily="34" charset="-122"/>
                    <a:cs typeface="SimSun" pitchFamily="34" charset="-120"/>
                  </a:rPr>
                  <a:t>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填字母）。</a:t>
                </a:r>
                <a:endParaRPr lang="en-US" altLang="zh-CN" sz="2800" dirty="0"/>
              </a:p>
              <a:p>
                <a:pPr algn="l" latinLnBrk="1">
                  <a:lnSpc>
                    <a:spcPts val="5100"/>
                  </a:lnSpc>
                </a:pPr>
                <a:r>
                  <a:rPr lang="en-US" altLang="zh-CN" sz="2800" b="0" i="0">
                    <a:solidFill>
                      <a:srgbClr val="000000"/>
                    </a:solidFill>
                    <a:latin typeface="SimSun" panose="02010600030101010101" pitchFamily="2" charset="-122"/>
                    <a:ea typeface="微软雅黑" pitchFamily="34" charset="-122"/>
                    <a:cs typeface="Times New Roma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②</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中数字“4</a:t>
                </a:r>
                <a:r>
                  <a:rPr lang="en-US" altLang="zh-CN" sz="2800" b="0" i="0">
                    <a:solidFill>
                      <a:srgbClr val="000000"/>
                    </a:solidFill>
                    <a:latin typeface="Times New Roman" pitchFamily="34" charset="0"/>
                    <a:ea typeface="微软雅黑" pitchFamily="34" charset="-122"/>
                    <a:cs typeface="Times New Roman" pitchFamily="34" charset="-120"/>
                  </a:rPr>
                  <a:t>”的含义是</a:t>
                </a:r>
                <a:r>
                  <a:rPr lang="en-US" altLang="zh-CN" sz="2800" i="0">
                    <a:solidFill>
                      <a:srgbClr val="000000"/>
                    </a:solidFill>
                    <a:latin typeface="SimSun" pitchFamily="34" charset="0"/>
                    <a:ea typeface="SimSun" pitchFamily="34" charset="-122"/>
                    <a:cs typeface="SimSun" pitchFamily="34" charset="-120"/>
                  </a:rPr>
                  <a:t>____________________________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5" name="QB_6_BD.71_1#b0fb639b0?segpoint=1&amp;vbadefaultcenterpage=1&amp;parentnodeid=5337f3aad&amp;vbahtmlprocessed=1&amp;hasbroken=1"/>
              <p:cNvSpPr>
                <a:spLocks noRot="1" noChangeAspect="1" noMove="1" noResize="1" noEditPoints="1" noAdjustHandles="1" noChangeArrowheads="1" noChangeShapeType="1" noTextEdit="1"/>
              </p:cNvSpPr>
              <p:nvPr/>
            </p:nvSpPr>
            <p:spPr>
              <a:xfrm>
                <a:off x="356616" y="2105533"/>
                <a:ext cx="11475720" cy="2499043"/>
              </a:xfrm>
              <a:prstGeom prst="rect">
                <a:avLst/>
              </a:prstGeom>
              <a:blipFill>
                <a:blip r:embed="rId4"/>
                <a:stretch>
                  <a:fillRect l="-1913" b="-109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N.72_1#b0fb639b0.blank?vbadefaultcenterpage=1&amp;parentnodeid=5337f3aad&amp;vbapositionanswer=18&amp;vbahtmlprocessed=1"/>
              <p:cNvSpPr/>
              <p:nvPr/>
            </p:nvSpPr>
            <p:spPr>
              <a:xfrm>
                <a:off x="4725416" y="3343783"/>
                <a:ext cx="176213"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6" name="QB_6_AN.72_1#b0fb639b0.blank?vbadefaultcenterpage=1&amp;parentnodeid=5337f3aad&amp;vbapositionanswer=18&amp;vbahtmlprocessed=1"/>
              <p:cNvSpPr>
                <a:spLocks noRot="1" noChangeAspect="1" noMove="1" noResize="1" noEditPoints="1" noAdjustHandles="1" noChangeArrowheads="1" noChangeShapeType="1" noTextEdit="1"/>
              </p:cNvSpPr>
              <p:nvPr/>
            </p:nvSpPr>
            <p:spPr>
              <a:xfrm>
                <a:off x="4725416" y="3343783"/>
                <a:ext cx="176213" cy="548005"/>
              </a:xfrm>
              <a:prstGeom prst="rect">
                <a:avLst/>
              </a:prstGeom>
              <a:blipFill>
                <a:blip r:embed="rId5"/>
                <a:stretch>
                  <a:fillRect l="-3448" r="-3448"/>
                </a:stretch>
              </a:blipFill>
              <a:ln/>
            </p:spPr>
            <p:txBody>
              <a:bodyPr/>
              <a:lstStyle/>
              <a:p>
                <a:r>
                  <a:rPr lang="zh-CN" altLang="en-US">
                    <a:noFill/>
                  </a:rPr>
                  <a:t> </a:t>
                </a:r>
              </a:p>
            </p:txBody>
          </p:sp>
        </mc:Fallback>
      </mc:AlternateContent>
      <p:sp>
        <p:nvSpPr>
          <p:cNvPr id="7" name="QB_6_AN.73_1#b0fb639b0.blank?vbadefaultcenterpage=1&amp;parentnodeid=5337f3aad&amp;vbapositionanswer=19&amp;vbahtmlprocessed=1"/>
          <p:cNvSpPr/>
          <p:nvPr/>
        </p:nvSpPr>
        <p:spPr>
          <a:xfrm>
            <a:off x="5440236" y="3999484"/>
            <a:ext cx="4764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1个甲烷分子中含有4个氢原子</a:t>
            </a:r>
            <a:endParaRPr lang="en-US" altLang="zh-CN" sz="2800" dirty="0"/>
          </a:p>
        </p:txBody>
      </p:sp>
      <p:sp>
        <p:nvSpPr>
          <p:cNvPr id="8" name="QB_6#e60cbed66?vbadefaultcenterpage=1&amp;parentnodeid=5337f3aad&amp;vbahtmlprocessed=1">
            <a:extLst>
              <a:ext uri="{FF2B5EF4-FFF2-40B4-BE49-F238E27FC236}">
                <a16:creationId xmlns="" xmlns:a16="http://schemas.microsoft.com/office/drawing/2014/main" id="{1052489A-6C96-4C94-8B41-8220851E1FA4}"/>
              </a:ext>
            </a:extLst>
          </p:cNvPr>
          <p:cNvSpPr/>
          <p:nvPr/>
        </p:nvSpPr>
        <p:spPr>
          <a:xfrm>
            <a:off x="356616" y="1221613"/>
            <a:ext cx="11475720" cy="640080"/>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（1）请画出碳的原子结构示意图：(</a:t>
            </a:r>
            <a:r>
              <a:rPr lang="en-US" altLang="zh-CN" sz="2800" b="0" i="0" dirty="0">
                <a:solidFill>
                  <a:srgbClr val="000000"/>
                </a:solidFill>
                <a:latin typeface="SimSun" pitchFamily="34" charset="0"/>
                <a:ea typeface="SimSun" pitchFamily="34" charset="-122"/>
                <a:cs typeface="SimSun" pitchFamily="34" charset="-120"/>
              </a:rPr>
              <a:t> </a:t>
            </a:r>
            <a:endParaRPr lang="en-US" altLang="zh-CN" sz="2800" dirty="0"/>
          </a:p>
        </p:txBody>
      </p:sp>
      <p:sp>
        <p:nvSpPr>
          <p:cNvPr id="10" name="QB_6#e60cbed66?vbadefaultcenterpage=1&amp;parentnodeid=5337f3aad&amp;vbahtmlprocessed=1">
            <a:extLst>
              <a:ext uri="{FF2B5EF4-FFF2-40B4-BE49-F238E27FC236}">
                <a16:creationId xmlns="" xmlns:a16="http://schemas.microsoft.com/office/drawing/2014/main" id="{1BCBF18A-783A-498D-91F4-621E32BD644C}"/>
              </a:ext>
            </a:extLst>
          </p:cNvPr>
          <p:cNvSpPr/>
          <p:nvPr/>
        </p:nvSpPr>
        <p:spPr>
          <a:xfrm>
            <a:off x="7346696" y="1236853"/>
            <a:ext cx="385064"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blinds(horizontal)">
                                      <p:cBhvr>
                                        <p:cTn id="12" dur="500"/>
                                        <p:tgtEl>
                                          <p:spTgt spid="6">
                                            <p:bg/>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blinds(horizontal)">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bg/>
                                          </p:spTgt>
                                        </p:tgtEl>
                                        <p:attrNameLst>
                                          <p:attrName>style.visibility</p:attrName>
                                        </p:attrNameLst>
                                      </p:cBhvr>
                                      <p:to>
                                        <p:strVal val="visible"/>
                                      </p:to>
                                    </p:set>
                                    <p:animEffect transition="in" filter="blinds(horizontal)">
                                      <p:cBhvr>
                                        <p:cTn id="20" dur="500"/>
                                        <p:tgtEl>
                                          <p:spTgt spid="7">
                                            <p:bg/>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blinds(horizontal)">
                                      <p:cBhvr>
                                        <p:cTn id="2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Hexin Slide 16checked= 1 &amp; amp; version = 1.0.5checked=1&amp;version=1.0.5">
    <p:spTree>
      <p:nvGrpSpPr>
        <p:cNvPr id="1" name=""/>
        <p:cNvGrpSpPr/>
        <p:nvPr/>
      </p:nvGrpSpPr>
      <p:grpSpPr>
        <a:xfrm>
          <a:off x="0" y="0"/>
          <a:ext cx="0" cy="0"/>
          <a:chOff x="0" y="0"/>
          <a:chExt cx="0" cy="0"/>
        </a:xfrm>
      </p:grpSpPr>
      <p:sp>
        <p:nvSpPr>
          <p:cNvPr id="2" name="QB_6_BD.32_1#e8a2deedb?segpoint=1&amp;vbadefaultcenterpage=1&amp;parentnodeid=5337f3aad&amp;vbahtmlprocessed=1&amp;hasbroken=1"/>
          <p:cNvSpPr/>
          <p:nvPr/>
        </p:nvSpPr>
        <p:spPr>
          <a:xfrm>
            <a:off x="356616" y="1478216"/>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（3）科学家研制出一种用二氧化碳为原料来制取能源的方法，图</a:t>
            </a:r>
            <a:r>
              <a:rPr lang="en-US" altLang="zh-CN" sz="2800" b="0" i="0">
                <a:solidFill>
                  <a:srgbClr val="000000"/>
                </a:solidFill>
                <a:latin typeface="Times New Roman" pitchFamily="34" charset="0"/>
                <a:ea typeface="微软雅黑" pitchFamily="34" charset="-122"/>
                <a:cs typeface="Times New Roman" pitchFamily="34" charset="-120"/>
              </a:rPr>
              <a:t>3-2-2是</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其中某反应的微观示意图，则参加反应的两种物质的分子个数比为</a:t>
            </a:r>
            <a:r>
              <a:rPr lang="en-US" altLang="zh-CN" sz="2800" i="0">
                <a:solidFill>
                  <a:srgbClr val="000000"/>
                </a:solidFill>
                <a:latin typeface="SimSun" pitchFamily="34" charset="0"/>
                <a:ea typeface="SimSun" pitchFamily="34" charset="-122"/>
                <a:cs typeface="SimSun" pitchFamily="34" charset="-120"/>
              </a:rPr>
              <a:t>______</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pic>
        <p:nvPicPr>
          <p:cNvPr id="3" name="QB_6_BD.32_2#e8a2deedb?imagetipindex=6&amp;vbadefaultcenterpage=1&amp;parentnodeid=5337f3aa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02736" y="3465004"/>
            <a:ext cx="4983480" cy="10424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32_3#e8a2deedb?imagetipindex=6&amp;vbadefaultcenterpage=1&amp;parentnodeid=5337f3aad&amp;vbahtmlprocessed=1"/>
          <p:cNvSpPr/>
          <p:nvPr/>
        </p:nvSpPr>
        <p:spPr>
          <a:xfrm>
            <a:off x="5490432" y="4634420"/>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图3-2-2</a:t>
            </a:r>
            <a:endParaRPr lang="en-US" altLang="zh-CN" sz="2800" dirty="0"/>
          </a:p>
        </p:txBody>
      </p:sp>
      <mc:AlternateContent xmlns:mc="http://schemas.openxmlformats.org/markup-compatibility/2006" xmlns:a14="http://schemas.microsoft.com/office/drawing/2010/main">
        <mc:Choice Requires="a14">
          <p:sp>
            <p:nvSpPr>
              <p:cNvPr id="5" name="QB_6_AN.33_1#e8a2deedb.blank?vbadefaultcenterpage=1&amp;parentnodeid=5337f3aad&amp;vbapositionanswer=20&amp;vbahtmlprocessed=1"/>
              <p:cNvSpPr/>
              <p:nvPr/>
            </p:nvSpPr>
            <p:spPr>
              <a:xfrm>
                <a:off x="356616" y="2080196"/>
                <a:ext cx="11475720" cy="571945"/>
              </a:xfrm>
              <a:prstGeom prst="rect">
                <a:avLst/>
              </a:prstGeom>
              <a:noFill/>
              <a:ln/>
            </p:spPr>
            <p:txBody>
              <a:bodyPr wrap="square" lIns="0" tIns="0" rIns="0" bIns="0" rtlCol="0" anchor="t"/>
              <a:lstStyle/>
              <a:p>
                <a:pPr latinLnBrk="1">
                  <a:lnSpc>
                    <a:spcPct val="150000"/>
                  </a:lnSpc>
                </a:pPr>
                <a:r>
                  <a:rPr lang="en-US" altLang="zh-CN" sz="2800" b="0" i="0" kern="0">
                    <a:solidFill>
                      <a:srgbClr val="FFFFFF"/>
                    </a:solidFill>
                    <a:latin typeface="SimSun" panose="02010600030101010101" pitchFamily="2" charset="-122"/>
                    <a:ea typeface="微软雅黑" pitchFamily="34" charset="-122"/>
                    <a:cs typeface="微软雅黑" pitchFamily="34" charset="-120"/>
                  </a:rPr>
                  <a:t>                                                           </a:t>
                </a: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（或</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a:t>
                </a:r>
                <a:endParaRPr lang="en-US" altLang="zh-CN" sz="100" dirty="0"/>
              </a:p>
            </p:txBody>
          </p:sp>
        </mc:Choice>
        <mc:Fallback xmlns="">
          <p:sp>
            <p:nvSpPr>
              <p:cNvPr id="5" name="QB_6_AN.33_1#e8a2deedb.blank?vbadefaultcenterpage=1&amp;parentnodeid=5337f3aad&amp;vbapositionanswer=20&amp;vbahtmlprocessed=1"/>
              <p:cNvSpPr>
                <a:spLocks noRot="1" noChangeAspect="1" noMove="1" noResize="1" noEditPoints="1" noAdjustHandles="1" noChangeArrowheads="1" noChangeShapeType="1" noTextEdit="1"/>
              </p:cNvSpPr>
              <p:nvPr/>
            </p:nvSpPr>
            <p:spPr>
              <a:xfrm>
                <a:off x="356616" y="2080196"/>
                <a:ext cx="11475720" cy="571945"/>
              </a:xfrm>
              <a:prstGeom prst="rect">
                <a:avLst/>
              </a:prstGeom>
              <a:blipFill>
                <a:blip r:embed="rId4"/>
                <a:stretch>
                  <a:fillRect l="-1913" b="-148936"/>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Hexin Slide 17checked= 1 &amp; amp; version = 1.0.5checked=1&amp;version=1.0.5">
    <p:spTree>
      <p:nvGrpSpPr>
        <p:cNvPr id="1" name=""/>
        <p:cNvGrpSpPr/>
        <p:nvPr/>
      </p:nvGrpSpPr>
      <p:grpSpPr>
        <a:xfrm>
          <a:off x="0" y="0"/>
          <a:ext cx="0" cy="0"/>
          <a:chOff x="0" y="0"/>
          <a:chExt cx="0" cy="0"/>
        </a:xfrm>
      </p:grpSpPr>
      <p:pic>
        <p:nvPicPr>
          <p:cNvPr id="2" name="QO_5_BD.34_1#a94e16d47?imagetipindex=7&amp;hastextimagelayout=1&amp;vbadefaultcenterpage=1&amp;parentnodeid=7ec878212&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76632" y="1685226"/>
            <a:ext cx="2816352" cy="26334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34_2#a94e16d47?imagetipindex=7&amp;hastextimagelayout=1&amp;vbadefaultcenterpage=1&amp;parentnodeid=7ec878212&amp;vbahtmlprocessed=1"/>
          <p:cNvSpPr/>
          <p:nvPr/>
        </p:nvSpPr>
        <p:spPr>
          <a:xfrm>
            <a:off x="9980764" y="4445698"/>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图3-2-3</a:t>
            </a:r>
            <a:endParaRPr lang="en-US" altLang="zh-CN" sz="2800" dirty="0"/>
          </a:p>
        </p:txBody>
      </p:sp>
      <mc:AlternateContent xmlns:mc="http://schemas.openxmlformats.org/markup-compatibility/2006" xmlns:a14="http://schemas.microsoft.com/office/drawing/2010/main">
        <mc:Choice Requires="a14">
          <p:sp>
            <p:nvSpPr>
              <p:cNvPr id="4" name="QO_5_BD.34_3#a94e16d47?hastextimagelayout=1&amp;segpoint=1&amp;vbadefaultcenterpage=1&amp;parentnodeid=7ec878212&amp;vbahtmlprocessed=1&amp;hasbroken=1"/>
              <p:cNvSpPr/>
              <p:nvPr/>
            </p:nvSpPr>
            <p:spPr>
              <a:xfrm>
                <a:off x="356616" y="1666938"/>
                <a:ext cx="8522208" cy="185178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13.（4分）海水晒盐后得到的晶体是粗盐</a:t>
                </a:r>
                <a:r>
                  <a:rPr lang="en-US" altLang="zh-CN" sz="2800" b="0" i="0">
                    <a:solidFill>
                      <a:srgbClr val="000000"/>
                    </a:solidFill>
                    <a:latin typeface="Times New Roman" pitchFamily="34" charset="0"/>
                    <a:ea typeface="微软雅黑" pitchFamily="34" charset="-122"/>
                    <a:cs typeface="Times New Roman" pitchFamily="34" charset="-120"/>
                  </a:rPr>
                  <a:t>，剩余的液体</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称为苦卤</a:t>
                </a:r>
                <a:r>
                  <a:rPr lang="en-US" altLang="zh-CN" sz="2800" b="0" i="0" dirty="0">
                    <a:solidFill>
                      <a:srgbClr val="000000"/>
                    </a:solidFill>
                    <a:latin typeface="Times New Roman" pitchFamily="34" charset="0"/>
                    <a:ea typeface="微软雅黑" pitchFamily="34" charset="-122"/>
                    <a:cs typeface="Times New Roman" pitchFamily="34" charset="-120"/>
                  </a:rPr>
                  <a:t>，苦卤中除氯化钠外还含有</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MgCl</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KCl</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和</a:t>
                </a:r>
                <a:r>
                  <a:rPr lang="en-US" altLang="zh-CN" sz="900" b="0" i="0" u="none">
                    <a:solidFill>
                      <a:srgbClr val="000000"/>
                    </a:solidFill>
                    <a:latin typeface="SimSun" pitchFamily="34" charset="0"/>
                    <a:ea typeface="SimSun" pitchFamily="34" charset="-122"/>
                    <a:cs typeface="SimSun" pitchFamily="34" charset="-120"/>
                  </a:rPr>
                  <a:t> </a:t>
                </a:r>
              </a:p>
              <a:p>
                <a:pPr latinLnBrk="1">
                  <a:lnSpc>
                    <a:spcPts val="51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MgSO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，图3-2-3是它们的溶解度曲线，请回答下列问题。</a:t>
                </a:r>
                <a:endParaRPr lang="en-US" altLang="zh-CN" sz="2800" dirty="0"/>
              </a:p>
            </p:txBody>
          </p:sp>
        </mc:Choice>
        <mc:Fallback xmlns="">
          <p:sp>
            <p:nvSpPr>
              <p:cNvPr id="4" name="QO_5_BD.34_3#a94e16d47?hastextimagelayout=1&amp;segpoint=1&amp;vbadefaultcenterpage=1&amp;parentnodeid=7ec878212&amp;vbahtmlprocessed=1&amp;hasbroken=1"/>
              <p:cNvSpPr>
                <a:spLocks noRot="1" noChangeAspect="1" noMove="1" noResize="1" noEditPoints="1" noAdjustHandles="1" noChangeArrowheads="1" noChangeShapeType="1" noTextEdit="1"/>
              </p:cNvSpPr>
              <p:nvPr/>
            </p:nvSpPr>
            <p:spPr>
              <a:xfrm>
                <a:off x="356616" y="1666938"/>
                <a:ext cx="8522208" cy="1851787"/>
              </a:xfrm>
              <a:prstGeom prst="rect">
                <a:avLst/>
              </a:prstGeom>
              <a:blipFill>
                <a:blip r:embed="rId4"/>
                <a:stretch>
                  <a:fillRect l="-2575" r="-7582" b="-12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bc4559744?hastextimagelayout=1&amp;vbadefaultcenterpage=1&amp;parentnodeid=a94e16d47&amp;vbahtmlprocessed=1&amp;hasbroken=1"/>
              <p:cNvSpPr/>
              <p:nvPr/>
            </p:nvSpPr>
            <p:spPr>
              <a:xfrm>
                <a:off x="356616" y="3526727"/>
                <a:ext cx="8522208"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点的含义是</a:t>
                </a:r>
                <a:r>
                  <a:rPr lang="en-US" altLang="zh-CN" sz="2800" i="0">
                    <a:solidFill>
                      <a:srgbClr val="000000"/>
                    </a:solidFill>
                    <a:latin typeface="SimSun" pitchFamily="34" charset="0"/>
                    <a:ea typeface="SimSun" pitchFamily="34" charset="-122"/>
                    <a:cs typeface="SimSun" pitchFamily="34" charset="-120"/>
                  </a:rPr>
                  <a:t>______________________________</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5" name="QB_6#bc4559744?hastextimagelayout=1&amp;vbadefaultcenterpage=1&amp;parentnodeid=a94e16d47&amp;vbahtmlprocessed=1&amp;hasbroken=1"/>
              <p:cNvSpPr>
                <a:spLocks noRot="1" noChangeAspect="1" noMove="1" noResize="1" noEditPoints="1" noAdjustHandles="1" noChangeArrowheads="1" noChangeShapeType="1" noTextEdit="1"/>
              </p:cNvSpPr>
              <p:nvPr/>
            </p:nvSpPr>
            <p:spPr>
              <a:xfrm>
                <a:off x="356616" y="3526727"/>
                <a:ext cx="8522208" cy="1207072"/>
              </a:xfrm>
              <a:prstGeom prst="rect">
                <a:avLst/>
              </a:prstGeom>
              <a:blipFill>
                <a:blip r:embed="rId5"/>
                <a:stretch>
                  <a:fillRect l="-2575" r="-72" b="-1868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N.35_1#bc4559744.blank?vbadefaultcenterpage=1&amp;parentnodeid=a94e16d47&amp;vbapositionanswer=21&amp;vbahtmlprocessed=1"/>
              <p:cNvSpPr/>
              <p:nvPr/>
            </p:nvSpPr>
            <p:spPr>
              <a:xfrm>
                <a:off x="356616" y="3488627"/>
                <a:ext cx="8522208" cy="571945"/>
              </a:xfrm>
              <a:prstGeom prst="rect">
                <a:avLst/>
              </a:prstGeom>
              <a:noFill/>
              <a:ln/>
            </p:spPr>
            <p:txBody>
              <a:bodyPr wrap="square" lIns="0" tIns="0" rIns="0" bIns="0" rtlCol="0" anchor="t"/>
              <a:lstStyle/>
              <a:p>
                <a:pPr latinLnBrk="1">
                  <a:lnSpc>
                    <a:spcPct val="150000"/>
                  </a:lnSpc>
                </a:pPr>
                <a:r>
                  <a:rPr lang="en-US" altLang="zh-CN" sz="2800" b="0" i="0">
                    <a:solidFill>
                      <a:srgbClr val="FF0000"/>
                    </a:solidFill>
                    <a:latin typeface="SimSun" panose="02010600030101010101" pitchFamily="2" charset="-122"/>
                    <a:ea typeface="微软雅黑" pitchFamily="34" charset="-122"/>
                    <a:cs typeface="微软雅黑" pitchFamily="34" charset="-120"/>
                  </a:rPr>
                  <a:t>                  </a:t>
                </a:r>
                <a:r>
                  <a:rPr lang="en-US" altLang="zh-CN" sz="2800" b="0" i="0">
                    <a:solidFill>
                      <a:srgbClr val="FF0000"/>
                    </a:solidFill>
                    <a:latin typeface="微软雅黑" pitchFamily="34" charset="0"/>
                    <a:ea typeface="微软雅黑" pitchFamily="34" charset="-122"/>
                    <a:cs typeface="微软雅黑" pitchFamily="34" charset="-120"/>
                  </a:rPr>
                  <a:t>在</a:t>
                </a:r>
                <a:r>
                  <a:rPr lang="en-US" altLang="zh-CN" sz="900" b="0" i="0" u="none">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800" b="0" i="1" dirty="0">
                            <a:solidFill>
                              <a:srgbClr val="FF0000"/>
                            </a:solidFill>
                            <a:latin typeface="Cambria Math"/>
                            <a:ea typeface="微软雅黑" pitchFamily="34" charset="-122"/>
                            <a:cs typeface="微软雅黑" pitchFamily="34" charset="-120"/>
                          </a:rPr>
                        </m:ctrlPr>
                      </m:sSubPr>
                      <m:e>
                        <m:r>
                          <a:rPr lang="en-US" altLang="zh-CN" sz="2800" b="0" i="0" dirty="0">
                            <a:solidFill>
                              <a:srgbClr val="FF0000"/>
                            </a:solidFill>
                            <a:latin typeface="Cambria Math" panose="02040503050406030204" pitchFamily="18" charset="0"/>
                            <a:ea typeface="微软雅黑" pitchFamily="34" charset="-122"/>
                            <a:cs typeface="微软雅黑" pitchFamily="34" charset="-120"/>
                          </a:rPr>
                          <m:t>𝑡</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1</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时</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KCl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和</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MgSO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的溶解度相同</a:t>
                </a:r>
                <a:endParaRPr lang="en-US" altLang="zh-CN" sz="2800" dirty="0"/>
              </a:p>
            </p:txBody>
          </p:sp>
        </mc:Choice>
        <mc:Fallback xmlns="">
          <p:sp>
            <p:nvSpPr>
              <p:cNvPr id="6" name="QB_6_AN.35_1#bc4559744.blank?vbadefaultcenterpage=1&amp;parentnodeid=a94e16d47&amp;vbapositionanswer=21&amp;vbahtmlprocessed=1"/>
              <p:cNvSpPr>
                <a:spLocks noRot="1" noChangeAspect="1" noMove="1" noResize="1" noEditPoints="1" noAdjustHandles="1" noChangeArrowheads="1" noChangeShapeType="1" noTextEdit="1"/>
              </p:cNvSpPr>
              <p:nvPr/>
            </p:nvSpPr>
            <p:spPr>
              <a:xfrm>
                <a:off x="356616" y="3488627"/>
                <a:ext cx="8522208" cy="571945"/>
              </a:xfrm>
              <a:prstGeom prst="rect">
                <a:avLst/>
              </a:prstGeom>
              <a:blipFill>
                <a:blip r:embed="rId6"/>
                <a:stretch>
                  <a:fillRect l="-2575" b="-148936"/>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Hexin Slide 1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0abf247ea?vbadefaultcenterpage=1&amp;parentnodeid=a94e16d47&amp;vbahtmlprocessed=1&amp;hasbroken=1"/>
              <p:cNvSpPr/>
              <p:nvPr/>
            </p:nvSpPr>
            <p:spPr>
              <a:xfrm>
                <a:off x="356616" y="708343"/>
                <a:ext cx="11475720" cy="1132396"/>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𝑡</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时，</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MgCl</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KCl</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MgSO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三种固体各</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分别投入</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100</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水中，</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充分搅拌，</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填物质的名称）所得溶液为不饱和溶液。</a:t>
                </a:r>
                <a:endParaRPr lang="en-US" altLang="zh-CN" sz="2800" dirty="0"/>
              </a:p>
            </p:txBody>
          </p:sp>
        </mc:Choice>
        <mc:Fallback xmlns="">
          <p:sp>
            <p:nvSpPr>
              <p:cNvPr id="2" name="QB_6#0abf247ea?vbadefaultcenterpage=1&amp;parentnodeid=a94e16d47&amp;vbahtmlprocessed=1&amp;hasbroken=1"/>
              <p:cNvSpPr>
                <a:spLocks noRot="1" noChangeAspect="1" noMove="1" noResize="1" noEditPoints="1" noAdjustHandles="1" noChangeArrowheads="1" noChangeShapeType="1" noTextEdit="1"/>
              </p:cNvSpPr>
              <p:nvPr/>
            </p:nvSpPr>
            <p:spPr>
              <a:xfrm>
                <a:off x="356616" y="708343"/>
                <a:ext cx="11475720" cy="1132396"/>
              </a:xfrm>
              <a:prstGeom prst="rect">
                <a:avLst/>
              </a:prstGeom>
              <a:blipFill>
                <a:blip r:embed="rId3"/>
                <a:stretch>
                  <a:fillRect l="-1913" r="-4676" b="-20968"/>
                </a:stretch>
              </a:blipFill>
              <a:ln/>
            </p:spPr>
            <p:txBody>
              <a:bodyPr/>
              <a:lstStyle/>
              <a:p>
                <a:r>
                  <a:rPr lang="zh-CN" altLang="en-US">
                    <a:noFill/>
                  </a:rPr>
                  <a:t> </a:t>
                </a:r>
              </a:p>
            </p:txBody>
          </p:sp>
        </mc:Fallback>
      </mc:AlternateContent>
      <p:sp>
        <p:nvSpPr>
          <p:cNvPr id="3" name="QB_6_AN.36_1#0abf247ea.blank?vbadefaultcenterpage=1&amp;parentnodeid=a94e16d47&amp;vbapositionanswer=22&amp;vbahtmlprocessed=1"/>
          <p:cNvSpPr/>
          <p:nvPr/>
        </p:nvSpPr>
        <p:spPr>
          <a:xfrm>
            <a:off x="2274316" y="1267651"/>
            <a:ext cx="11477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氯化镁</a:t>
            </a:r>
            <a:endParaRPr lang="en-US" altLang="zh-CN" sz="2800" dirty="0"/>
          </a:p>
        </p:txBody>
      </p:sp>
      <mc:AlternateContent xmlns:mc="http://schemas.openxmlformats.org/markup-compatibility/2006" xmlns:a14="http://schemas.microsoft.com/office/drawing/2010/main">
        <mc:Choice Requires="a14">
          <p:sp>
            <p:nvSpPr>
              <p:cNvPr id="4" name="QB_6#0a9d947ce?vbadefaultcenterpage=1&amp;parentnodeid=a94e16d47&amp;vbahtmlprocessed=1&amp;hasbroken=1"/>
              <p:cNvSpPr/>
              <p:nvPr/>
            </p:nvSpPr>
            <p:spPr>
              <a:xfrm>
                <a:off x="356616" y="1853374"/>
                <a:ext cx="11475720" cy="1132396"/>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𝑡</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时，将</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125</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溶质的质量分数为2</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MgSO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溶液变成饱和溶</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液</a:t>
                </a:r>
                <a:r>
                  <a:rPr lang="en-US" altLang="zh-CN" sz="2800" b="0" i="0" dirty="0">
                    <a:solidFill>
                      <a:srgbClr val="000000"/>
                    </a:solidFill>
                    <a:latin typeface="Times New Roman" pitchFamily="34" charset="0"/>
                    <a:ea typeface="微软雅黑" pitchFamily="34" charset="-122"/>
                    <a:cs typeface="Times New Roman" pitchFamily="34" charset="-120"/>
                  </a:rPr>
                  <a:t>，至少需加入</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MgSO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固体的质量为</a:t>
                </a:r>
                <a:r>
                  <a:rPr lang="en-US" altLang="zh-CN" sz="2800" i="0">
                    <a:solidFill>
                      <a:srgbClr val="000000"/>
                    </a:solidFill>
                    <a:latin typeface="SimSun" pitchFamily="34" charset="0"/>
                    <a:ea typeface="SimSun" pitchFamily="34" charset="-122"/>
                    <a:cs typeface="SimSun" pitchFamily="34" charset="-120"/>
                  </a:rPr>
                  <a:t>____</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QB_6#0a9d947ce?vbadefaultcenterpage=1&amp;parentnodeid=a94e16d47&amp;vbahtmlprocessed=1&amp;hasbroken=1"/>
              <p:cNvSpPr>
                <a:spLocks noRot="1" noChangeAspect="1" noMove="1" noResize="1" noEditPoints="1" noAdjustHandles="1" noChangeArrowheads="1" noChangeShapeType="1" noTextEdit="1"/>
              </p:cNvSpPr>
              <p:nvPr/>
            </p:nvSpPr>
            <p:spPr>
              <a:xfrm>
                <a:off x="356616" y="1853374"/>
                <a:ext cx="11475720" cy="1132396"/>
              </a:xfrm>
              <a:prstGeom prst="rect">
                <a:avLst/>
              </a:prstGeom>
              <a:blipFill>
                <a:blip r:embed="rId4"/>
                <a:stretch>
                  <a:fillRect l="-1913" b="-2096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N.37_1#0a9d947ce.blank?vbadefaultcenterpage=1&amp;parentnodeid=a94e16d47&amp;vbapositionanswer=23&amp;vbahtmlprocessed=1"/>
              <p:cNvSpPr/>
              <p:nvPr/>
            </p:nvSpPr>
            <p:spPr>
              <a:xfrm>
                <a:off x="6299073" y="2399919"/>
                <a:ext cx="396875" cy="516763"/>
              </a:xfrm>
              <a:prstGeom prst="rect">
                <a:avLst/>
              </a:prstGeom>
              <a:noFill/>
              <a:ln/>
            </p:spPr>
            <p:txBody>
              <a:bodyPr wrap="square" lIns="0" tIns="0" rIns="0" bIns="0" rtlCol="0" anchor="t"/>
              <a:lstStyle/>
              <a:p>
                <a:pPr algn="ctr" latinLnBrk="1">
                  <a:lnSpc>
                    <a:spcPts val="46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5" name="QB_6_AN.37_1#0a9d947ce.blank?vbadefaultcenterpage=1&amp;parentnodeid=a94e16d47&amp;vbapositionanswer=23&amp;vbahtmlprocessed=1"/>
              <p:cNvSpPr>
                <a:spLocks noRot="1" noChangeAspect="1" noMove="1" noResize="1" noEditPoints="1" noAdjustHandles="1" noChangeArrowheads="1" noChangeShapeType="1" noTextEdit="1"/>
              </p:cNvSpPr>
              <p:nvPr/>
            </p:nvSpPr>
            <p:spPr>
              <a:xfrm>
                <a:off x="6299073" y="2399919"/>
                <a:ext cx="396875" cy="516763"/>
              </a:xfrm>
              <a:prstGeom prst="rect">
                <a:avLst/>
              </a:prstGeom>
              <a:blipFill>
                <a:blip r:embed="rId5"/>
                <a:stretch>
                  <a:fillRect l="-1538" r="-3077"/>
                </a:stretch>
              </a:blipFill>
              <a:ln/>
            </p:spPr>
            <p:txBody>
              <a:bodyPr/>
              <a:lstStyle/>
              <a:p>
                <a:r>
                  <a:rPr lang="zh-CN" altLang="en-US">
                    <a:noFill/>
                  </a:rPr>
                  <a:t> </a:t>
                </a:r>
              </a:p>
            </p:txBody>
          </p:sp>
        </mc:Fallback>
      </mc:AlternateContent>
      <p:sp>
        <p:nvSpPr>
          <p:cNvPr id="6" name="QC_6#403195957?vbadefaultcenterpage=1&amp;parentnodeid=a94e16d47&amp;vbahtmlprocessed=1&amp;hasbroken=1"/>
          <p:cNvSpPr/>
          <p:nvPr/>
        </p:nvSpPr>
        <p:spPr>
          <a:xfrm>
            <a:off x="356616" y="3061652"/>
            <a:ext cx="11475720" cy="534988"/>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（4</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i="0">
                <a:solidFill>
                  <a:srgbClr val="000000"/>
                </a:solidFill>
                <a:latin typeface="SimSun" pitchFamily="34" charset="0"/>
                <a:ea typeface="SimSun" pitchFamily="34" charset="-122"/>
                <a:cs typeface="SimSun" pitchFamily="34" charset="-120"/>
              </a:rPr>
              <a:t>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填字母）。</a:t>
            </a:r>
            <a:endParaRPr lang="en-US" altLang="zh-CN" sz="2800" dirty="0"/>
          </a:p>
        </p:txBody>
      </p:sp>
      <p:sp>
        <p:nvSpPr>
          <p:cNvPr id="7" name="QC_6_AN.38_1#403195957.blank?vbadefaultcenterpage=1&amp;parentnodeid=a94e16d47&amp;vbapositionanswer=24&amp;vbahtmlprocessed=1"/>
          <p:cNvSpPr/>
          <p:nvPr/>
        </p:nvSpPr>
        <p:spPr>
          <a:xfrm>
            <a:off x="4255516" y="3023552"/>
            <a:ext cx="5762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BD</a:t>
            </a:r>
            <a:endParaRPr lang="en-US" altLang="zh-CN" sz="2800" dirty="0"/>
          </a:p>
        </p:txBody>
      </p:sp>
      <mc:AlternateContent xmlns:mc="http://schemas.openxmlformats.org/markup-compatibility/2006" xmlns:a14="http://schemas.microsoft.com/office/drawing/2010/main">
        <mc:Choice Requires="a14">
          <p:sp>
            <p:nvSpPr>
              <p:cNvPr id="8" name="QC_6_BD.39_1#403195957.choices?vbadefaultcenterpage=1&amp;parentnodeid=a94e16d47&amp;vbahtmlprocessed=1&amp;hasbroken=1"/>
              <p:cNvSpPr/>
              <p:nvPr/>
            </p:nvSpPr>
            <p:spPr>
              <a:xfrm>
                <a:off x="356616" y="3605974"/>
                <a:ext cx="11475720" cy="2369947"/>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A.把</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KCl</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的饱和溶液变成不饱和溶液的措施只有一种</a:t>
                </a:r>
                <a:endParaRPr lang="en-US" altLang="zh-CN" sz="2800" dirty="0"/>
              </a:p>
              <a:p>
                <a:pPr algn="l" latinLnBrk="1">
                  <a:lnSpc>
                    <a:spcPts val="4900"/>
                  </a:lnSpc>
                </a:pP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𝑡</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时，</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MgSO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的饱和溶液升高温度和降低温度都能析出晶体</a:t>
                </a:r>
                <a:endParaRPr lang="en-US" altLang="zh-CN" sz="2800" dirty="0"/>
              </a:p>
              <a:p>
                <a:pPr algn="l" latinLnBrk="1">
                  <a:lnSpc>
                    <a:spcPts val="4900"/>
                  </a:lnSpc>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KCl</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和</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MgSO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的饱和溶液从</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𝑡</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降到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𝑡</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时，析出晶体质量相等</a:t>
                </a:r>
                <a:endParaRPr lang="en-US" altLang="zh-CN" sz="2800" dirty="0"/>
              </a:p>
              <a:p>
                <a:pPr algn="l"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.欲从氯化钾的饱和溶液中析出氯化钾晶体，最好采用蒸发溶剂的方法</a:t>
                </a:r>
                <a:endParaRPr lang="en-US" altLang="zh-CN" sz="2800" dirty="0"/>
              </a:p>
            </p:txBody>
          </p:sp>
        </mc:Choice>
        <mc:Fallback xmlns="">
          <p:sp>
            <p:nvSpPr>
              <p:cNvPr id="8" name="QC_6_BD.39_1#403195957.choices?vbadefaultcenterpage=1&amp;parentnodeid=a94e16d47&amp;vbahtmlprocessed=1&amp;hasbroken=1"/>
              <p:cNvSpPr>
                <a:spLocks noRot="1" noChangeAspect="1" noMove="1" noResize="1" noEditPoints="1" noAdjustHandles="1" noChangeArrowheads="1" noChangeShapeType="1" noTextEdit="1"/>
              </p:cNvSpPr>
              <p:nvPr/>
            </p:nvSpPr>
            <p:spPr>
              <a:xfrm>
                <a:off x="356616" y="3605974"/>
                <a:ext cx="11475720" cy="2369947"/>
              </a:xfrm>
              <a:prstGeom prst="rect">
                <a:avLst/>
              </a:prstGeom>
              <a:blipFill>
                <a:blip r:embed="rId6"/>
                <a:stretch>
                  <a:fillRect l="-1913" b="-1030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Hexin Slide 19checked= 1 &amp; amp; version = 1.0.5checked=1&amp;version=1.0.5">
    <p:spTree>
      <p:nvGrpSpPr>
        <p:cNvPr id="1" name=""/>
        <p:cNvGrpSpPr/>
        <p:nvPr/>
      </p:nvGrpSpPr>
      <p:grpSpPr>
        <a:xfrm>
          <a:off x="0" y="0"/>
          <a:ext cx="0" cy="0"/>
          <a:chOff x="0" y="0"/>
          <a:chExt cx="0" cy="0"/>
        </a:xfrm>
      </p:grpSpPr>
      <p:sp>
        <p:nvSpPr>
          <p:cNvPr id="2" name="QO_5#276b3f0e1?vbadefaultcenterpage=1&amp;parentnodeid=7ec878212&amp;vbahtmlprocessed=1"/>
          <p:cNvSpPr/>
          <p:nvPr/>
        </p:nvSpPr>
        <p:spPr>
          <a:xfrm>
            <a:off x="356616" y="1134459"/>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14.（4分）铝是地壳中含量最多的金属元素，铝及其合金在生活中扮演着越来越重要的角色。</a:t>
            </a:r>
            <a:endParaRPr lang="en-US" altLang="zh-CN" sz="2800" dirty="0"/>
          </a:p>
        </p:txBody>
      </p:sp>
      <p:sp>
        <p:nvSpPr>
          <p:cNvPr id="3" name="QB_6#d064caea5?vbadefaultcenterpage=1&amp;parentnodeid=276b3f0e1&amp;vbahtmlprocessed=1&amp;hasbroken=1"/>
          <p:cNvSpPr/>
          <p:nvPr/>
        </p:nvSpPr>
        <p:spPr>
          <a:xfrm>
            <a:off x="356616" y="2414682"/>
            <a:ext cx="11475720" cy="121170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（1）医用口罩中鼻梁的绒布里面有一根金属条</a:t>
            </a:r>
            <a:r>
              <a:rPr lang="en-US" altLang="zh-CN" sz="2800" b="0" i="0">
                <a:solidFill>
                  <a:srgbClr val="000000"/>
                </a:solidFill>
                <a:latin typeface="Times New Roman" pitchFamily="34" charset="0"/>
                <a:ea typeface="微软雅黑" pitchFamily="34" charset="-122"/>
                <a:cs typeface="Times New Roman" pitchFamily="34" charset="-120"/>
              </a:rPr>
              <a:t>，该金属最好是</a:t>
            </a:r>
            <a:r>
              <a:rPr lang="en-US" altLang="zh-CN" sz="2800" i="0">
                <a:solidFill>
                  <a:srgbClr val="000000"/>
                </a:solidFill>
                <a:latin typeface="SimSun" pitchFamily="34" charset="0"/>
                <a:ea typeface="SimSun" pitchFamily="34" charset="-122"/>
                <a:cs typeface="SimSun" pitchFamily="34" charset="-120"/>
              </a:rPr>
              <a:t>______</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填“纯铝”或“铝合金”）。</a:t>
            </a:r>
            <a:endParaRPr lang="en-US" altLang="zh-CN" sz="2800" dirty="0"/>
          </a:p>
        </p:txBody>
      </p:sp>
      <p:sp>
        <p:nvSpPr>
          <p:cNvPr id="4" name="QB_6_AN.40_1#d064caea5.blank?vbadefaultcenterpage=1&amp;parentnodeid=276b3f0e1&amp;vbapositionanswer=25&amp;vbahtmlprocessed=1"/>
          <p:cNvSpPr/>
          <p:nvPr/>
        </p:nvSpPr>
        <p:spPr>
          <a:xfrm>
            <a:off x="10275316" y="2324163"/>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纯铝</a:t>
            </a:r>
            <a:endParaRPr lang="en-US" altLang="zh-CN" sz="2800" dirty="0"/>
          </a:p>
        </p:txBody>
      </p:sp>
      <p:sp>
        <p:nvSpPr>
          <p:cNvPr id="5" name="QB_6#0823034c2?vbadefaultcenterpage=1&amp;parentnodeid=276b3f0e1&amp;vbahtmlprocessed=1&amp;hasbroken=1"/>
          <p:cNvSpPr/>
          <p:nvPr/>
        </p:nvSpPr>
        <p:spPr>
          <a:xfrm>
            <a:off x="356616" y="3697700"/>
            <a:ext cx="11475720" cy="185210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（2）铝制品除了在口罩中使用，建筑的门窗</a:t>
            </a:r>
            <a:r>
              <a:rPr lang="en-US" altLang="zh-CN" sz="2800" b="0" i="0">
                <a:solidFill>
                  <a:srgbClr val="000000"/>
                </a:solidFill>
                <a:latin typeface="Times New Roman" pitchFamily="34" charset="0"/>
                <a:ea typeface="微软雅黑" pitchFamily="34" charset="-122"/>
                <a:cs typeface="Times New Roman" pitchFamily="34" charset="-120"/>
              </a:rPr>
              <a:t>、汽车和飞机中也大量使用</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了铝合金，铝制品能够耐腐蚀的原因是</a:t>
            </a:r>
            <a:r>
              <a:rPr lang="en-US" altLang="zh-CN" sz="2800" i="0">
                <a:solidFill>
                  <a:srgbClr val="000000"/>
                </a:solidFill>
                <a:latin typeface="SimSun" pitchFamily="34" charset="0"/>
                <a:ea typeface="SimSun" pitchFamily="34" charset="-122"/>
                <a:cs typeface="SimSun" pitchFamily="34" charset="-120"/>
              </a:rPr>
              <a:t>___________________</a:t>
            </a:r>
            <a:r>
              <a:rPr lang="en-US" altLang="zh-CN" sz="2800" b="0" i="0">
                <a:solidFill>
                  <a:srgbClr val="000000"/>
                </a:solidFill>
                <a:latin typeface="Times New Roman" pitchFamily="34" charset="0"/>
                <a:ea typeface="微软雅黑" pitchFamily="34" charset="-122"/>
                <a:cs typeface="Times New Roman" pitchFamily="34" charset="-120"/>
              </a:rPr>
              <a:t>（用化学方</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程式表示</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6" name="QB_6_AN.41_1#0823034c2.blank?vbadefaultcenterpage=1&amp;parentnodeid=276b3f0e1&amp;vbapositionanswer=26&amp;vbahtmlprocessed=1"/>
              <p:cNvSpPr/>
              <p:nvPr/>
            </p:nvSpPr>
            <p:spPr>
              <a:xfrm>
                <a:off x="6554215" y="4282059"/>
                <a:ext cx="3077909"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Al</m:t>
                    </m:r>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Al</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6" name="QB_6_AN.41_1#0823034c2.blank?vbadefaultcenterpage=1&amp;parentnodeid=276b3f0e1&amp;vbapositionanswer=26&amp;vbahtmlprocessed=1"/>
              <p:cNvSpPr>
                <a:spLocks noRot="1" noChangeAspect="1" noMove="1" noResize="1" noEditPoints="1" noAdjustHandles="1" noChangeArrowheads="1" noChangeShapeType="1" noTextEdit="1"/>
              </p:cNvSpPr>
              <p:nvPr/>
            </p:nvSpPr>
            <p:spPr>
              <a:xfrm>
                <a:off x="6554215" y="4282059"/>
                <a:ext cx="3077909" cy="548005"/>
              </a:xfrm>
              <a:prstGeom prst="rect">
                <a:avLst/>
              </a:prstGeom>
              <a:blipFill>
                <a:blip r:embed="rId3"/>
                <a:stretch>
                  <a:fillRect l="-198" r="-198" b="-1111"/>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Hexin Slide 2checked= 1 &amp; amp; version = 1.0.5checked=1&amp;version=1.0.5">
    <p:spTree>
      <p:nvGrpSpPr>
        <p:cNvPr id="1" name=""/>
        <p:cNvGrpSpPr/>
        <p:nvPr/>
      </p:nvGrpSpPr>
      <p:grpSpPr>
        <a:xfrm>
          <a:off x="0" y="0"/>
          <a:ext cx="0" cy="0"/>
          <a:chOff x="0" y="0"/>
          <a:chExt cx="0" cy="0"/>
        </a:xfrm>
      </p:grpSpPr>
      <p:sp>
        <p:nvSpPr>
          <p:cNvPr id="2" name="C_2#f6dd1a5a2.fixed?vbadefaultcenterpage=1&amp;parentnodeid=3636cd60e&amp;vbahtmlprocessed=1"/>
          <p:cNvSpPr/>
          <p:nvPr/>
        </p:nvSpPr>
        <p:spPr>
          <a:xfrm>
            <a:off x="868680" y="2048256"/>
            <a:ext cx="10799064" cy="877824"/>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第三部分</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模拟试题</a:t>
            </a:r>
            <a:endParaRPr lang="en-US" altLang="zh-CN" sz="4000" dirty="0"/>
          </a:p>
        </p:txBody>
      </p:sp>
      <p:sp>
        <p:nvSpPr>
          <p:cNvPr id="3" name="C_2_BD#f6dd1a5a2.fixed?vbadefaultcenterpage=1&amp;parentnodeid=3636cd60e&amp;vbahtmlprocessed=1"/>
          <p:cNvSpPr/>
          <p:nvPr/>
        </p:nvSpPr>
        <p:spPr>
          <a:xfrm>
            <a:off x="868680" y="3273552"/>
            <a:ext cx="10799064" cy="722376"/>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中考模拟试题（二）</a:t>
            </a:r>
            <a:endParaRPr lang="en-US" altLang="zh-CN" sz="40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Hexin Slide 20checked= 1 &amp; amp; version = 1.0.5checked=1&amp;version=1.0.5">
    <p:spTree>
      <p:nvGrpSpPr>
        <p:cNvPr id="1" name=""/>
        <p:cNvGrpSpPr/>
        <p:nvPr/>
      </p:nvGrpSpPr>
      <p:grpSpPr>
        <a:xfrm>
          <a:off x="0" y="0"/>
          <a:ext cx="0" cy="0"/>
          <a:chOff x="0" y="0"/>
          <a:chExt cx="0" cy="0"/>
        </a:xfrm>
      </p:grpSpPr>
      <p:sp>
        <p:nvSpPr>
          <p:cNvPr id="2" name="QC_6#df1516472?vbadefaultcenterpage=1&amp;parentnodeid=276b3f0e1&amp;vbahtmlprocessed=1&amp;hasbroken=1"/>
          <p:cNvSpPr/>
          <p:nvPr/>
        </p:nvSpPr>
        <p:spPr>
          <a:xfrm>
            <a:off x="356616" y="177365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（3）铝合金中含铝、镁、银三种金属，验证这三种金属的活动性</a:t>
            </a:r>
            <a:r>
              <a:rPr lang="en-US" altLang="zh-CN" sz="2800" b="0" i="0">
                <a:solidFill>
                  <a:srgbClr val="000000"/>
                </a:solidFill>
                <a:latin typeface="Times New Roman" pitchFamily="34" charset="0"/>
                <a:ea typeface="微软雅黑" pitchFamily="34" charset="-122"/>
                <a:cs typeface="Times New Roman" pitchFamily="34" charset="-120"/>
              </a:rPr>
              <a:t>，以下</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药品选择方案不可行的是</a:t>
            </a:r>
            <a:r>
              <a:rPr lang="en-US" altLang="zh-CN" sz="2800" i="0">
                <a:solidFill>
                  <a:srgbClr val="000000"/>
                </a:solidFill>
                <a:latin typeface="SimSun" pitchFamily="34" charset="0"/>
                <a:ea typeface="SimSun" pitchFamily="34" charset="-122"/>
                <a:cs typeface="SimSun" pitchFamily="34" charset="-120"/>
              </a:rPr>
              <a:t>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填字母）。</a:t>
            </a:r>
            <a:endParaRPr lang="en-US" altLang="zh-CN" sz="2800" dirty="0"/>
          </a:p>
        </p:txBody>
      </p:sp>
      <p:sp>
        <p:nvSpPr>
          <p:cNvPr id="3" name="QC_6_AN.42_1#df1516472.blank?vbadefaultcenterpage=1&amp;parentnodeid=276b3f0e1&amp;vbapositionanswer=27&amp;vbahtmlprocessed=1"/>
          <p:cNvSpPr/>
          <p:nvPr/>
        </p:nvSpPr>
        <p:spPr>
          <a:xfrm>
            <a:off x="4369816" y="2375630"/>
            <a:ext cx="3317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p:sp>
        <p:nvSpPr>
          <p:cNvPr id="4" name="QC_6_BD.43_1#df1516472.choices?vbadefaultcenterpage=1&amp;parentnodeid=276b3f0e1&amp;vbahtmlprocessed=1"/>
          <p:cNvSpPr/>
          <p:nvPr/>
        </p:nvSpPr>
        <p:spPr>
          <a:xfrm>
            <a:off x="356616" y="3058826"/>
            <a:ext cx="11475720" cy="185178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A.硫酸铝溶液、硫酸镁溶液、银</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B.硫酸铝溶液、镁、银</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C.铝、镁、银、盐酸</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Hexin Slide 21checked= 1 &amp; amp; version = 1.0.5checked=1&amp;version=1.0.5">
    <p:spTree>
      <p:nvGrpSpPr>
        <p:cNvPr id="1" name=""/>
        <p:cNvGrpSpPr/>
        <p:nvPr/>
      </p:nvGrpSpPr>
      <p:grpSpPr>
        <a:xfrm>
          <a:off x="0" y="0"/>
          <a:ext cx="0" cy="0"/>
          <a:chOff x="0" y="0"/>
          <a:chExt cx="0" cy="0"/>
        </a:xfrm>
      </p:grpSpPr>
      <p:sp>
        <p:nvSpPr>
          <p:cNvPr id="2" name="QO_5_BD.44_1#523a9c070?segpoint=1&amp;vbadefaultcenterpage=1&amp;parentnodeid=7ec878212&amp;vbahtmlprocessed=1"/>
          <p:cNvSpPr/>
          <p:nvPr/>
        </p:nvSpPr>
        <p:spPr>
          <a:xfrm>
            <a:off x="356616" y="1034732"/>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15.（4分）图3-2-4是酸碱的化学性质知识网络图，A、B、C、D是四种常见的物质，图中短线表示两种物质在一定条件下可以发生化学反应。请据图回答下列问题。</a:t>
            </a:r>
            <a:endParaRPr lang="en-US" altLang="zh-CN" sz="2800" dirty="0"/>
          </a:p>
        </p:txBody>
      </p:sp>
      <p:pic>
        <p:nvPicPr>
          <p:cNvPr id="3" name="QO_5_BD.44_2#523a9c070?imagetipindex=8&amp;vbadefaultcenterpage=1&amp;parentnodeid=7ec878212&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67912" y="3021520"/>
            <a:ext cx="4462272" cy="19293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44_3#523a9c070?imagetipindex=8&amp;vbadefaultcenterpage=1&amp;parentnodeid=7ec878212&amp;vbahtmlprocessed=1"/>
          <p:cNvSpPr/>
          <p:nvPr/>
        </p:nvSpPr>
        <p:spPr>
          <a:xfrm>
            <a:off x="5495004" y="5077904"/>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图3-2-4</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name="Hexin Slide 22checked= 1 &amp; amp; version = 1.0.5checked=1&amp;version=1.0.5">
    <p:spTree>
      <p:nvGrpSpPr>
        <p:cNvPr id="1" name=""/>
        <p:cNvGrpSpPr/>
        <p:nvPr/>
      </p:nvGrpSpPr>
      <p:grpSpPr>
        <a:xfrm>
          <a:off x="0" y="0"/>
          <a:ext cx="0" cy="0"/>
          <a:chOff x="0" y="0"/>
          <a:chExt cx="0" cy="0"/>
        </a:xfrm>
      </p:grpSpPr>
      <p:sp>
        <p:nvSpPr>
          <p:cNvPr id="2" name="QB_6#cace98c12?vbadefaultcenterpage=1&amp;parentnodeid=523a9c070&amp;vbahtmlprocessed=1&amp;hasbroken=1"/>
          <p:cNvSpPr/>
          <p:nvPr/>
        </p:nvSpPr>
        <p:spPr>
          <a:xfrm>
            <a:off x="356616" y="1114901"/>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（1）能同时实现反应①和②的物质D,</a:t>
            </a:r>
            <a:r>
              <a:rPr lang="en-US" altLang="zh-CN" sz="2800" b="0" i="0">
                <a:solidFill>
                  <a:srgbClr val="000000"/>
                </a:solidFill>
                <a:latin typeface="Times New Roman" pitchFamily="34" charset="0"/>
                <a:ea typeface="微软雅黑" pitchFamily="34" charset="-122"/>
                <a:cs typeface="Times New Roman" pitchFamily="34" charset="-120"/>
              </a:rPr>
              <a:t>D可以是</a:t>
            </a:r>
            <a:r>
              <a:rPr lang="en-US" altLang="zh-CN" sz="2800" i="0">
                <a:solidFill>
                  <a:srgbClr val="000000"/>
                </a:solidFill>
                <a:latin typeface="SimSun" pitchFamily="34" charset="0"/>
                <a:ea typeface="SimSun" pitchFamily="34" charset="-122"/>
                <a:cs typeface="SimSun" pitchFamily="34" charset="-120"/>
              </a:rPr>
              <a:t>_____________________</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填化学式）。</a:t>
            </a:r>
            <a:endParaRPr lang="en-US" altLang="zh-CN" sz="2800" dirty="0"/>
          </a:p>
        </p:txBody>
      </p:sp>
      <mc:AlternateContent xmlns:mc="http://schemas.openxmlformats.org/markup-compatibility/2006" xmlns:a14="http://schemas.microsoft.com/office/drawing/2010/main">
        <mc:Choice Requires="a14">
          <p:sp>
            <p:nvSpPr>
              <p:cNvPr id="3" name="QB_6_AN.45_1#cace98c12.blank?vbadefaultcenterpage=1&amp;parentnodeid=523a9c070&amp;vbapositionanswer=28&amp;vbahtmlprocessed=1"/>
              <p:cNvSpPr/>
              <p:nvPr/>
            </p:nvSpPr>
            <p:spPr>
              <a:xfrm>
                <a:off x="7665466" y="1034859"/>
                <a:ext cx="3503994" cy="571945"/>
              </a:xfrm>
              <a:prstGeom prst="rect">
                <a:avLst/>
              </a:prstGeom>
              <a:noFill/>
              <a:ln/>
            </p:spPr>
            <p:txBody>
              <a:bodyPr wrap="square" lIns="0" tIns="0" rIns="0" bIns="0" rtlCol="0" anchor="t"/>
              <a:lstStyle/>
              <a:p>
                <a:pPr algn="ctr" latinLnBrk="1">
                  <a:lnSpc>
                    <a:spcPts val="51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K</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（或</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Na</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a:t>
                </a:r>
                <a:endParaRPr lang="en-US" altLang="zh-CN" sz="100" dirty="0"/>
              </a:p>
            </p:txBody>
          </p:sp>
        </mc:Choice>
        <mc:Fallback xmlns="">
          <p:sp>
            <p:nvSpPr>
              <p:cNvPr id="3" name="QB_6_AN.45_1#cace98c12.blank?vbadefaultcenterpage=1&amp;parentnodeid=523a9c070&amp;vbapositionanswer=28&amp;vbahtmlprocessed=1"/>
              <p:cNvSpPr>
                <a:spLocks noRot="1" noChangeAspect="1" noMove="1" noResize="1" noEditPoints="1" noAdjustHandles="1" noChangeArrowheads="1" noChangeShapeType="1" noTextEdit="1"/>
              </p:cNvSpPr>
              <p:nvPr/>
            </p:nvSpPr>
            <p:spPr>
              <a:xfrm>
                <a:off x="7665466" y="1034859"/>
                <a:ext cx="3503994" cy="571945"/>
              </a:xfrm>
              <a:prstGeom prst="rect">
                <a:avLst/>
              </a:prstGeom>
              <a:blipFill>
                <a:blip r:embed="rId3"/>
                <a:stretch>
                  <a:fillRect r="-5043" b="-37234"/>
                </a:stretch>
              </a:blipFill>
              <a:ln/>
            </p:spPr>
            <p:txBody>
              <a:bodyPr/>
              <a:lstStyle/>
              <a:p>
                <a:r>
                  <a:rPr lang="zh-CN" altLang="en-US">
                    <a:noFill/>
                  </a:rPr>
                  <a:t> </a:t>
                </a:r>
              </a:p>
            </p:txBody>
          </p:sp>
        </mc:Fallback>
      </mc:AlternateContent>
      <p:sp>
        <p:nvSpPr>
          <p:cNvPr id="4" name="QB_6_BD.46_1#62ff55db2?segpoint=1&amp;vbadefaultcenterpage=1&amp;parentnodeid=523a9c070&amp;vbahtmlprocessed=1&amp;hasbroken=1"/>
          <p:cNvSpPr/>
          <p:nvPr/>
        </p:nvSpPr>
        <p:spPr>
          <a:xfrm>
            <a:off x="356616" y="2403252"/>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（2）请写出③发生反应的化学方程式：</a:t>
            </a:r>
            <a:endParaRPr lang="en-US" altLang="zh-CN" sz="2800" dirty="0"/>
          </a:p>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___________________________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5" name="QB_6_AN.47_1#62ff55db2.blank?vbadefaultcenterpage=1&amp;parentnodeid=523a9c070&amp;vbapositionanswer=29&amp;vbahtmlprocessed=1"/>
              <p:cNvSpPr/>
              <p:nvPr/>
            </p:nvSpPr>
            <p:spPr>
              <a:xfrm>
                <a:off x="496316" y="2985897"/>
                <a:ext cx="4536504"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CuO</m:t>
                    </m:r>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H</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SO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CuSO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H</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O</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5" name="QB_6_AN.47_1#62ff55db2.blank?vbadefaultcenterpage=1&amp;parentnodeid=523a9c070&amp;vbapositionanswer=29&amp;vbahtmlprocessed=1"/>
              <p:cNvSpPr>
                <a:spLocks noRot="1" noChangeAspect="1" noMove="1" noResize="1" noEditPoints="1" noAdjustHandles="1" noChangeArrowheads="1" noChangeShapeType="1" noTextEdit="1"/>
              </p:cNvSpPr>
              <p:nvPr/>
            </p:nvSpPr>
            <p:spPr>
              <a:xfrm>
                <a:off x="496316" y="2985897"/>
                <a:ext cx="4536504" cy="548005"/>
              </a:xfrm>
              <a:prstGeom prst="rect">
                <a:avLst/>
              </a:prstGeom>
              <a:blipFill>
                <a:blip r:embed="rId4"/>
                <a:stretch>
                  <a:fillRect l="-134" r="-134"/>
                </a:stretch>
              </a:blipFill>
              <a:ln/>
            </p:spPr>
            <p:txBody>
              <a:bodyPr/>
              <a:lstStyle/>
              <a:p>
                <a:r>
                  <a:rPr lang="zh-CN" altLang="en-US">
                    <a:noFill/>
                  </a:rPr>
                  <a:t> </a:t>
                </a:r>
              </a:p>
            </p:txBody>
          </p:sp>
        </mc:Fallback>
      </mc:AlternateContent>
      <p:sp>
        <p:nvSpPr>
          <p:cNvPr id="6" name="QC_6#2d72667cd?vbadefaultcenterpage=1&amp;parentnodeid=523a9c070&amp;vbahtmlprocessed=1&amp;hasbroken=1"/>
          <p:cNvSpPr/>
          <p:nvPr/>
        </p:nvSpPr>
        <p:spPr>
          <a:xfrm>
            <a:off x="356616" y="3690905"/>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（3）把酚酞、盐酸和氢氧化钡溶液充分混合后，溶液变为无色</a:t>
            </a:r>
            <a:r>
              <a:rPr lang="en-US" altLang="zh-CN" sz="2800" b="0" i="0">
                <a:solidFill>
                  <a:srgbClr val="000000"/>
                </a:solidFill>
                <a:latin typeface="Times New Roman" pitchFamily="34" charset="0"/>
                <a:ea typeface="微软雅黑" pitchFamily="34" charset="-122"/>
                <a:cs typeface="Times New Roman" pitchFamily="34" charset="-120"/>
              </a:rPr>
              <a:t>，下列选</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项中可以检验溶液成分的是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填字母）。</a:t>
            </a:r>
            <a:endParaRPr lang="en-US" altLang="zh-CN" sz="2800" dirty="0"/>
          </a:p>
        </p:txBody>
      </p:sp>
      <p:sp>
        <p:nvSpPr>
          <p:cNvPr id="7" name="QC_6_AN.48_1#2d72667cd.blank?vbadefaultcenterpage=1&amp;parentnodeid=523a9c070&amp;vbapositionanswer=30&amp;vbahtmlprocessed=1"/>
          <p:cNvSpPr/>
          <p:nvPr/>
        </p:nvSpPr>
        <p:spPr>
          <a:xfrm>
            <a:off x="4763516" y="4292885"/>
            <a:ext cx="793750"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ABC</a:t>
            </a:r>
            <a:endParaRPr lang="en-US" altLang="zh-CN" sz="2800" dirty="0"/>
          </a:p>
        </p:txBody>
      </p:sp>
      <mc:AlternateContent xmlns:mc="http://schemas.openxmlformats.org/markup-compatibility/2006" xmlns:a14="http://schemas.microsoft.com/office/drawing/2010/main">
        <mc:Choice Requires="a14">
          <p:sp>
            <p:nvSpPr>
              <p:cNvPr id="8" name="QC_6_BD.49_1#2d72667cd.choices?vbadefaultcenterpage=1&amp;parentnodeid=523a9c070&amp;vbahtmlprocessed=1&amp;hasbroken=1"/>
              <p:cNvSpPr/>
              <p:nvPr/>
            </p:nvSpPr>
            <p:spPr>
              <a:xfrm>
                <a:off x="356616" y="4965795"/>
                <a:ext cx="11475720" cy="566992"/>
              </a:xfrm>
              <a:prstGeom prst="rect">
                <a:avLst/>
              </a:prstGeom>
              <a:noFill/>
              <a:ln/>
            </p:spPr>
            <p:txBody>
              <a:bodyPr wrap="none" lIns="0" tIns="0" rIns="0" bIns="0" rtlCol="0" anchor="t"/>
              <a:lstStyle/>
              <a:p>
                <a:pPr latinLnBrk="1">
                  <a:lnSpc>
                    <a:spcPts val="5100"/>
                  </a:lnSpc>
                  <a:tabLst>
                    <a:tab pos="2307844" algn="l"/>
                    <a:tab pos="4602988" algn="l"/>
                    <a:tab pos="6898132" algn="l"/>
                    <a:tab pos="9193276" algn="l"/>
                  </a:tabLst>
                </a:pP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pH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试纸</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B.紫色石蕊</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C.氢氧化钠</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D.硫酸钾</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E</a:t>
                </a:r>
                <a:r>
                  <a:rPr lang="en-US" altLang="zh-CN" sz="2800" b="0" i="0" dirty="0">
                    <a:solidFill>
                      <a:srgbClr val="000000"/>
                    </a:solidFill>
                    <a:latin typeface="Times New Roman" pitchFamily="34" charset="0"/>
                    <a:ea typeface="微软雅黑" pitchFamily="34" charset="-122"/>
                    <a:cs typeface="Times New Roman" pitchFamily="34" charset="-120"/>
                  </a:rPr>
                  <a:t>.铜</a:t>
                </a:r>
                <a:endParaRPr lang="en-US" altLang="zh-CN" sz="2800" dirty="0"/>
              </a:p>
            </p:txBody>
          </p:sp>
        </mc:Choice>
        <mc:Fallback xmlns="">
          <p:sp>
            <p:nvSpPr>
              <p:cNvPr id="8" name="QC_6_BD.49_1#2d72667cd.choices?vbadefaultcenterpage=1&amp;parentnodeid=523a9c070&amp;vbahtmlprocessed=1&amp;hasbroken=1"/>
              <p:cNvSpPr>
                <a:spLocks noRot="1" noChangeAspect="1" noMove="1" noResize="1" noEditPoints="1" noAdjustHandles="1" noChangeArrowheads="1" noChangeShapeType="1" noTextEdit="1"/>
              </p:cNvSpPr>
              <p:nvPr/>
            </p:nvSpPr>
            <p:spPr>
              <a:xfrm>
                <a:off x="356616" y="4965795"/>
                <a:ext cx="11475720" cy="566992"/>
              </a:xfrm>
              <a:prstGeom prst="rect">
                <a:avLst/>
              </a:prstGeom>
              <a:blipFill>
                <a:blip r:embed="rId5"/>
                <a:stretch>
                  <a:fillRect l="-1913" b="-3871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Hexin Slide 23checked= 1 &amp; amp; version = 1.0.5checked=1&amp;version=1.0.5">
    <p:spTree>
      <p:nvGrpSpPr>
        <p:cNvPr id="1" name=""/>
        <p:cNvGrpSpPr/>
        <p:nvPr/>
      </p:nvGrpSpPr>
      <p:grpSpPr>
        <a:xfrm>
          <a:off x="0" y="0"/>
          <a:ext cx="0" cy="0"/>
          <a:chOff x="0" y="0"/>
          <a:chExt cx="0" cy="0"/>
        </a:xfrm>
      </p:grpSpPr>
      <p:sp>
        <p:nvSpPr>
          <p:cNvPr id="2" name="C_4_BD#188a7e8dc?segpoint=1&amp;vbadefaultcenterpage=1&amp;parentnodeid=2991273a9&amp;vbahtmlprocessed=1"/>
          <p:cNvSpPr/>
          <p:nvPr/>
        </p:nvSpPr>
        <p:spPr>
          <a:xfrm>
            <a:off x="356616" y="539496"/>
            <a:ext cx="11475720" cy="995680"/>
          </a:xfrm>
          <a:prstGeom prst="rect">
            <a:avLst/>
          </a:prstGeom>
          <a:noFill/>
          <a:ln/>
        </p:spPr>
        <p:txBody>
          <a:bodyPr wrap="square" lIns="0" tIns="0" rIns="0" bIns="0" rtlCol="0" anchor="t"/>
          <a:lstStyle/>
          <a:p>
            <a:pPr algn="l" latinLnBrk="1">
              <a:lnSpc>
                <a:spcPct val="150000"/>
              </a:lnSpc>
            </a:pPr>
            <a:r>
              <a:rPr lang="en-US" altLang="zh-CN" sz="2800" b="1" i="0" dirty="0">
                <a:solidFill>
                  <a:srgbClr val="000000"/>
                </a:solidFill>
                <a:latin typeface="微软雅黑" pitchFamily="34" charset="0"/>
                <a:ea typeface="微软雅黑" pitchFamily="34" charset="-122"/>
                <a:cs typeface="微软雅黑" pitchFamily="34" charset="-120"/>
              </a:rPr>
              <a:t>三、实验及探究题（共2小题，计13分）</a:t>
            </a:r>
            <a:endParaRPr lang="en-US" altLang="zh-CN" sz="2800" dirty="0"/>
          </a:p>
        </p:txBody>
      </p:sp>
      <p:sp>
        <p:nvSpPr>
          <p:cNvPr id="3" name="QO_5_BD.50_1#ea191a46f?segpoint=1&amp;vbadefaultcenterpage=1&amp;parentnodeid=188a7e8dc&amp;vbahtmlprocessed=1"/>
          <p:cNvSpPr/>
          <p:nvPr/>
        </p:nvSpPr>
        <p:spPr>
          <a:xfrm>
            <a:off x="356616" y="1182914"/>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16.（6分）根据装置图3-2-5回答下列问题。</a:t>
            </a:r>
            <a:endParaRPr lang="en-US" altLang="zh-CN" sz="2800" dirty="0"/>
          </a:p>
        </p:txBody>
      </p:sp>
      <p:pic>
        <p:nvPicPr>
          <p:cNvPr id="4" name="QO_5_BD.50_2#ea191a46f?imagetipindex=9&amp;vbadefaultcenterpage=1&amp;parentnodeid=188a7e8dc&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9584" y="1892300"/>
            <a:ext cx="5120640" cy="15453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50_3#ea191a46f?imagetipindex=9&amp;vbadefaultcenterpage=1&amp;parentnodeid=188a7e8dc&amp;vbahtmlprocessed=1"/>
          <p:cNvSpPr/>
          <p:nvPr/>
        </p:nvSpPr>
        <p:spPr>
          <a:xfrm>
            <a:off x="5485860" y="3564636"/>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图3-2-5</a:t>
            </a:r>
            <a:endParaRPr lang="en-US" altLang="zh-CN" sz="2800" dirty="0"/>
          </a:p>
        </p:txBody>
      </p:sp>
      <p:sp>
        <p:nvSpPr>
          <p:cNvPr id="6" name="QB_6#82299b405?vbadefaultcenterpage=1&amp;parentnodeid=ea191a46f&amp;vbahtmlprocessed=1&amp;hasbroken=1"/>
          <p:cNvSpPr/>
          <p:nvPr/>
        </p:nvSpPr>
        <p:spPr>
          <a:xfrm>
            <a:off x="356616" y="42054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（1）仪器</a:t>
            </a:r>
            <a:r>
              <a:rPr lang="en-US" altLang="zh-CN" sz="2800" b="0" i="0">
                <a:solidFill>
                  <a:srgbClr val="000000"/>
                </a:solidFill>
                <a:latin typeface="Times New Roman" pitchFamily="34" charset="0"/>
                <a:ea typeface="微软雅黑" pitchFamily="34" charset="-122"/>
                <a:cs typeface="Times New Roman" pitchFamily="34" charset="-120"/>
              </a:rPr>
              <a:t>①的名称为</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7" name="QB_6_AN.51_1#82299b405.blank?vbadefaultcenterpage=1&amp;parentnodeid=ea191a46f&amp;vbapositionanswer=31&amp;vbahtmlprocessed=1"/>
          <p:cNvSpPr/>
          <p:nvPr/>
        </p:nvSpPr>
        <p:spPr>
          <a:xfrm>
            <a:off x="3874516" y="4167378"/>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锥形瓶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Hexin Slide 24checked= 1 &amp; amp; version = 1.0.5checked=1&amp;version=1.0.5">
    <p:spTree>
      <p:nvGrpSpPr>
        <p:cNvPr id="1" name=""/>
        <p:cNvGrpSpPr/>
        <p:nvPr/>
      </p:nvGrpSpPr>
      <p:grpSpPr>
        <a:xfrm>
          <a:off x="0" y="0"/>
          <a:ext cx="0" cy="0"/>
          <a:chOff x="0" y="0"/>
          <a:chExt cx="0" cy="0"/>
        </a:xfrm>
      </p:grpSpPr>
      <p:sp>
        <p:nvSpPr>
          <p:cNvPr id="2" name="QB_6#aa3bd09b1?vbadefaultcenterpage=1&amp;parentnodeid=ea191a46f&amp;vbahtmlprocessed=1&amp;hasbroken=1"/>
          <p:cNvSpPr/>
          <p:nvPr/>
        </p:nvSpPr>
        <p:spPr>
          <a:xfrm>
            <a:off x="356616" y="1072102"/>
            <a:ext cx="11475720" cy="2110994"/>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（2）用一种紫黑色固体制取一瓶氧气并用于铁丝燃烧的实验</a:t>
            </a:r>
            <a:r>
              <a:rPr lang="en-US" altLang="zh-CN" sz="2800" b="0" i="0">
                <a:solidFill>
                  <a:srgbClr val="000000"/>
                </a:solidFill>
                <a:latin typeface="Times New Roman" pitchFamily="34" charset="0"/>
                <a:ea typeface="微软雅黑" pitchFamily="34" charset="-122"/>
                <a:cs typeface="Times New Roman" pitchFamily="34" charset="-120"/>
              </a:rPr>
              <a:t>，最好选用</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的发生和收集装置为</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填字母），</a:t>
            </a:r>
            <a:r>
              <a:rPr lang="en-US" altLang="zh-CN" sz="2800" b="0" i="0">
                <a:solidFill>
                  <a:srgbClr val="000000"/>
                </a:solidFill>
                <a:latin typeface="Times New Roman" pitchFamily="34" charset="0"/>
                <a:ea typeface="微软雅黑" pitchFamily="34" charset="-122"/>
                <a:cs typeface="Times New Roman" pitchFamily="34" charset="-120"/>
              </a:rPr>
              <a:t>写出制取氧气的化学方程式：</a:t>
            </a:r>
          </a:p>
          <a:p>
            <a:pPr algn="l" latinLnBrk="1">
              <a:lnSpc>
                <a:spcPts val="7800"/>
              </a:lnSpc>
            </a:pPr>
            <a:r>
              <a:rPr lang="en-US" altLang="zh-CN" sz="2800" i="0">
                <a:solidFill>
                  <a:srgbClr val="000000"/>
                </a:solidFill>
                <a:latin typeface="SimSun" pitchFamily="34" charset="0"/>
                <a:ea typeface="SimSun" pitchFamily="34" charset="-122"/>
                <a:cs typeface="SimSun" pitchFamily="34" charset="-120"/>
              </a:rPr>
              <a:t>_</a:t>
            </a:r>
            <a:r>
              <a:rPr lang="en-US" altLang="zh-CN" sz="4300" b="0" i="0" u="sng" kern="0" spc="-99900">
                <a:solidFill>
                  <a:srgbClr val="FFFFFF"/>
                </a:solidFill>
                <a:latin typeface="SimSun" panose="02010600030101010101" pitchFamily="2" charset="-122"/>
                <a:ea typeface="微软雅黑" pitchFamily="34" charset="-122"/>
                <a:cs typeface="微软雅黑" pitchFamily="34" charset="-120"/>
              </a:rPr>
              <a:t> </a:t>
            </a:r>
            <a:r>
              <a:rPr lang="en-US" altLang="zh-CN" sz="2800" i="0">
                <a:solidFill>
                  <a:srgbClr val="000000"/>
                </a:solidFill>
                <a:latin typeface="SimSun" pitchFamily="34" charset="0"/>
                <a:ea typeface="SimSun" pitchFamily="34" charset="-122"/>
                <a:cs typeface="SimSun" pitchFamily="34" charset="-120"/>
              </a:rPr>
              <a:t>___________________________________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3" name="QB_6_AN.52_1#aa3bd09b1.blank?vbadefaultcenterpage=1&amp;parentnodeid=ea191a46f&amp;vbapositionanswer=32&amp;vbahtmlprocessed=1"/>
              <p:cNvSpPr/>
              <p:nvPr/>
            </p:nvSpPr>
            <p:spPr>
              <a:xfrm>
                <a:off x="3696716" y="1655445"/>
                <a:ext cx="455613"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BD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3" name="QB_6_AN.52_1#aa3bd09b1.blank?vbadefaultcenterpage=1&amp;parentnodeid=ea191a46f&amp;vbapositionanswer=32&amp;vbahtmlprocessed=1"/>
              <p:cNvSpPr>
                <a:spLocks noRot="1" noChangeAspect="1" noMove="1" noResize="1" noEditPoints="1" noAdjustHandles="1" noChangeArrowheads="1" noChangeShapeType="1" noTextEdit="1"/>
              </p:cNvSpPr>
              <p:nvPr/>
            </p:nvSpPr>
            <p:spPr>
              <a:xfrm>
                <a:off x="3696716" y="1655445"/>
                <a:ext cx="455613" cy="548005"/>
              </a:xfrm>
              <a:prstGeom prst="rect">
                <a:avLst/>
              </a:prstGeom>
              <a:blipFill>
                <a:blip r:embed="rId3"/>
                <a:stretch>
                  <a:fillRect l="-1333" r="-1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53_1#aa3bd09b1.blank?vbadefaultcenterpage=1&amp;parentnodeid=ea191a46f&amp;vbapositionanswer=33&amp;vbahtmlprocessed=1"/>
              <p:cNvSpPr/>
              <p:nvPr/>
            </p:nvSpPr>
            <p:spPr>
              <a:xfrm>
                <a:off x="232156" y="2303462"/>
                <a:ext cx="6554724" cy="831914"/>
              </a:xfrm>
              <a:prstGeom prst="rect">
                <a:avLst/>
              </a:prstGeom>
              <a:noFill/>
              <a:ln/>
            </p:spPr>
            <p:txBody>
              <a:bodyPr wrap="square" lIns="0" tIns="0" rIns="0" bIns="0" rtlCol="0" anchor="t"/>
              <a:lstStyle/>
              <a:p>
                <a:pPr algn="ctr" latinLnBrk="1">
                  <a:lnSpc>
                    <a:spcPts val="72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d>
                      <m:dPr>
                        <m:begChr m:val=""/>
                        <m:endChr m:val=""/>
                        <m:ctrlPr>
                          <a:rPr lang="en-US" altLang="zh-CN" sz="2800" b="0" i="1" dirty="0">
                            <a:solidFill>
                              <a:srgbClr val="FF0000"/>
                            </a:solidFill>
                            <a:latin typeface="Cambria Math"/>
                            <a:ea typeface="微软雅黑" pitchFamily="34" charset="-122"/>
                            <a:cs typeface="微软雅黑" pitchFamily="34" charset="-120"/>
                          </a:rPr>
                        </m:ctrlPr>
                      </m:dPr>
                      <m:e>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KMnO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 </m:t>
                        </m:r>
                        <m:m>
                          <m:mPr>
                            <m:mcs>
                              <m:mc>
                                <m:mcPr>
                                  <m:count m:val="1"/>
                                  <m:mcJc m:val="center"/>
                                </m:mcPr>
                              </m:mc>
                            </m:mcs>
                            <m:ctrlPr>
                              <a:rPr lang="en-US" altLang="zh-CN" i="1" baseline="30000">
                                <a:solidFill>
                                  <a:srgbClr val="FF0000"/>
                                </a:solidFill>
                                <a:latin typeface="Cambria Math"/>
                              </a:rPr>
                            </m:ctrlPr>
                          </m:mPr>
                          <m:mr>
                            <m:e>
                              <m:bar>
                                <m:barPr>
                                  <m:ctrlPr>
                                    <a:rPr lang="en-US" altLang="zh-CN" sz="2800" b="0" i="1" baseline="-2000">
                                      <a:solidFill>
                                        <a:srgbClr val="FF0000"/>
                                      </a:solidFill>
                                      <a:latin typeface="Cambria Math"/>
                                    </a:rPr>
                                  </m:ctrlPr>
                                </m:barPr>
                                <m:e>
                                  <m:bar>
                                    <m:barPr>
                                      <m:ctrlPr>
                                        <a:rPr lang="en-US" altLang="zh-CN" sz="2800" b="0" i="1" baseline="-8000">
                                          <a:solidFill>
                                            <a:srgbClr val="FF0000"/>
                                          </a:solidFill>
                                          <a:latin typeface="Cambria Math"/>
                                        </a:rPr>
                                      </m:ctrlPr>
                                    </m:barPr>
                                    <m:e>
                                      <m:r>
                                        <a:rPr lang="en-US" altLang="zh-CN" sz="2800" b="0" baseline="-2000">
                                          <a:solidFill>
                                            <a:srgbClr val="FF0000"/>
                                          </a:solidFill>
                                          <a:latin typeface="Cambria Math" panose="02040503050406030204" pitchFamily="18" charset="0"/>
                                        </a:rPr>
                                        <m:t>   △   </m:t>
                                      </m:r>
                                    </m:e>
                                  </m:bar>
                                </m:e>
                              </m:bar>
                            </m:e>
                          </m:mr>
                          <m:mr>
                            <m:e>
                              <m:r>
                                <a:rPr lang="en-US" altLang="zh-CN" sz="2800" b="0" i="0" dirty="0">
                                  <a:solidFill>
                                    <a:srgbClr val="FF0000"/>
                                  </a:solidFill>
                                  <a:latin typeface="Cambria Math" panose="02040503050406030204" pitchFamily="18" charset="0"/>
                                  <a:ea typeface="微软雅黑" pitchFamily="34" charset="-122"/>
                                  <a:cs typeface="微软雅黑" pitchFamily="34" charset="-120"/>
                                </a:rPr>
                                <m:t> </m:t>
                              </m:r>
                            </m:e>
                          </m:mr>
                        </m:m>
                        <m:r>
                          <a:rPr lang="en-US" altLang="zh-CN" sz="2800" b="0" i="0" dirty="0">
                            <a:solidFill>
                              <a:srgbClr val="FF0000"/>
                            </a:solidFill>
                            <a:latin typeface="Cambria Math" panose="02040503050406030204" pitchFamily="18" charset="0"/>
                            <a:ea typeface="微软雅黑" pitchFamily="34" charset="-122"/>
                            <a:cs typeface="微软雅黑" pitchFamily="34" charset="-120"/>
                          </a:rPr>
                          <m:t> </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K</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MnO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MnO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4" name="QB_6_AN.53_1#aa3bd09b1.blank?vbadefaultcenterpage=1&amp;parentnodeid=ea191a46f&amp;vbapositionanswer=33&amp;vbahtmlprocessed=1"/>
              <p:cNvSpPr>
                <a:spLocks noRot="1" noChangeAspect="1" noMove="1" noResize="1" noEditPoints="1" noAdjustHandles="1" noChangeArrowheads="1" noChangeShapeType="1" noTextEdit="1"/>
              </p:cNvSpPr>
              <p:nvPr/>
            </p:nvSpPr>
            <p:spPr>
              <a:xfrm>
                <a:off x="232156" y="2303462"/>
                <a:ext cx="6554724" cy="831914"/>
              </a:xfrm>
              <a:prstGeom prst="rect">
                <a:avLst/>
              </a:prstGeom>
              <a:blipFill>
                <a:blip r:embed="rId4"/>
                <a:stretch>
                  <a:fillRect/>
                </a:stretch>
              </a:blipFill>
              <a:ln/>
            </p:spPr>
            <p:txBody>
              <a:bodyPr/>
              <a:lstStyle/>
              <a:p>
                <a:r>
                  <a:rPr lang="zh-CN" altLang="en-US">
                    <a:noFill/>
                  </a:rPr>
                  <a:t> </a:t>
                </a:r>
              </a:p>
            </p:txBody>
          </p:sp>
        </mc:Fallback>
      </mc:AlternateContent>
      <p:sp>
        <p:nvSpPr>
          <p:cNvPr id="5" name="QB_6#abb7b11d5?vbadefaultcenterpage=1&amp;parentnodeid=ea191a46f&amp;vbahtmlprocessed=1&amp;hasbroken=1"/>
          <p:cNvSpPr/>
          <p:nvPr/>
        </p:nvSpPr>
        <p:spPr>
          <a:xfrm>
            <a:off x="356616" y="318589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（3）收集二氧化碳不能采用</a:t>
            </a:r>
            <a:r>
              <a:rPr lang="en-US" altLang="zh-CN" sz="2800" b="0" i="0">
                <a:solidFill>
                  <a:srgbClr val="000000"/>
                </a:solidFill>
                <a:latin typeface="Times New Roman" pitchFamily="34" charset="0"/>
                <a:ea typeface="微软雅黑" pitchFamily="34" charset="-122"/>
                <a:cs typeface="Times New Roman" pitchFamily="34" charset="-120"/>
              </a:rPr>
              <a:t>D装置的原因是</a:t>
            </a:r>
            <a:r>
              <a:rPr lang="en-US" altLang="zh-CN" sz="2800" i="0">
                <a:solidFill>
                  <a:srgbClr val="000000"/>
                </a:solidFill>
                <a:latin typeface="SimSun" pitchFamily="34" charset="0"/>
                <a:ea typeface="SimSun" pitchFamily="34" charset="-122"/>
                <a:cs typeface="SimSun" pitchFamily="34" charset="-120"/>
              </a:rPr>
              <a:t>__________________________</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6" name="QB_6_AN.54_1#abb7b11d5.blank?vbadefaultcenterpage=1&amp;parentnodeid=ea191a46f&amp;vbapositionanswer=34&amp;vbahtmlprocessed=1"/>
              <p:cNvSpPr/>
              <p:nvPr/>
            </p:nvSpPr>
            <p:spPr>
              <a:xfrm>
                <a:off x="356616" y="3147790"/>
                <a:ext cx="11475720" cy="571945"/>
              </a:xfrm>
              <a:prstGeom prst="rect">
                <a:avLst/>
              </a:prstGeom>
              <a:noFill/>
              <a:ln/>
            </p:spPr>
            <p:txBody>
              <a:bodyPr wrap="square" lIns="0" tIns="0" rIns="0" bIns="0" rtlCol="0" anchor="t"/>
              <a:lstStyle/>
              <a:p>
                <a:pPr latinLnBrk="1">
                  <a:lnSpc>
                    <a:spcPct val="150000"/>
                  </a:lnSpc>
                </a:pPr>
                <a:r>
                  <a:rPr lang="en-US" altLang="zh-CN" sz="2800" b="0" i="0" kern="0">
                    <a:solidFill>
                      <a:srgbClr val="FFFFFF"/>
                    </a:solidFill>
                    <a:latin typeface="SimSun" panose="02010600030101010101" pitchFamily="2" charset="-122"/>
                    <a:ea typeface="微软雅黑" pitchFamily="34" charset="-122"/>
                    <a:cs typeface="微软雅黑" pitchFamily="34" charset="-120"/>
                  </a:rPr>
                  <a:t>                                        </a:t>
                </a: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能（可）溶于水且与水反应</a:t>
                </a:r>
                <a:endParaRPr lang="en-US" altLang="zh-CN" sz="100" dirty="0"/>
              </a:p>
            </p:txBody>
          </p:sp>
        </mc:Choice>
        <mc:Fallback xmlns="">
          <p:sp>
            <p:nvSpPr>
              <p:cNvPr id="6" name="QB_6_AN.54_1#abb7b11d5.blank?vbadefaultcenterpage=1&amp;parentnodeid=ea191a46f&amp;vbapositionanswer=34&amp;vbahtmlprocessed=1"/>
              <p:cNvSpPr>
                <a:spLocks noRot="1" noChangeAspect="1" noMove="1" noResize="1" noEditPoints="1" noAdjustHandles="1" noChangeArrowheads="1" noChangeShapeType="1" noTextEdit="1"/>
              </p:cNvSpPr>
              <p:nvPr/>
            </p:nvSpPr>
            <p:spPr>
              <a:xfrm>
                <a:off x="356616" y="3147790"/>
                <a:ext cx="11475720" cy="571945"/>
              </a:xfrm>
              <a:prstGeom prst="rect">
                <a:avLst/>
              </a:prstGeom>
              <a:blipFill>
                <a:blip r:embed="rId5"/>
                <a:stretch>
                  <a:fillRect l="-1913" r="-425" b="-14893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359e16483?vbadefaultcenterpage=1&amp;parentnodeid=ea191a46f&amp;vbahtmlprocessed=1&amp;hasbroken=1"/>
              <p:cNvSpPr/>
              <p:nvPr/>
            </p:nvSpPr>
            <p:spPr>
              <a:xfrm>
                <a:off x="356616" y="440509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（4）利用红磷燃烧测定空气中氧气的含量，应将</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E</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中导管端与装有水的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装置C中导管</a:t>
                </a:r>
                <a:r>
                  <a:rPr lang="en-US" altLang="zh-CN" sz="2800" i="0">
                    <a:solidFill>
                      <a:srgbClr val="000000"/>
                    </a:solidFill>
                    <a:latin typeface="SimSun" pitchFamily="34" charset="0"/>
                    <a:ea typeface="SimSun" pitchFamily="34" charset="-122"/>
                    <a:cs typeface="SimSun" pitchFamily="34" charset="-120"/>
                  </a:rPr>
                  <a:t>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填字母）端相连接。</a:t>
                </a:r>
                <a:endParaRPr lang="en-US" altLang="zh-CN" sz="2800" dirty="0"/>
              </a:p>
            </p:txBody>
          </p:sp>
        </mc:Choice>
        <mc:Fallback xmlns="">
          <p:sp>
            <p:nvSpPr>
              <p:cNvPr id="7" name="QB_6#359e16483?vbadefaultcenterpage=1&amp;parentnodeid=ea191a46f&amp;vbahtmlprocessed=1&amp;hasbroken=1"/>
              <p:cNvSpPr>
                <a:spLocks noRot="1" noChangeAspect="1" noMove="1" noResize="1" noEditPoints="1" noAdjustHandles="1" noChangeArrowheads="1" noChangeShapeType="1" noTextEdit="1"/>
              </p:cNvSpPr>
              <p:nvPr/>
            </p:nvSpPr>
            <p:spPr>
              <a:xfrm>
                <a:off x="356616" y="4405090"/>
                <a:ext cx="11475720" cy="1207072"/>
              </a:xfrm>
              <a:prstGeom prst="rect">
                <a:avLst/>
              </a:prstGeom>
              <a:blipFill>
                <a:blip r:embed="rId6"/>
                <a:stretch>
                  <a:fillRect l="-1913" b="-1868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B_6_AN.55_1#359e16483.blank?vbadefaultcenterpage=1&amp;parentnodeid=ea191a46f&amp;vbapositionanswer=35&amp;vbahtmlprocessed=1"/>
              <p:cNvSpPr/>
              <p:nvPr/>
            </p:nvSpPr>
            <p:spPr>
              <a:xfrm>
                <a:off x="2548954" y="4988433"/>
                <a:ext cx="198438"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8" name="QB_6_AN.55_1#359e16483.blank?vbadefaultcenterpage=1&amp;parentnodeid=ea191a46f&amp;vbapositionanswer=35&amp;vbahtmlprocessed=1"/>
              <p:cNvSpPr>
                <a:spLocks noRot="1" noChangeAspect="1" noMove="1" noResize="1" noEditPoints="1" noAdjustHandles="1" noChangeArrowheads="1" noChangeShapeType="1" noTextEdit="1"/>
              </p:cNvSpPr>
              <p:nvPr/>
            </p:nvSpPr>
            <p:spPr>
              <a:xfrm>
                <a:off x="2548954" y="4988433"/>
                <a:ext cx="198438" cy="548005"/>
              </a:xfrm>
              <a:prstGeom prst="rect">
                <a:avLst/>
              </a:prstGeom>
              <a:blipFill>
                <a:blip r:embed="rId7"/>
                <a:stretch>
                  <a:fillRect l="-3030" r="-303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blinds(horizontal)">
                                      <p:cBhvr>
                                        <p:cTn id="23" dur="500"/>
                                        <p:tgtEl>
                                          <p:spTgt spid="6">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blinds(horizontal)">
                                      <p:cBhvr>
                                        <p:cTn id="31" dur="500"/>
                                        <p:tgtEl>
                                          <p:spTgt spid="8">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blinds(horizontal)">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8"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Hexin Slide 2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56_1#01050d883?segpoint=1&amp;vbadefaultcenterpage=1&amp;parentnodeid=188a7e8dc&amp;vbahtmlprocessed=1&amp;hasbroken=1"/>
              <p:cNvSpPr/>
              <p:nvPr/>
            </p:nvSpPr>
            <p:spPr>
              <a:xfrm>
                <a:off x="356616" y="1452276"/>
                <a:ext cx="11475720" cy="313226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17.（7分）某校化学兴趣小组同学用盐酸和碳酸钙固体反应</a:t>
                </a:r>
                <a:r>
                  <a:rPr lang="en-US" altLang="zh-CN" sz="2800" b="0" i="0">
                    <a:solidFill>
                      <a:srgbClr val="000000"/>
                    </a:solidFill>
                    <a:latin typeface="Times New Roman" pitchFamily="34" charset="0"/>
                    <a:ea typeface="微软雅黑" pitchFamily="34" charset="-122"/>
                    <a:cs typeface="Times New Roman" pitchFamily="34" charset="-120"/>
                  </a:rPr>
                  <a:t>，将得到的气</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体</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X</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通入澄清石灰水中，始终没有发现石灰水变浑浊。针对此现象</a:t>
                </a:r>
                <a:r>
                  <a:rPr lang="en-US" altLang="zh-CN" sz="2800" b="0" i="0">
                    <a:solidFill>
                      <a:srgbClr val="000000"/>
                    </a:solidFill>
                    <a:latin typeface="Times New Roman" pitchFamily="34" charset="0"/>
                    <a:ea typeface="微软雅黑" pitchFamily="34" charset="-122"/>
                    <a:cs typeface="Times New Roman" pitchFamily="34" charset="-120"/>
                  </a:rPr>
                  <a:t>，同学</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们提出了自己的想法</a:t>
                </a:r>
                <a:r>
                  <a:rPr lang="en-US" altLang="zh-CN" sz="2800" b="0" i="0" dirty="0">
                    <a:solidFill>
                      <a:srgbClr val="000000"/>
                    </a:solidFill>
                    <a:latin typeface="Times New Roman" pitchFamily="34" charset="0"/>
                    <a:ea typeface="微软雅黑" pitchFamily="34" charset="-122"/>
                    <a:cs typeface="Times New Roman" pitchFamily="34" charset="-120"/>
                  </a:rPr>
                  <a:t>，并进行如下实验探究过程。</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【猜想与假设】小明：澄清石灰水已变质。小白：气体</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X</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中不只含有</a:t>
                </a:r>
                <a:r>
                  <a:rPr lang="en-US" altLang="zh-CN" sz="900" b="0" i="0" u="none">
                    <a:solidFill>
                      <a:srgbClr val="000000"/>
                    </a:solidFill>
                    <a:latin typeface="SimSun" pitchFamily="34" charset="0"/>
                    <a:ea typeface="SimSun" pitchFamily="34" charset="-122"/>
                    <a:cs typeface="SimSun" pitchFamily="34" charset="-120"/>
                  </a:rPr>
                  <a:t> </a:t>
                </a:r>
              </a:p>
              <a:p>
                <a:pPr latinLnBrk="1">
                  <a:lnSpc>
                    <a:spcPts val="51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O_5_BD.56_1#01050d883?segpoint=1&amp;vbadefaultcenterpage=1&amp;parentnodeid=188a7e8dc&amp;vbahtmlprocessed=1&amp;hasbroken=1"/>
              <p:cNvSpPr>
                <a:spLocks noRot="1" noChangeAspect="1" noMove="1" noResize="1" noEditPoints="1" noAdjustHandles="1" noChangeArrowheads="1" noChangeShapeType="1" noTextEdit="1"/>
              </p:cNvSpPr>
              <p:nvPr/>
            </p:nvSpPr>
            <p:spPr>
              <a:xfrm>
                <a:off x="356616" y="1452276"/>
                <a:ext cx="11475720" cy="3132265"/>
              </a:xfrm>
              <a:prstGeom prst="rect">
                <a:avLst/>
              </a:prstGeom>
              <a:blipFill>
                <a:blip r:embed="rId3"/>
                <a:stretch>
                  <a:fillRect l="-1913" r="-638" b="-7977"/>
                </a:stretch>
              </a:blipFill>
              <a:ln/>
            </p:spPr>
            <p:txBody>
              <a:bodyPr/>
              <a:lstStyle/>
              <a:p>
                <a:r>
                  <a:rPr lang="zh-CN" altLang="en-US">
                    <a:noFill/>
                  </a:rPr>
                  <a:t> </a:t>
                </a:r>
              </a:p>
            </p:txBody>
          </p:sp>
        </mc:Fallback>
      </mc:AlternateContent>
      <p:sp>
        <p:nvSpPr>
          <p:cNvPr id="3" name="QO_5_BD.56_2#01050d883?segpoint=1&amp;vbadefaultcenterpage=1&amp;parentnodeid=188a7e8dc&amp;vbahtmlprocessed=1"/>
          <p:cNvSpPr/>
          <p:nvPr/>
        </p:nvSpPr>
        <p:spPr>
          <a:xfrm>
            <a:off x="356616" y="4660043"/>
            <a:ext cx="11475720" cy="57194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【实验过程】</a:t>
            </a:r>
            <a:endParaRPr lang="en-US" altLang="zh-CN" sz="28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name="Hexin Slide 26checked= 1 &amp; amp; version = 1.0.5checked=1&amp;version=1.0.5">
    <p:spTree>
      <p:nvGrpSpPr>
        <p:cNvPr id="1" name=""/>
        <p:cNvGrpSpPr/>
        <p:nvPr/>
      </p:nvGrpSpPr>
      <p:grpSpPr>
        <a:xfrm>
          <a:off x="0" y="0"/>
          <a:ext cx="0" cy="0"/>
          <a:chOff x="0" y="0"/>
          <a:chExt cx="0" cy="0"/>
        </a:xfrm>
      </p:grpSpPr>
      <p:sp>
        <p:nvSpPr>
          <p:cNvPr id="2" name="QB_6_BD.57_1#7dd58cfb8?vbadefaultcenterpage=1&amp;parentnodeid=01050d883&amp;vbahtmlprocessed=1"/>
          <p:cNvSpPr/>
          <p:nvPr/>
        </p:nvSpPr>
        <p:spPr>
          <a:xfrm>
            <a:off x="356616" y="998283"/>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（1）小明的探究：</a:t>
            </a:r>
            <a:endParaRPr lang="en-US" altLang="zh-CN" sz="2800" dirty="0"/>
          </a:p>
        </p:txBody>
      </p:sp>
      <mc:AlternateContent xmlns:mc="http://schemas.openxmlformats.org/markup-compatibility/2006" xmlns:a14="http://schemas.microsoft.com/office/drawing/2010/main">
        <mc:Choice Requires="a14">
          <p:graphicFrame>
            <p:nvGraphicFramePr>
              <p:cNvPr id="27" name="QB_6_BD.57_2#7dd58cfb8?colgroup=14,6,9&amp;vbadefaultcenterpage=1&amp;parentnodeid=01050d883&amp;vbahtmlprocessed=1&amp;hasbroken=1"/>
              <p:cNvGraphicFramePr>
                <a:graphicFrameLocks noGrp="1"/>
              </p:cNvGraphicFramePr>
              <p:nvPr>
                <p:extLst>
                  <p:ext uri="{D42A27DB-BD31-4B8C-83A1-F6EECF244321}">
                    <p14:modId xmlns:p14="http://schemas.microsoft.com/office/powerpoint/2010/main" val="4271307418"/>
                  </p:ext>
                </p:extLst>
              </p:nvPr>
            </p:nvGraphicFramePr>
            <p:xfrm>
              <a:off x="356616" y="1702371"/>
              <a:ext cx="11448288" cy="1676400"/>
            </p:xfrm>
            <a:graphic>
              <a:graphicData uri="http://schemas.openxmlformats.org/drawingml/2006/table">
                <a:tbl>
                  <a:tblPr/>
                  <a:tblGrid>
                    <a:gridCol w="5385816">
                      <a:extLst>
                        <a:ext uri="{9D8B030D-6E8A-4147-A177-3AD203B41FA5}">
                          <a16:colId xmlns="" xmlns:a16="http://schemas.microsoft.com/office/drawing/2014/main" val="20000"/>
                        </a:ext>
                      </a:extLst>
                    </a:gridCol>
                    <a:gridCol w="2404872">
                      <a:extLst>
                        <a:ext uri="{9D8B030D-6E8A-4147-A177-3AD203B41FA5}">
                          <a16:colId xmlns="" xmlns:a16="http://schemas.microsoft.com/office/drawing/2014/main" val="20001"/>
                        </a:ext>
                      </a:extLst>
                    </a:gridCol>
                    <a:gridCol w="3657600">
                      <a:extLst>
                        <a:ext uri="{9D8B030D-6E8A-4147-A177-3AD203B41FA5}">
                          <a16:colId xmlns="" xmlns:a16="http://schemas.microsoft.com/office/drawing/2014/main" val="20002"/>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062673">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用其他方法制取</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，并将产生</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的气体通入原澄清石灰水中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产生白色沉淀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___________________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mc:Choice>
        <mc:Fallback xmlns="">
          <p:graphicFrame>
            <p:nvGraphicFramePr>
              <p:cNvPr id="27" name="QB_6_BD.57_2#7dd58cfb8?colgroup=14,6,9&amp;vbadefaultcenterpage=1&amp;parentnodeid=01050d883&amp;vbahtmlprocessed=1&amp;hasbroken=1"/>
              <p:cNvGraphicFramePr>
                <a:graphicFrameLocks noGrp="1"/>
              </p:cNvGraphicFramePr>
              <p:nvPr>
                <p:extLst>
                  <p:ext uri="{D42A27DB-BD31-4B8C-83A1-F6EECF244321}">
                    <p14:modId xmlns:p14="http://schemas.microsoft.com/office/powerpoint/2010/main" val="4271307418"/>
                  </p:ext>
                </p:extLst>
              </p:nvPr>
            </p:nvGraphicFramePr>
            <p:xfrm>
              <a:off x="356616" y="1702371"/>
              <a:ext cx="11448288" cy="1580770"/>
            </p:xfrm>
            <a:graphic>
              <a:graphicData uri="http://schemas.openxmlformats.org/drawingml/2006/table">
                <a:tbl>
                  <a:tblPr/>
                  <a:tblGrid>
                    <a:gridCol w="5385816">
                      <a:extLst>
                        <a:ext uri="{9D8B030D-6E8A-4147-A177-3AD203B41FA5}">
                          <a16:colId xmlns:a16="http://schemas.microsoft.com/office/drawing/2014/main" val="20000"/>
                        </a:ext>
                      </a:extLst>
                    </a:gridCol>
                    <a:gridCol w="2404872">
                      <a:extLst>
                        <a:ext uri="{9D8B030D-6E8A-4147-A177-3AD203B41FA5}">
                          <a16:colId xmlns:a16="http://schemas.microsoft.com/office/drawing/2014/main" val="20001"/>
                        </a:ext>
                      </a:extLst>
                    </a:gridCol>
                    <a:gridCol w="3657600">
                      <a:extLst>
                        <a:ext uri="{9D8B030D-6E8A-4147-A177-3AD203B41FA5}">
                          <a16:colId xmlns:a16="http://schemas.microsoft.com/office/drawing/2014/main" val="20002"/>
                        </a:ext>
                      </a:extLst>
                    </a:gridCol>
                  </a:tblGrid>
                  <a:tr h="51098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697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13" t="-50568" r="-112783" b="-19318"/>
                          </a:stretch>
                        </a:blipFill>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产生白色沉淀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___________________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4" name="QB_6_AN.58_1#7dd58cfb8.blank?vbadefaultcenterpage=1&amp;parentnodeid=01050d883&amp;vbapositionanswer=36&amp;vbahtmlprocessed=1"/>
          <p:cNvSpPr/>
          <p:nvPr/>
        </p:nvSpPr>
        <p:spPr>
          <a:xfrm>
            <a:off x="8219305" y="2174685"/>
            <a:ext cx="3530600" cy="1062673"/>
          </a:xfrm>
          <a:prstGeom prst="rect">
            <a:avLst/>
          </a:prstGeom>
          <a:noFill/>
          <a:ln/>
        </p:spPr>
        <p:txBody>
          <a:bodyPr wrap="square" lIns="0" tIns="0" rIns="0" bIns="0" rtlCol="0" anchor="t"/>
          <a:lstStyle/>
          <a:p>
            <a:pPr indent="177800" latinLnBrk="1">
              <a:lnSpc>
                <a:spcPct val="130000"/>
              </a:lnSpc>
            </a:pPr>
            <a:r>
              <a:rPr lang="en-US" altLang="zh-CN" sz="2800" b="0" i="0" dirty="0">
                <a:solidFill>
                  <a:srgbClr val="FF0000"/>
                </a:solidFill>
                <a:latin typeface="微软雅黑" pitchFamily="34" charset="0"/>
                <a:ea typeface="微软雅黑" pitchFamily="34" charset="-122"/>
                <a:cs typeface="微软雅黑" pitchFamily="34" charset="-120"/>
              </a:rPr>
              <a:t>澄清的石灰水未（没有）变质</a:t>
            </a:r>
            <a:endParaRPr lang="en-US" altLang="zh-CN" sz="2800" dirty="0"/>
          </a:p>
        </p:txBody>
      </p:sp>
      <p:sp>
        <p:nvSpPr>
          <p:cNvPr id="5" name="QB_6_BD.59_1#61af90869?segpoint=1&amp;vbadefaultcenterpage=1&amp;parentnodeid=01050d883&amp;vbahtmlprocessed=1"/>
          <p:cNvSpPr/>
          <p:nvPr/>
        </p:nvSpPr>
        <p:spPr>
          <a:xfrm>
            <a:off x="356616" y="3404171"/>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（2）小白的探究：</a:t>
            </a:r>
            <a:endParaRPr lang="en-US" altLang="zh-CN" sz="2800" dirty="0"/>
          </a:p>
        </p:txBody>
      </p:sp>
      <mc:AlternateContent xmlns:mc="http://schemas.openxmlformats.org/markup-compatibility/2006" xmlns:a14="http://schemas.microsoft.com/office/drawing/2010/main">
        <mc:Choice Requires="a14">
          <p:graphicFrame>
            <p:nvGraphicFramePr>
              <p:cNvPr id="53" name="QB_6_BD.59_2#61af90869?colgroup=8,8,14&amp;vbadefaultcenterpage=1&amp;parentnodeid=01050d883&amp;vbahtmlprocessed=1&amp;hasbroken=1"/>
              <p:cNvGraphicFramePr>
                <a:graphicFrameLocks noGrp="1"/>
              </p:cNvGraphicFramePr>
              <p:nvPr>
                <p:extLst>
                  <p:ext uri="{D42A27DB-BD31-4B8C-83A1-F6EECF244321}">
                    <p14:modId xmlns:p14="http://schemas.microsoft.com/office/powerpoint/2010/main" val="1198161135"/>
                  </p:ext>
                </p:extLst>
              </p:nvPr>
            </p:nvGraphicFramePr>
            <p:xfrm>
              <a:off x="356616" y="4115371"/>
              <a:ext cx="11430000" cy="1676400"/>
            </p:xfrm>
            <a:graphic>
              <a:graphicData uri="http://schemas.openxmlformats.org/drawingml/2006/table">
                <a:tbl>
                  <a:tblPr/>
                  <a:tblGrid>
                    <a:gridCol w="3044952">
                      <a:extLst>
                        <a:ext uri="{9D8B030D-6E8A-4147-A177-3AD203B41FA5}">
                          <a16:colId xmlns="" xmlns:a16="http://schemas.microsoft.com/office/drawing/2014/main" val="20000"/>
                        </a:ext>
                      </a:extLst>
                    </a:gridCol>
                    <a:gridCol w="3044952">
                      <a:extLst>
                        <a:ext uri="{9D8B030D-6E8A-4147-A177-3AD203B41FA5}">
                          <a16:colId xmlns="" xmlns:a16="http://schemas.microsoft.com/office/drawing/2014/main" val="20001"/>
                        </a:ext>
                      </a:extLst>
                    </a:gridCol>
                    <a:gridCol w="5340096">
                      <a:extLst>
                        <a:ext uri="{9D8B030D-6E8A-4147-A177-3AD203B41FA5}">
                          <a16:colId xmlns="" xmlns:a16="http://schemas.microsoft.com/office/drawing/2014/main" val="20002"/>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062673">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将气体</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X</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通入</a:t>
                          </a:r>
                          <a:r>
                            <a:rPr lang="en-US" altLang="zh-CN" sz="900" b="0" i="0" u="none">
                              <a:solidFill>
                                <a:srgbClr val="000000"/>
                              </a:solidFill>
                              <a:latin typeface="SimSun" pitchFamily="34" charset="0"/>
                              <a:ea typeface="SimSun" pitchFamily="34" charset="-122"/>
                              <a:cs typeface="SimSun" pitchFamily="34" charset="-120"/>
                            </a:rPr>
                            <a:t> </a:t>
                          </a:r>
                        </a:p>
                        <a:p>
                          <a:pPr algn="l" latinLnBrk="1" hangingPunct="0">
                            <a:lnSpc>
                              <a:spcPts val="44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AgNO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溶液中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气体</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X</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中含有</a:t>
                          </a:r>
                          <a:r>
                            <a:rPr lang="en-US" altLang="zh-CN" sz="2800" i="0">
                              <a:solidFill>
                                <a:srgbClr val="000000"/>
                              </a:solidFill>
                              <a:latin typeface="SimSun" pitchFamily="34" charset="0"/>
                              <a:ea typeface="SimSun" pitchFamily="34" charset="-122"/>
                              <a:cs typeface="SimSun" pitchFamily="34" charset="-120"/>
                            </a:rPr>
                            <a:t>_______________</a:t>
                          </a:r>
                          <a:r>
                            <a:rPr lang="en-US" altLang="zh-CN" sz="2800" b="0" i="0">
                              <a:solidFill>
                                <a:srgbClr val="000000"/>
                              </a:solidFill>
                              <a:latin typeface="Times New Roman" pitchFamily="34" charset="0"/>
                              <a:ea typeface="微软雅黑" pitchFamily="34" charset="-122"/>
                              <a:cs typeface="Times New Roman" pitchFamily="34" charset="-120"/>
                            </a:rPr>
                            <a:t>，</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小白的猜想成立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mc:Choice>
        <mc:Fallback xmlns="">
          <p:graphicFrame>
            <p:nvGraphicFramePr>
              <p:cNvPr id="53" name="QB_6_BD.59_2#61af90869?colgroup=8,8,14&amp;vbadefaultcenterpage=1&amp;parentnodeid=01050d883&amp;vbahtmlprocessed=1&amp;hasbroken=1"/>
              <p:cNvGraphicFramePr>
                <a:graphicFrameLocks noGrp="1"/>
              </p:cNvGraphicFramePr>
              <p:nvPr>
                <p:extLst>
                  <p:ext uri="{D42A27DB-BD31-4B8C-83A1-F6EECF244321}">
                    <p14:modId xmlns:p14="http://schemas.microsoft.com/office/powerpoint/2010/main" val="1198161135"/>
                  </p:ext>
                </p:extLst>
              </p:nvPr>
            </p:nvGraphicFramePr>
            <p:xfrm>
              <a:off x="356616" y="4115371"/>
              <a:ext cx="11430000" cy="1580770"/>
            </p:xfrm>
            <a:graphic>
              <a:graphicData uri="http://schemas.openxmlformats.org/drawingml/2006/table">
                <a:tbl>
                  <a:tblPr/>
                  <a:tblGrid>
                    <a:gridCol w="3044952">
                      <a:extLst>
                        <a:ext uri="{9D8B030D-6E8A-4147-A177-3AD203B41FA5}">
                          <a16:colId xmlns:a16="http://schemas.microsoft.com/office/drawing/2014/main" val="20000"/>
                        </a:ext>
                      </a:extLst>
                    </a:gridCol>
                    <a:gridCol w="3044952">
                      <a:extLst>
                        <a:ext uri="{9D8B030D-6E8A-4147-A177-3AD203B41FA5}">
                          <a16:colId xmlns:a16="http://schemas.microsoft.com/office/drawing/2014/main" val="20001"/>
                        </a:ext>
                      </a:extLst>
                    </a:gridCol>
                    <a:gridCol w="5340096">
                      <a:extLst>
                        <a:ext uri="{9D8B030D-6E8A-4147-A177-3AD203B41FA5}">
                          <a16:colId xmlns:a16="http://schemas.microsoft.com/office/drawing/2014/main" val="20002"/>
                        </a:ext>
                      </a:extLst>
                    </a:gridCol>
                  </a:tblGrid>
                  <a:tr h="51098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实验现象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697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0" t="-50568" r="-275600" b="-18750"/>
                          </a:stretch>
                        </a:blipFill>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14269" t="-50568" r="-228" b="-18750"/>
                          </a:stretch>
                        </a:blipFill>
                      </a:tcPr>
                    </a:tc>
                    <a:extLst>
                      <a:ext uri="{0D108BD9-81ED-4DB2-BD59-A6C34878D82A}">
                        <a16:rowId xmlns:a16="http://schemas.microsoft.com/office/drawing/2014/main" val="10001"/>
                      </a:ext>
                    </a:extLst>
                  </a:tr>
                </a:tbl>
              </a:graphicData>
            </a:graphic>
          </p:graphicFrame>
        </mc:Fallback>
      </mc:AlternateContent>
      <p:sp>
        <p:nvSpPr>
          <p:cNvPr id="7" name="QB_6_AN.60_1#61af90869.blank?vbadefaultcenterpage=1&amp;parentnodeid=01050d883&amp;vbapositionanswer=37&amp;vbahtmlprocessed=1"/>
          <p:cNvSpPr/>
          <p:nvPr/>
        </p:nvSpPr>
        <p:spPr>
          <a:xfrm>
            <a:off x="3651368" y="4865052"/>
            <a:ext cx="2214563" cy="507937"/>
          </a:xfrm>
          <a:prstGeom prst="rect">
            <a:avLst/>
          </a:prstGeom>
          <a:noFill/>
          <a:ln/>
        </p:spPr>
        <p:txBody>
          <a:bodyPr wrap="square" lIns="0" tIns="0" rIns="0" bIns="0" rtlCol="0" anchor="t"/>
          <a:lstStyle/>
          <a:p>
            <a:pPr algn="ctr" latinLnBrk="1">
              <a:lnSpc>
                <a:spcPts val="4400"/>
              </a:lnSpc>
            </a:pPr>
            <a:r>
              <a:rPr lang="en-US" altLang="zh-CN" sz="2800" b="0" i="0" dirty="0">
                <a:solidFill>
                  <a:srgbClr val="FF0000"/>
                </a:solidFill>
                <a:latin typeface="微软雅黑" pitchFamily="34" charset="0"/>
                <a:ea typeface="微软雅黑" pitchFamily="34" charset="-122"/>
                <a:cs typeface="微软雅黑" pitchFamily="34" charset="-120"/>
              </a:rPr>
              <a:t>产生白色沉淀</a:t>
            </a:r>
            <a:endParaRPr lang="en-US" altLang="zh-CN" sz="2800" dirty="0"/>
          </a:p>
        </p:txBody>
      </p:sp>
      <mc:AlternateContent xmlns:mc="http://schemas.openxmlformats.org/markup-compatibility/2006" xmlns:a14="http://schemas.microsoft.com/office/drawing/2010/main">
        <mc:Choice Requires="a14">
          <p:sp>
            <p:nvSpPr>
              <p:cNvPr id="8" name="QB_6_AN.61_1#61af90869.blank?vbadefaultcenterpage=1&amp;parentnodeid=01050d883&amp;vbapositionanswer=38&amp;vbahtmlprocessed=1"/>
              <p:cNvSpPr/>
              <p:nvPr/>
            </p:nvSpPr>
            <p:spPr>
              <a:xfrm>
                <a:off x="8728320" y="4697285"/>
                <a:ext cx="2457450" cy="415735"/>
              </a:xfrm>
              <a:prstGeom prst="rect">
                <a:avLst/>
              </a:prstGeom>
              <a:noFill/>
              <a:ln/>
            </p:spPr>
            <p:txBody>
              <a:bodyPr wrap="square" lIns="0" tIns="0" rIns="0" bIns="0" rtlCol="0" anchor="t"/>
              <a:lstStyle/>
              <a:p>
                <a:pPr algn="ctr" latinLnBrk="1">
                  <a:lnSpc>
                    <a:spcPts val="336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（氯化氢）</a:t>
                </a:r>
                <a:endParaRPr lang="en-US" altLang="zh-CN" sz="100" dirty="0"/>
              </a:p>
            </p:txBody>
          </p:sp>
        </mc:Choice>
        <mc:Fallback xmlns="">
          <p:sp>
            <p:nvSpPr>
              <p:cNvPr id="8" name="QB_6_AN.61_1#61af90869.blank?vbadefaultcenterpage=1&amp;parentnodeid=01050d883&amp;vbapositionanswer=38&amp;vbahtmlprocessed=1"/>
              <p:cNvSpPr>
                <a:spLocks noRot="1" noChangeAspect="1" noMove="1" noResize="1" noEditPoints="1" noAdjustHandles="1" noChangeArrowheads="1" noChangeShapeType="1" noTextEdit="1"/>
              </p:cNvSpPr>
              <p:nvPr/>
            </p:nvSpPr>
            <p:spPr>
              <a:xfrm>
                <a:off x="8728320" y="4697285"/>
                <a:ext cx="2457450" cy="415735"/>
              </a:xfrm>
              <a:prstGeom prst="rect">
                <a:avLst/>
              </a:prstGeom>
              <a:blipFill>
                <a:blip r:embed="rId5"/>
                <a:stretch>
                  <a:fillRect t="-30882" r="-6948" b="-5000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blinds(horizontal)">
                                      <p:cBhvr>
                                        <p:cTn id="23" dur="500"/>
                                        <p:tgtEl>
                                          <p:spTgt spid="8">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blinds(horizontal)">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8"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Hexin Slide 27checked= 1 &amp; amp; version = 1.0.5checked=1&amp;version=1.0.5">
    <p:spTree>
      <p:nvGrpSpPr>
        <p:cNvPr id="1" name=""/>
        <p:cNvGrpSpPr/>
        <p:nvPr/>
      </p:nvGrpSpPr>
      <p:grpSpPr>
        <a:xfrm>
          <a:off x="0" y="0"/>
          <a:ext cx="0" cy="0"/>
          <a:chOff x="0" y="0"/>
          <a:chExt cx="0" cy="0"/>
        </a:xfrm>
      </p:grpSpPr>
      <p:sp>
        <p:nvSpPr>
          <p:cNvPr id="2" name="P_6_BD#046ae69a0?vbadefaultcenterpage=1&amp;parentnodeid=01050d883&amp;vbahtmlprocessed=1"/>
          <p:cNvSpPr/>
          <p:nvPr/>
        </p:nvSpPr>
        <p:spPr>
          <a:xfrm>
            <a:off x="356616" y="1415034"/>
            <a:ext cx="11475720" cy="57194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【实验分析与讨论】</a:t>
            </a:r>
            <a:endParaRPr lang="en-US" altLang="zh-CN" sz="2800" dirty="0"/>
          </a:p>
        </p:txBody>
      </p:sp>
      <p:sp>
        <p:nvSpPr>
          <p:cNvPr id="3" name="QB_6#d0b1d2f6f?vbadefaultcenterpage=1&amp;parentnodeid=01050d883&amp;vbahtmlprocessed=1&amp;hasbroken=1"/>
          <p:cNvSpPr/>
          <p:nvPr/>
        </p:nvSpPr>
        <p:spPr>
          <a:xfrm>
            <a:off x="356616" y="2061273"/>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0" i="0">
                <a:solidFill>
                  <a:srgbClr val="000000"/>
                </a:solidFill>
                <a:latin typeface="Times New Roman" pitchFamily="34" charset="0"/>
                <a:ea typeface="微软雅黑" pitchFamily="34" charset="-122"/>
                <a:cs typeface="Times New Roman" pitchFamily="34" charset="-120"/>
              </a:rPr>
              <a:t>）小明的探究过程中发生的化学方程式为</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_______________________________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4" name="QB_6_AN.62_1#d0b1d2f6f.blank?vbadefaultcenterpage=1&amp;parentnodeid=01050d883&amp;vbapositionanswer=39&amp;vbahtmlprocessed=1"/>
              <p:cNvSpPr/>
              <p:nvPr/>
            </p:nvSpPr>
            <p:spPr>
              <a:xfrm>
                <a:off x="597916" y="2642997"/>
                <a:ext cx="5037963" cy="548005"/>
              </a:xfrm>
              <a:prstGeom prst="rect">
                <a:avLst/>
              </a:prstGeom>
              <a:noFill/>
              <a:ln/>
            </p:spPr>
            <p:txBody>
              <a:bodyPr wrap="square" lIns="0" tIns="0" rIns="0" bIns="0" rtlCol="0" anchor="t"/>
              <a:lstStyle/>
              <a:p>
                <a:pPr algn="ctr" latinLnBrk="1">
                  <a:lnSpc>
                    <a:spcPts val="5000"/>
                  </a:lnSpc>
                </a:pPr>
                <a:r>
                  <a:rPr lang="en-US" altLang="zh-CN" sz="100" b="0" i="0" kern="0" spc="-99900">
                    <a:solidFill>
                      <a:srgbClr val="FFFFFF"/>
                    </a:solidFill>
                    <a:latin typeface="微软雅黑" pitchFamily="34" charset="0"/>
                    <a:ea typeface="微软雅黑" pitchFamily="34" charset="-122"/>
                    <a:cs typeface="微软雅黑" pitchFamily="34" charset="-120"/>
                  </a:rPr>
                  <a:t>&lt;</a:t>
                </a:r>
                <a:r>
                  <a:rPr lang="en-US" altLang="zh-CN" sz="100" b="0" i="0" kern="0" spc="-99900" dirty="0">
                    <a:solidFill>
                      <a:srgbClr val="FFFFFF"/>
                    </a:solidFill>
                    <a:latin typeface="微软雅黑" pitchFamily="34" charset="0"/>
                    <a:ea typeface="微软雅黑" pitchFamily="34" charset="-122"/>
                    <a:cs typeface="微软雅黑" pitchFamily="34" charset="-120"/>
                  </a:rPr>
                  <a:t>m&gt;</a:t>
                </a:r>
                <a14:m>
                  <m:oMath xmlns:m="http://schemas.openxmlformats.org/officeDocument/2006/math">
                    <m:d>
                      <m:dPr>
                        <m:begChr m:val=""/>
                        <m:endChr m:val=""/>
                        <m:ctrlPr>
                          <a:rPr lang="en-US" altLang="zh-CN" sz="2800" b="0" i="1" dirty="0">
                            <a:solidFill>
                              <a:srgbClr val="FF0000"/>
                            </a:solidFill>
                            <a:latin typeface="Cambria Math"/>
                            <a:ea typeface="微软雅黑" pitchFamily="34" charset="-122"/>
                            <a:cs typeface="微软雅黑" pitchFamily="34" charset="-120"/>
                          </a:rPr>
                        </m:ctrlPr>
                      </m:dPr>
                      <m:e>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Ca</m:t>
                        </m:r>
                        <m:sSub>
                          <m:sSubPr>
                            <m:ctrlPr>
                              <a:rPr lang="en-US" altLang="zh-CN" sz="2800" b="0" i="1" dirty="0">
                                <a:solidFill>
                                  <a:srgbClr val="FF0000"/>
                                </a:solidFill>
                                <a:latin typeface="Cambria Math"/>
                                <a:ea typeface="微软雅黑" pitchFamily="34" charset="-122"/>
                                <a:cs typeface="微软雅黑" pitchFamily="34" charset="-120"/>
                              </a:rPr>
                            </m:ctrlPr>
                          </m:sSubPr>
                          <m:e>
                            <m:d>
                              <m:dPr>
                                <m:ctrlPr>
                                  <a:rPr lang="en-US" altLang="zh-CN" sz="2800" b="0" i="1" dirty="0">
                                    <a:solidFill>
                                      <a:srgbClr val="FF0000"/>
                                    </a:solidFill>
                                    <a:latin typeface="Cambria Math"/>
                                    <a:ea typeface="微软雅黑" pitchFamily="34" charset="-122"/>
                                    <a:cs typeface="微软雅黑" pitchFamily="34" charset="-120"/>
                                  </a:rPr>
                                </m:ctrlPr>
                              </m:d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OH</m:t>
                                </m:r>
                              </m:e>
                            </m:d>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CaCO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H</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O</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4" name="QB_6_AN.62_1#d0b1d2f6f.blank?vbadefaultcenterpage=1&amp;parentnodeid=01050d883&amp;vbapositionanswer=39&amp;vbahtmlprocessed=1"/>
              <p:cNvSpPr>
                <a:spLocks noRot="1" noChangeAspect="1" noMove="1" noResize="1" noEditPoints="1" noAdjustHandles="1" noChangeArrowheads="1" noChangeShapeType="1" noTextEdit="1"/>
              </p:cNvSpPr>
              <p:nvPr/>
            </p:nvSpPr>
            <p:spPr>
              <a:xfrm>
                <a:off x="597916" y="2642997"/>
                <a:ext cx="5037963" cy="548005"/>
              </a:xfrm>
              <a:prstGeom prst="rect">
                <a:avLst/>
              </a:prstGeom>
              <a:blipFill>
                <a:blip r:embed="rId3"/>
                <a:stretch>
                  <a:fillRect l="-121" r="-121" b="-1124"/>
                </a:stretch>
              </a:blipFill>
              <a:ln/>
            </p:spPr>
            <p:txBody>
              <a:bodyPr/>
              <a:lstStyle/>
              <a:p>
                <a:r>
                  <a:rPr lang="zh-CN" altLang="en-US">
                    <a:noFill/>
                  </a:rPr>
                  <a:t> </a:t>
                </a:r>
              </a:p>
            </p:txBody>
          </p:sp>
        </mc:Fallback>
      </mc:AlternateContent>
      <p:sp>
        <p:nvSpPr>
          <p:cNvPr id="5" name="QB_6#129f1e63e?vbadefaultcenterpage=1&amp;parentnodeid=01050d883&amp;vbahtmlprocessed=1&amp;hasbroken=1"/>
          <p:cNvSpPr/>
          <p:nvPr/>
        </p:nvSpPr>
        <p:spPr>
          <a:xfrm>
            <a:off x="356616" y="3348926"/>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a:t>
            </a:r>
            <a:r>
              <a:rPr lang="en-US" altLang="zh-CN" sz="2800" b="0" i="0">
                <a:solidFill>
                  <a:srgbClr val="000000"/>
                </a:solidFill>
                <a:latin typeface="Times New Roman" pitchFamily="34" charset="0"/>
                <a:ea typeface="微软雅黑" pitchFamily="34" charset="-122"/>
                <a:cs typeface="Times New Roman" pitchFamily="34" charset="-120"/>
              </a:rPr>
              <a:t>）小白猜想成立的原因是</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________________________________________________________________</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6" name="QB_6_AN.63_1#129f1e63e.blank?vbadefaultcenterpage=1&amp;parentnodeid=01050d883&amp;vbapositionanswer=40&amp;vbahtmlprocessed=1"/>
              <p:cNvSpPr/>
              <p:nvPr/>
            </p:nvSpPr>
            <p:spPr>
              <a:xfrm>
                <a:off x="356616" y="3950906"/>
                <a:ext cx="11475720" cy="1212025"/>
              </a:xfrm>
              <a:prstGeom prst="rect">
                <a:avLst/>
              </a:prstGeom>
              <a:noFill/>
              <a:ln/>
            </p:spPr>
            <p:txBody>
              <a:bodyPr wrap="square" lIns="0" tIns="0" rIns="0" bIns="0" rtlCol="0" anchor="t"/>
              <a:lstStyle/>
              <a:p>
                <a:pPr indent="177800" latinLnBrk="1">
                  <a:lnSpc>
                    <a:spcPct val="150000"/>
                  </a:lnSpc>
                </a:pPr>
                <a:r>
                  <a:rPr lang="en-US" altLang="zh-CN" sz="2800" b="0" i="0">
                    <a:solidFill>
                      <a:srgbClr val="FF0000"/>
                    </a:solidFill>
                    <a:latin typeface="微软雅黑" pitchFamily="34" charset="0"/>
                    <a:ea typeface="微软雅黑" pitchFamily="34" charset="-122"/>
                    <a:cs typeface="微软雅黑" pitchFamily="34" charset="-120"/>
                  </a:rPr>
                  <a:t>盐酸具有挥发性</a:t>
                </a:r>
                <a:r>
                  <a:rPr lang="en-US" altLang="zh-CN" sz="2800" b="0" i="0" dirty="0">
                    <a:solidFill>
                      <a:srgbClr val="FF0000"/>
                    </a:solidFill>
                    <a:latin typeface="微软雅黑" pitchFamily="34" charset="0"/>
                    <a:ea typeface="微软雅黑" pitchFamily="34" charset="-122"/>
                    <a:cs typeface="微软雅黑" pitchFamily="34" charset="-120"/>
                  </a:rPr>
                  <a: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HCl</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气体会和</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AgNO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反应生成白色沉淀，酸和碱中和反应优先发生</a:t>
                </a:r>
                <a:endParaRPr lang="en-US" altLang="zh-CN" sz="2800" dirty="0"/>
              </a:p>
            </p:txBody>
          </p:sp>
        </mc:Choice>
        <mc:Fallback xmlns="">
          <p:sp>
            <p:nvSpPr>
              <p:cNvPr id="6" name="QB_6_AN.63_1#129f1e63e.blank?vbadefaultcenterpage=1&amp;parentnodeid=01050d883&amp;vbapositionanswer=40&amp;vbahtmlprocessed=1"/>
              <p:cNvSpPr>
                <a:spLocks noRot="1" noChangeAspect="1" noMove="1" noResize="1" noEditPoints="1" noAdjustHandles="1" noChangeArrowheads="1" noChangeShapeType="1" noTextEdit="1"/>
              </p:cNvSpPr>
              <p:nvPr/>
            </p:nvSpPr>
            <p:spPr>
              <a:xfrm>
                <a:off x="356616" y="3950906"/>
                <a:ext cx="11475720" cy="1212025"/>
              </a:xfrm>
              <a:prstGeom prst="rect">
                <a:avLst/>
              </a:prstGeom>
              <a:blipFill>
                <a:blip r:embed="rId4"/>
                <a:stretch>
                  <a:fillRect l="-1913" b="-1758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Hexin Slide 28checked= 1 &amp; amp; version = 1.0.5checked=1&amp;version=1.0.5">
    <p:spTree>
      <p:nvGrpSpPr>
        <p:cNvPr id="1" name=""/>
        <p:cNvGrpSpPr/>
        <p:nvPr/>
      </p:nvGrpSpPr>
      <p:grpSpPr>
        <a:xfrm>
          <a:off x="0" y="0"/>
          <a:ext cx="0" cy="0"/>
          <a:chOff x="0" y="0"/>
          <a:chExt cx="0" cy="0"/>
        </a:xfrm>
      </p:grpSpPr>
      <p:sp>
        <p:nvSpPr>
          <p:cNvPr id="2" name="P_6_BD#1930ea4e6?vbadefaultcenterpage=1&amp;parentnodeid=01050d883&amp;vbahtmlprocessed=1"/>
          <p:cNvSpPr/>
          <p:nvPr/>
        </p:nvSpPr>
        <p:spPr>
          <a:xfrm>
            <a:off x="356616" y="805370"/>
            <a:ext cx="11475720" cy="57194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【实验拓展】</a:t>
            </a:r>
            <a:endParaRPr lang="en-US" altLang="zh-CN" sz="2800" dirty="0"/>
          </a:p>
        </p:txBody>
      </p:sp>
      <p:pic>
        <p:nvPicPr>
          <p:cNvPr id="3" name="QB_6_BD.64_1#9b4198a99?imagetipindex=10&amp;hastextimagelayout=1&amp;vbadefaultcenterpage=1&amp;parentnodeid=01050d883&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54590" y="1469896"/>
            <a:ext cx="2340864" cy="1609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64_2#9b4198a99?imagetipindex=10&amp;hastextimagelayout=1&amp;vbadefaultcenterpage=1&amp;parentnodeid=01050d883&amp;vbahtmlprocessed=1"/>
          <p:cNvSpPr/>
          <p:nvPr/>
        </p:nvSpPr>
        <p:spPr>
          <a:xfrm>
            <a:off x="9920979" y="3206240"/>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图3-2-6</a:t>
            </a:r>
            <a:endParaRPr lang="en-US" altLang="zh-CN" sz="2800" dirty="0"/>
          </a:p>
        </p:txBody>
      </p:sp>
      <p:sp>
        <p:nvSpPr>
          <p:cNvPr id="5" name="QB_6_BD.64_3#9b4198a99?hastextimagelayout=1&amp;segpoint=1&amp;vbadefaultcenterpage=1&amp;parentnodeid=01050d883&amp;vbahtmlprocessed=1&amp;hasbroken=1"/>
          <p:cNvSpPr/>
          <p:nvPr/>
        </p:nvSpPr>
        <p:spPr>
          <a:xfrm>
            <a:off x="356616" y="1451609"/>
            <a:ext cx="8997696" cy="185210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（5）小红同学设计如图</a:t>
            </a:r>
            <a:r>
              <a:rPr lang="en-US" altLang="zh-CN" sz="2800" b="0" i="0">
                <a:solidFill>
                  <a:srgbClr val="000000"/>
                </a:solidFill>
                <a:latin typeface="Times New Roman" pitchFamily="34" charset="0"/>
                <a:ea typeface="微软雅黑" pitchFamily="34" charset="-122"/>
                <a:cs typeface="Times New Roman" pitchFamily="34" charset="-120"/>
              </a:rPr>
              <a:t>3-2-6所示装置同时完成上述两个</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猜想的探究</a:t>
            </a:r>
            <a:r>
              <a:rPr lang="en-US" altLang="zh-CN" sz="2800" b="0" i="0" dirty="0">
                <a:solidFill>
                  <a:srgbClr val="000000"/>
                </a:solidFill>
                <a:latin typeface="Times New Roman" pitchFamily="34" charset="0"/>
                <a:ea typeface="微软雅黑" pitchFamily="34" charset="-122"/>
                <a:cs typeface="Times New Roman" pitchFamily="34" charset="-120"/>
              </a:rPr>
              <a:t>，则试管A、B、</a:t>
            </a:r>
            <a:r>
              <a:rPr lang="en-US" altLang="zh-CN" sz="2800" b="0" i="0">
                <a:solidFill>
                  <a:srgbClr val="000000"/>
                </a:solidFill>
                <a:latin typeface="Times New Roman" pitchFamily="34" charset="0"/>
                <a:ea typeface="微软雅黑" pitchFamily="34" charset="-122"/>
                <a:cs typeface="Times New Roman" pitchFamily="34" charset="-120"/>
              </a:rPr>
              <a:t>C中所盛试剂依次是</a:t>
            </a:r>
            <a:r>
              <a:rPr lang="en-US" altLang="zh-CN" sz="2800" i="0">
                <a:solidFill>
                  <a:srgbClr val="000000"/>
                </a:solidFill>
                <a:latin typeface="SimSun" pitchFamily="34" charset="0"/>
                <a:ea typeface="SimSun" pitchFamily="34" charset="-122"/>
                <a:cs typeface="SimSun" pitchFamily="34" charset="-120"/>
              </a:rPr>
              <a:t>___</a:t>
            </a:r>
            <a:r>
              <a:rPr lang="en-US" altLang="zh-CN" sz="2800" b="0" i="0">
                <a:solidFill>
                  <a:srgbClr val="000000"/>
                </a:solidFill>
                <a:latin typeface="Times New Roman" pitchFamily="34" charset="0"/>
                <a:ea typeface="微软雅黑" pitchFamily="34" charset="-122"/>
                <a:cs typeface="Times New Roman" pitchFamily="34" charset="-120"/>
              </a:rPr>
              <a:t>（填</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字母</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AlternateContent xmlns:mc="http://schemas.openxmlformats.org/markup-compatibility/2006" xmlns:a14="http://schemas.microsoft.com/office/drawing/2010/main">
        <mc:Choice Requires="a14">
          <p:sp>
            <p:nvSpPr>
              <p:cNvPr id="6" name="QB_6_AN.65_1#9b4198a99.blank?vbadefaultcenterpage=1&amp;parentnodeid=01050d883&amp;vbapositionanswer=41&amp;vbahtmlprocessed=1"/>
              <p:cNvSpPr/>
              <p:nvPr/>
            </p:nvSpPr>
            <p:spPr>
              <a:xfrm>
                <a:off x="8021066" y="2039493"/>
                <a:ext cx="200025"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6" name="QB_6_AN.65_1#9b4198a99.blank?vbadefaultcenterpage=1&amp;parentnodeid=01050d883&amp;vbapositionanswer=41&amp;vbahtmlprocessed=1"/>
              <p:cNvSpPr>
                <a:spLocks noRot="1" noChangeAspect="1" noMove="1" noResize="1" noEditPoints="1" noAdjustHandles="1" noChangeArrowheads="1" noChangeShapeType="1" noTextEdit="1"/>
              </p:cNvSpPr>
              <p:nvPr/>
            </p:nvSpPr>
            <p:spPr>
              <a:xfrm>
                <a:off x="8021066" y="2039493"/>
                <a:ext cx="200025" cy="548005"/>
              </a:xfrm>
              <a:prstGeom prst="rect">
                <a:avLst/>
              </a:prstGeom>
              <a:blipFill>
                <a:blip r:embed="rId4"/>
                <a:stretch>
                  <a:fillRect l="-606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_BD.66_1#9b4198a99?hastextimagelayout=1&amp;vbadefaultcenterpage=1&amp;parentnodeid=01050d883&amp;vbahtmlprocessed=1&amp;hasbroken=1"/>
              <p:cNvSpPr/>
              <p:nvPr/>
            </p:nvSpPr>
            <p:spPr>
              <a:xfrm>
                <a:off x="356616" y="3313874"/>
                <a:ext cx="8997696" cy="2491867"/>
              </a:xfrm>
              <a:prstGeom prst="rect">
                <a:avLst/>
              </a:prstGeom>
              <a:noFill/>
              <a:ln/>
            </p:spPr>
            <p:txBody>
              <a:bodyPr wrap="none" lIns="0" tIns="0" rIns="0" bIns="0" rtlCol="0" anchor="t"/>
              <a:lstStyle/>
              <a:p>
                <a:pPr algn="l" latinLnBrk="1">
                  <a:lnSpc>
                    <a:spcPts val="51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.硝酸银溶液、浓硫酸、氢氧化钠溶液</a:t>
                </a:r>
                <a:endParaRPr lang="en-US" altLang="zh-CN" sz="933" dirty="0"/>
              </a:p>
              <a:p>
                <a:pPr algn="l" latinLnBrk="1">
                  <a:lnSpc>
                    <a:spcPts val="51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b</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.氢氧化钠溶液、硝酸银溶液、氢氧化钙溶液</a:t>
                </a:r>
                <a:endParaRPr lang="en-US" altLang="zh-CN" sz="933" dirty="0"/>
              </a:p>
              <a:p>
                <a:pPr algn="l" latinLnBrk="1">
                  <a:lnSpc>
                    <a:spcPts val="51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.硝酸银溶液、硝酸银溶液、</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氢氧化钠溶液</a:t>
                </a:r>
                <a:endParaRPr lang="en-US" altLang="zh-CN" sz="933" dirty="0"/>
              </a:p>
              <a:p>
                <a:pPr algn="l" latinLnBrk="1">
                  <a:lnSpc>
                    <a:spcPts val="51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.硝酸银溶液、硝酸银溶液、氢氧化钙溶液</a:t>
                </a:r>
                <a:endParaRPr lang="en-US" altLang="zh-CN" sz="933" dirty="0"/>
              </a:p>
            </p:txBody>
          </p:sp>
        </mc:Choice>
        <mc:Fallback xmlns="">
          <p:sp>
            <p:nvSpPr>
              <p:cNvPr id="7" name="QB_6_BD.66_1#9b4198a99?hastextimagelayout=1&amp;vbadefaultcenterpage=1&amp;parentnodeid=01050d883&amp;vbahtmlprocessed=1&amp;hasbroken=1"/>
              <p:cNvSpPr>
                <a:spLocks noRot="1" noChangeAspect="1" noMove="1" noResize="1" noEditPoints="1" noAdjustHandles="1" noChangeArrowheads="1" noChangeShapeType="1" noTextEdit="1"/>
              </p:cNvSpPr>
              <p:nvPr/>
            </p:nvSpPr>
            <p:spPr>
              <a:xfrm>
                <a:off x="356616" y="3313874"/>
                <a:ext cx="8997696" cy="2491867"/>
              </a:xfrm>
              <a:prstGeom prst="rect">
                <a:avLst/>
              </a:prstGeom>
              <a:blipFill>
                <a:blip r:embed="rId5"/>
                <a:stretch>
                  <a:fillRect b="-955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Hexin Slide 29checked= 1 &amp; amp; version = 1.0.5checked=1&amp;version=1.0.5">
    <p:spTree>
      <p:nvGrpSpPr>
        <p:cNvPr id="1" name=""/>
        <p:cNvGrpSpPr/>
        <p:nvPr/>
      </p:nvGrpSpPr>
      <p:grpSpPr>
        <a:xfrm>
          <a:off x="0" y="0"/>
          <a:ext cx="0" cy="0"/>
          <a:chOff x="0" y="0"/>
          <a:chExt cx="0" cy="0"/>
        </a:xfrm>
      </p:grpSpPr>
      <p:sp>
        <p:nvSpPr>
          <p:cNvPr id="2" name="C_4_BD#0b09741c5?segpoint=1&amp;vbadefaultcenterpage=1&amp;parentnodeid=2991273a9&amp;vbahtmlprocessed=1"/>
          <p:cNvSpPr/>
          <p:nvPr/>
        </p:nvSpPr>
        <p:spPr>
          <a:xfrm>
            <a:off x="356616" y="539496"/>
            <a:ext cx="11475720" cy="995680"/>
          </a:xfrm>
          <a:prstGeom prst="rect">
            <a:avLst/>
          </a:prstGeom>
          <a:noFill/>
          <a:ln/>
        </p:spPr>
        <p:txBody>
          <a:bodyPr wrap="square" lIns="0" tIns="0" rIns="0" bIns="0" rtlCol="0" anchor="t"/>
          <a:lstStyle/>
          <a:p>
            <a:pPr algn="l" latinLnBrk="1">
              <a:lnSpc>
                <a:spcPct val="130000"/>
              </a:lnSpc>
            </a:pPr>
            <a:r>
              <a:rPr lang="en-US" altLang="zh-CN" sz="2800" b="1" i="0" dirty="0">
                <a:solidFill>
                  <a:srgbClr val="000000"/>
                </a:solidFill>
                <a:latin typeface="微软雅黑" pitchFamily="34" charset="0"/>
                <a:ea typeface="微软雅黑" pitchFamily="34" charset="-122"/>
                <a:cs typeface="微软雅黑" pitchFamily="34" charset="-120"/>
              </a:rPr>
              <a:t>四、计算与分析题（5分）</a:t>
            </a:r>
            <a:endParaRPr lang="en-US" altLang="zh-CN" sz="2800" dirty="0"/>
          </a:p>
        </p:txBody>
      </p:sp>
      <p:sp>
        <p:nvSpPr>
          <p:cNvPr id="3" name="QO_5_BD.67_1#e96975fa9?segpoint=1&amp;vbadefaultcenterpage=1&amp;parentnodeid=0b09741c5&amp;vbahtmlprocessed=1"/>
          <p:cNvSpPr/>
          <p:nvPr/>
        </p:nvSpPr>
        <p:spPr>
          <a:xfrm>
            <a:off x="356616" y="1119378"/>
            <a:ext cx="11475720" cy="1062673"/>
          </a:xfrm>
          <a:prstGeom prst="rect">
            <a:avLst/>
          </a:prstGeom>
          <a:noFill/>
          <a:ln/>
        </p:spPr>
        <p:txBody>
          <a:bodyPr wrap="square" lIns="0" tIns="0" rIns="0" bIns="0" rtlCol="0" anchor="t"/>
          <a:lstStyle/>
          <a:p>
            <a:pPr algn="l"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18.为测定某氯化钡溶液的溶质质量分数，化学小组进行了如图3-2-7所示的实验。</a:t>
            </a:r>
            <a:endParaRPr lang="en-US" altLang="zh-CN" sz="2800" dirty="0"/>
          </a:p>
        </p:txBody>
      </p:sp>
      <p:pic>
        <p:nvPicPr>
          <p:cNvPr id="4" name="QO_5_BD.67_2#e96975fa9?imagetipindex=11&amp;vbadefaultcenterpage=1&amp;parentnodeid=0b09741c5&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0440" y="2311400"/>
            <a:ext cx="5157216" cy="19659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7_3#e96975fa9?imagetipindex=11&amp;vbadefaultcenterpage=1&amp;parentnodeid=0b09741c5&amp;vbahtmlprocessed=1"/>
          <p:cNvSpPr/>
          <p:nvPr/>
        </p:nvSpPr>
        <p:spPr>
          <a:xfrm>
            <a:off x="5495005" y="4404360"/>
            <a:ext cx="1208087" cy="507619"/>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图3-2-7</a:t>
            </a:r>
            <a:endParaRPr lang="en-US" altLang="zh-CN" sz="2800" dirty="0"/>
          </a:p>
        </p:txBody>
      </p:sp>
      <p:sp>
        <p:nvSpPr>
          <p:cNvPr id="6" name="QB_6#d5b6396af?vbadefaultcenterpage=1&amp;parentnodeid=e96975fa9&amp;vbahtmlprocessed=1&amp;hasbroken=1"/>
          <p:cNvSpPr/>
          <p:nvPr/>
        </p:nvSpPr>
        <p:spPr>
          <a:xfrm>
            <a:off x="356616" y="4962017"/>
            <a:ext cx="11475720" cy="1057720"/>
          </a:xfrm>
          <a:prstGeom prst="rect">
            <a:avLst/>
          </a:prstGeom>
          <a:noFill/>
          <a:ln/>
        </p:spPr>
        <p:txBody>
          <a:bodyPr wrap="none" lIns="0" tIns="0" rIns="0" bIns="0" rtlCol="0" anchor="t"/>
          <a:lstStyle/>
          <a:p>
            <a:pPr algn="l" latinLnBrk="1">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（1）若滤纸上固体未烘干处理</a:t>
            </a:r>
            <a:r>
              <a:rPr lang="en-US" altLang="zh-CN" sz="2800" b="0" i="0">
                <a:solidFill>
                  <a:srgbClr val="000000"/>
                </a:solidFill>
                <a:latin typeface="Times New Roman" pitchFamily="34" charset="0"/>
                <a:ea typeface="微软雅黑" pitchFamily="34" charset="-122"/>
                <a:cs typeface="Times New Roman" pitchFamily="34" charset="-120"/>
              </a:rPr>
              <a:t>，则计算所得氯化钡溶液中的溶质的质量</a:t>
            </a:r>
          </a:p>
          <a:p>
            <a:pPr latinLnBrk="1">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分数</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填“偏大”“偏小”或“不变”）。</a:t>
            </a:r>
            <a:endParaRPr lang="en-US" altLang="zh-CN" sz="2800" dirty="0"/>
          </a:p>
        </p:txBody>
      </p:sp>
      <p:sp>
        <p:nvSpPr>
          <p:cNvPr id="7" name="QB_6_AN.68_1#d5b6396af.blank?vbadefaultcenterpage=1&amp;parentnodeid=e96975fa9&amp;vbapositionanswer=42&amp;vbahtmlprocessed=1"/>
          <p:cNvSpPr/>
          <p:nvPr/>
        </p:nvSpPr>
        <p:spPr>
          <a:xfrm>
            <a:off x="1207516" y="5478653"/>
            <a:ext cx="792163" cy="507937"/>
          </a:xfrm>
          <a:prstGeom prst="rect">
            <a:avLst/>
          </a:prstGeom>
          <a:noFill/>
          <a:ln/>
        </p:spPr>
        <p:txBody>
          <a:bodyPr wrap="square" lIns="0" tIns="0" rIns="0" bIns="0" rtlCol="0" anchor="t"/>
          <a:lstStyle/>
          <a:p>
            <a:pPr algn="ctr" latinLnBrk="1">
              <a:lnSpc>
                <a:spcPts val="4400"/>
              </a:lnSpc>
            </a:pPr>
            <a:r>
              <a:rPr lang="en-US" altLang="zh-CN" sz="2800" b="0" i="0" dirty="0">
                <a:solidFill>
                  <a:srgbClr val="FF0000"/>
                </a:solidFill>
                <a:latin typeface="微软雅黑" pitchFamily="34" charset="0"/>
                <a:ea typeface="微软雅黑" pitchFamily="34" charset="-122"/>
                <a:cs typeface="微软雅黑" pitchFamily="34" charset="-120"/>
              </a:rPr>
              <a:t>偏大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Hexin Slide 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3_BD#cf089b7b7?vbadefaultcenterpage=1&amp;parentnodeid=f6dd1a5a2&amp;vbahtmlprocessed=1&amp;hasbroken=1"/>
              <p:cNvSpPr/>
              <p:nvPr/>
            </p:nvSpPr>
            <p:spPr>
              <a:xfrm>
                <a:off x="356616" y="576072"/>
                <a:ext cx="11475720" cy="1207072"/>
              </a:xfrm>
              <a:prstGeom prst="rect">
                <a:avLst/>
              </a:prstGeom>
              <a:noFill/>
              <a:ln/>
            </p:spPr>
            <p:txBody>
              <a:bodyPr wrap="none" lIns="0" tIns="0" rIns="0" bIns="0" rtlCol="0" anchor="t"/>
              <a:lstStyle/>
              <a:p>
                <a:pPr algn="ct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（满分：60分）</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可能用到的相对原子质量:</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S</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SimSun" pitchFamily="34" charset="0"/>
                    <a:ea typeface="SimSun" pitchFamily="34" charset="-122"/>
                    <a:cs typeface="SimSun" pitchFamily="34" charset="-120"/>
                  </a:rPr>
                  <a:t>   </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SimSun" pitchFamily="34" charset="0"/>
                    <a:ea typeface="SimSun" pitchFamily="34" charset="-122"/>
                    <a:cs typeface="SimSun" pitchFamily="34" charset="-120"/>
                  </a:rPr>
                  <a:t>   </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Ba</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—137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SimSun" pitchFamily="34" charset="0"/>
                    <a:ea typeface="SimSun" pitchFamily="34" charset="-122"/>
                    <a:cs typeface="SimSun" pitchFamily="34" charset="-120"/>
                  </a:rPr>
                  <a:t>   </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Cl</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—35.5</a:t>
                </a:r>
                <a:endParaRPr lang="en-US" altLang="zh-CN" sz="2800" dirty="0"/>
              </a:p>
            </p:txBody>
          </p:sp>
        </mc:Choice>
        <mc:Fallback xmlns="">
          <p:sp>
            <p:nvSpPr>
              <p:cNvPr id="2" name="P_3_BD#cf089b7b7?vbadefaultcenterpage=1&amp;parentnodeid=f6dd1a5a2&amp;vbahtmlprocessed=1&amp;hasbroken=1"/>
              <p:cNvSpPr>
                <a:spLocks noRot="1" noChangeAspect="1" noMove="1" noResize="1" noEditPoints="1" noAdjustHandles="1" noChangeArrowheads="1" noChangeShapeType="1" noTextEdit="1"/>
              </p:cNvSpPr>
              <p:nvPr/>
            </p:nvSpPr>
            <p:spPr>
              <a:xfrm>
                <a:off x="356616" y="576072"/>
                <a:ext cx="11475720" cy="1207072"/>
              </a:xfrm>
              <a:prstGeom prst="rect">
                <a:avLst/>
              </a:prstGeom>
              <a:blipFill>
                <a:blip r:embed="rId3"/>
                <a:stretch>
                  <a:fillRect r="-1966" b="-18687"/>
                </a:stretch>
              </a:blipFill>
              <a:ln/>
            </p:spPr>
            <p:txBody>
              <a:bodyPr/>
              <a:lstStyle/>
              <a:p>
                <a:r>
                  <a:rPr lang="zh-CN" altLang="en-US">
                    <a:noFill/>
                  </a:rPr>
                  <a:t> </a:t>
                </a:r>
              </a:p>
            </p:txBody>
          </p:sp>
        </mc:Fallback>
      </mc:AlternateContent>
      <p:sp>
        <p:nvSpPr>
          <p:cNvPr id="3" name="C_3_BD#cb8a7712f?segpoint=1&amp;vbadefaultcenterpage=1&amp;parentnodeid=f6dd1a5a2&amp;vbahtmlprocessed=1"/>
          <p:cNvSpPr/>
          <p:nvPr/>
        </p:nvSpPr>
        <p:spPr>
          <a:xfrm>
            <a:off x="356616" y="1853438"/>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第一部分（选择题</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共18分）</a:t>
            </a:r>
            <a:endParaRPr lang="en-US" altLang="zh-CN" sz="3000" dirty="0"/>
          </a:p>
        </p:txBody>
      </p:sp>
      <p:sp>
        <p:nvSpPr>
          <p:cNvPr id="4" name="C_4_BD#c0c95048a?segpoint=1&amp;vbadefaultcenterpage=1&amp;parentnodeid=cb8a7712f&amp;vbahtmlprocessed=1"/>
          <p:cNvSpPr/>
          <p:nvPr/>
        </p:nvSpPr>
        <p:spPr>
          <a:xfrm>
            <a:off x="356616" y="2526538"/>
            <a:ext cx="11475720" cy="1635760"/>
          </a:xfrm>
          <a:prstGeom prst="rect">
            <a:avLst/>
          </a:prstGeom>
          <a:noFill/>
          <a:ln/>
        </p:spPr>
        <p:txBody>
          <a:bodyPr wrap="square" lIns="0" tIns="0" rIns="0" bIns="0" rtlCol="0" anchor="t"/>
          <a:lstStyle/>
          <a:p>
            <a:pPr algn="l" latinLnBrk="1">
              <a:lnSpc>
                <a:spcPct val="150000"/>
              </a:lnSpc>
            </a:pPr>
            <a:r>
              <a:rPr lang="en-US" altLang="zh-CN" sz="2800" b="1" i="0" dirty="0">
                <a:solidFill>
                  <a:srgbClr val="000000"/>
                </a:solidFill>
                <a:latin typeface="微软雅黑" pitchFamily="34" charset="0"/>
                <a:ea typeface="微软雅黑" pitchFamily="34" charset="-122"/>
                <a:cs typeface="微软雅黑" pitchFamily="34" charset="-120"/>
              </a:rPr>
              <a:t>一、选择题（共9小题，每小题2分，计18分。每小题只有一个选项是符合题意的）</a:t>
            </a:r>
            <a:endParaRPr lang="en-US" altLang="zh-CN" sz="2800" dirty="0"/>
          </a:p>
        </p:txBody>
      </p:sp>
      <p:sp>
        <p:nvSpPr>
          <p:cNvPr id="5" name="QC_5#7aec15eb6?vbadefaultcenterpage=1&amp;parentnodeid=c0c95048a&amp;vbahtmlprocessed=1&amp;hasbroken=1"/>
          <p:cNvSpPr/>
          <p:nvPr/>
        </p:nvSpPr>
        <p:spPr>
          <a:xfrm>
            <a:off x="356616" y="380980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1.分类、归纳等是化学学习的常用方法。</a:t>
            </a:r>
            <a:r>
              <a:rPr lang="en-US" altLang="zh-CN" sz="2800" b="0" i="0">
                <a:solidFill>
                  <a:srgbClr val="000000"/>
                </a:solidFill>
                <a:latin typeface="Times New Roman" pitchFamily="34" charset="0"/>
                <a:ea typeface="微软雅黑" pitchFamily="34" charset="-122"/>
                <a:cs typeface="Times New Roman" pitchFamily="34" charset="-120"/>
              </a:rPr>
              <a:t>下列物质属于氧化物的是(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C_5_AN.1_1#7aec15eb6.bracket?vbadefaultcenterpage=1&amp;parentnodeid=c0c95048a&amp;vbapositionanswer=1&amp;vbahtmlprocessed=1"/>
          <p:cNvSpPr/>
          <p:nvPr/>
        </p:nvSpPr>
        <p:spPr>
          <a:xfrm>
            <a:off x="10986516" y="3809808"/>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sp>
        <p:nvSpPr>
          <p:cNvPr id="7" name="QC_5_BD.2_1#7aec15eb6.choices?vbadefaultcenterpage=1&amp;parentnodeid=c0c95048a&amp;vbahtmlprocessed=1"/>
          <p:cNvSpPr/>
          <p:nvPr/>
        </p:nvSpPr>
        <p:spPr>
          <a:xfrm>
            <a:off x="356616" y="4444239"/>
            <a:ext cx="11475720" cy="566992"/>
          </a:xfrm>
          <a:prstGeom prst="rect">
            <a:avLst/>
          </a:prstGeom>
          <a:noFill/>
          <a:ln/>
        </p:spPr>
        <p:txBody>
          <a:bodyPr wrap="square" lIns="0" tIns="0" rIns="0" bIns="0" rtlCol="0" anchor="t"/>
          <a:lstStyle/>
          <a:p>
            <a:pPr latinLnBrk="1">
              <a:lnSpc>
                <a:spcPct val="150000"/>
              </a:lnSpc>
              <a:tabLst>
                <a:tab pos="2881630" algn="l"/>
                <a:tab pos="5750560" algn="l"/>
                <a:tab pos="8619489" algn="l"/>
              </a:tabLst>
            </a:pP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2800" b="0" i="0">
                <a:solidFill>
                  <a:srgbClr val="000000"/>
                </a:solidFill>
                <a:latin typeface="Times New Roman" pitchFamily="34" charset="0"/>
                <a:ea typeface="微软雅黑" pitchFamily="34" charset="-122"/>
                <a:cs typeface="Times New Roman" pitchFamily="34" charset="-120"/>
              </a:rPr>
              <a:t>.石灰石</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B.生铁</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C.冰水混合物</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.液氮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Hexin Slide 30checked= 1 &amp; amp; version = 1.0.5checked=1&amp;version=1.0.5">
    <p:spTree>
      <p:nvGrpSpPr>
        <p:cNvPr id="1" name=""/>
        <p:cNvGrpSpPr/>
        <p:nvPr/>
      </p:nvGrpSpPr>
      <p:grpSpPr>
        <a:xfrm>
          <a:off x="0" y="0"/>
          <a:ext cx="0" cy="0"/>
          <a:chOff x="0" y="0"/>
          <a:chExt cx="0" cy="0"/>
        </a:xfrm>
      </p:grpSpPr>
      <p:sp>
        <p:nvSpPr>
          <p:cNvPr id="2" name="QO_6#c3ff2e11f?vbadefaultcenterpage=1&amp;parentnodeid=e96975fa9&amp;vbahtmlprocessed=1"/>
          <p:cNvSpPr/>
          <p:nvPr/>
        </p:nvSpPr>
        <p:spPr>
          <a:xfrm>
            <a:off x="356616" y="712597"/>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（2）计算氯化钡溶液中溶质的质量分数。</a:t>
            </a:r>
            <a:endParaRPr lang="en-US" altLang="zh-CN" sz="2800" dirty="0"/>
          </a:p>
        </p:txBody>
      </p:sp>
      <mc:AlternateContent xmlns:mc="http://schemas.openxmlformats.org/markup-compatibility/2006" xmlns:a14="http://schemas.microsoft.com/office/drawing/2010/main">
        <mc:Choice Requires="a14">
          <p:sp>
            <p:nvSpPr>
              <p:cNvPr id="3" name="QO_6_AN.69_1#c3ff2e11f?vbadefaultcenterpage=1&amp;parentnodeid=e96975fa9&amp;vbahtmlprocessed=1&amp;hasbroken=1"/>
              <p:cNvSpPr/>
              <p:nvPr/>
            </p:nvSpPr>
            <p:spPr>
              <a:xfrm>
                <a:off x="356616" y="1289685"/>
                <a:ext cx="11475720" cy="4681982"/>
              </a:xfrm>
              <a:prstGeom prst="rect">
                <a:avLst/>
              </a:prstGeom>
              <a:noFill/>
              <a:ln/>
            </p:spPr>
            <p:txBody>
              <a:bodyPr wrap="none" lIns="0" tIns="0" rIns="0" bIns="0" rtlCol="0" anchor="t"/>
              <a:lstStyle/>
              <a:p>
                <a:pPr algn="l" latinLnBrk="1">
                  <a:lnSpc>
                    <a:spcPts val="5100"/>
                  </a:lnSpc>
                </a:pPr>
                <a:r>
                  <a:rPr lang="en-US" altLang="zh-CN" sz="2800" b="1" i="0" dirty="0" smtClean="0">
                    <a:solidFill>
                      <a:srgbClr val="FF0000"/>
                    </a:solidFill>
                    <a:latin typeface="微软雅黑" pitchFamily="34" charset="0"/>
                    <a:ea typeface="微软雅黑" pitchFamily="34" charset="-122"/>
                    <a:cs typeface="微软雅黑" pitchFamily="34" charset="-120"/>
                  </a:rPr>
                  <a:t>[</a:t>
                </a:r>
                <a:r>
                  <a:rPr lang="zh-CN" altLang="en-US" sz="2800" b="1" dirty="0">
                    <a:solidFill>
                      <a:srgbClr val="FF0000"/>
                    </a:solidFill>
                    <a:latin typeface="微软雅黑" pitchFamily="34" charset="0"/>
                    <a:ea typeface="微软雅黑" pitchFamily="34" charset="-122"/>
                    <a:cs typeface="微软雅黑" pitchFamily="34" charset="-120"/>
                  </a:rPr>
                  <a:t>解</a:t>
                </a:r>
                <a:r>
                  <a:rPr lang="en-US" altLang="zh-CN" sz="2800" b="1" i="0" dirty="0" smtClean="0">
                    <a:solidFill>
                      <a:srgbClr val="FF0000"/>
                    </a:solidFill>
                    <a:latin typeface="微软雅黑" pitchFamily="34" charset="0"/>
                    <a:ea typeface="微软雅黑" pitchFamily="34" charset="-122"/>
                    <a:cs typeface="微软雅黑" pitchFamily="34" charset="-120"/>
                  </a:rPr>
                  <a:t>]</a:t>
                </a:r>
                <a:r>
                  <a:rPr lang="en-US" altLang="zh-CN" sz="2800" b="1" i="0" dirty="0" smtClean="0">
                    <a:solidFill>
                      <a:srgbClr val="FF0000"/>
                    </a:solidFill>
                    <a:latin typeface="SimSun" pitchFamily="34" charset="0"/>
                    <a:ea typeface="SimSun" pitchFamily="34" charset="-122"/>
                    <a:cs typeface="SimSun" pitchFamily="34" charset="-120"/>
                  </a:rPr>
                  <a:t> </a:t>
                </a:r>
                <a:r>
                  <a:rPr lang="en-US" altLang="zh-CN" sz="2800" b="0" i="0" dirty="0" err="1" smtClean="0">
                    <a:solidFill>
                      <a:srgbClr val="FF0000"/>
                    </a:solidFill>
                    <a:latin typeface="微软雅黑" pitchFamily="34" charset="0"/>
                    <a:ea typeface="微软雅黑" pitchFamily="34" charset="-122"/>
                    <a:cs typeface="微软雅黑" pitchFamily="34" charset="-120"/>
                  </a:rPr>
                  <a:t>设氯化钡溶液中溶质的质量为</a:t>
                </a:r>
                <a:r>
                  <a:rPr lang="en-US" altLang="zh-CN" sz="900" b="0" i="0" u="none" dirty="0" smtClean="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a:t>
                </a:r>
                <a:endParaRPr lang="en-US" altLang="zh-CN" sz="2800" dirty="0"/>
              </a:p>
              <a:p>
                <a:pPr algn="l" latinLnBrk="1">
                  <a:lnSpc>
                    <a:spcPts val="11000"/>
                  </a:lnSpc>
                </a:pP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m>
                      <m:mPr>
                        <m:mcs>
                          <m:mc>
                            <m:mcPr>
                              <m:count m:val="7"/>
                              <m:mcJc m:val="center"/>
                            </m:mcPr>
                          </m:mc>
                        </m:mcs>
                        <m:ctrlPr>
                          <a:rPr lang="en-US" altLang="zh-CN" sz="2800" b="0" i="1" dirty="0">
                            <a:solidFill>
                              <a:srgbClr val="FF0000"/>
                            </a:solidFill>
                            <a:latin typeface="Cambria Math"/>
                            <a:ea typeface="微软雅黑" pitchFamily="34" charset="-122"/>
                            <a:cs typeface="微软雅黑" pitchFamily="34" charset="-120"/>
                          </a:rPr>
                        </m:ctrlPr>
                      </m:mPr>
                      <m:mr>
                        <m:e>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Na</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SO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e>
                        <m:e>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BaCl</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sub>
                          </m:sSub>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e>
                        <m:e>
                          <m:d>
                            <m:dPr>
                              <m:begChr m:val=""/>
                              <m:endChr m:val=""/>
                              <m:ctrlPr>
                                <a:rPr lang="en-US" altLang="zh-CN" sz="2800" b="0" i="1" dirty="0">
                                  <a:solidFill>
                                    <a:srgbClr val="FF0000"/>
                                  </a:solidFill>
                                  <a:latin typeface="Cambria Math"/>
                                  <a:ea typeface="微软雅黑" pitchFamily="34" charset="-122"/>
                                  <a:cs typeface="微软雅黑" pitchFamily="34" charset="-120"/>
                                </a:rPr>
                              </m:ctrlPr>
                            </m:dPr>
                            <m:e>
                              <m:sSub>
                                <m:sSubPr>
                                  <m:ctrlPr>
                                    <a:rPr lang="en-US" altLang="zh-CN" sz="2800" b="0" i="1" dirty="0">
                                      <a:solidFill>
                                        <a:srgbClr val="FF0000"/>
                                      </a:solidFill>
                                      <a:latin typeface="Cambria Math"/>
                                      <a:ea typeface="微软雅黑" pitchFamily="34" charset="-122"/>
                                      <a:cs typeface="微软雅黑" pitchFamily="34" charset="-120"/>
                                    </a:rPr>
                                  </m:ctrlPr>
                                </m:sSubPr>
                                <m:e>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BaSO</m:t>
                                  </m:r>
                                </m:e>
                                <m:sub>
                                  <m:r>
                                    <a:rPr lang="en-US" altLang="zh-CN" sz="2800" b="0" i="0" dirty="0">
                                      <a:solidFill>
                                        <a:srgbClr val="FF0000"/>
                                      </a:solidFill>
                                      <a:latin typeface="Cambria Math" panose="02040503050406030204" pitchFamily="18" charset="0"/>
                                      <a:ea typeface="微软雅黑" pitchFamily="34" charset="-122"/>
                                      <a:cs typeface="微软雅黑" pitchFamily="34" charset="-120"/>
                                    </a:rPr>
                                    <m:t>4</m:t>
                                  </m:r>
                                </m:sub>
                              </m:sSub>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e>
                          </m:d>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NaCl</m:t>
                          </m:r>
                        </m:e>
                      </m:mr>
                      <m:mr>
                        <m:e/>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208</m:t>
                          </m:r>
                        </m:e>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233</m:t>
                          </m:r>
                        </m:e>
                        <m:e/>
                        <m:e/>
                      </m:mr>
                      <m:mr>
                        <m:e/>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𝑥</m:t>
                          </m:r>
                        </m:e>
                        <m:e/>
                        <m:e>
                          <m:r>
                            <a:rPr lang="en-US" altLang="zh-CN" sz="2800" b="0" i="0" dirty="0">
                              <a:solidFill>
                                <a:srgbClr val="FF0000"/>
                              </a:solidFill>
                              <a:latin typeface="Cambria Math" panose="02040503050406030204" pitchFamily="18" charset="0"/>
                              <a:ea typeface="微软雅黑" pitchFamily="34" charset="-122"/>
                              <a:cs typeface="微软雅黑" pitchFamily="34" charset="-120"/>
                            </a:rPr>
                            <m:t>23.3</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g</m:t>
                          </m:r>
                        </m:e>
                        <m:e/>
                        <m:e/>
                      </m:mr>
                    </m:m>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endParaRPr lang="en-US" altLang="zh-CN" sz="2800" dirty="0"/>
              </a:p>
              <a:p>
                <a:pPr algn="l" latinLnBrk="1">
                  <a:lnSpc>
                    <a:spcPts val="5800"/>
                  </a:lnSpc>
                </a:pP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f>
                      <m:fPr>
                        <m:ctrlPr>
                          <a:rPr lang="en-US" altLang="zh-CN" sz="2800" b="0" i="1" dirty="0">
                            <a:solidFill>
                              <a:srgbClr val="FF0000"/>
                            </a:solidFill>
                            <a:latin typeface="Cambria Math"/>
                            <a:ea typeface="微软雅黑" pitchFamily="34" charset="-122"/>
                            <a:cs typeface="微软雅黑" pitchFamily="34" charset="-120"/>
                          </a:rPr>
                        </m:ctrlPr>
                      </m:fPr>
                      <m:num>
                        <m:r>
                          <a:rPr lang="en-US" altLang="zh-CN" sz="2800" b="0" i="0" dirty="0">
                            <a:solidFill>
                              <a:srgbClr val="FF0000"/>
                            </a:solidFill>
                            <a:latin typeface="Cambria Math" panose="02040503050406030204" pitchFamily="18" charset="0"/>
                            <a:ea typeface="微软雅黑" pitchFamily="34" charset="-122"/>
                            <a:cs typeface="微软雅黑" pitchFamily="34" charset="-120"/>
                          </a:rPr>
                          <m:t>208</m:t>
                        </m:r>
                      </m:num>
                      <m:den>
                        <m:r>
                          <a:rPr lang="en-US" altLang="zh-CN" sz="2800" b="0" i="0" dirty="0">
                            <a:solidFill>
                              <a:srgbClr val="FF0000"/>
                            </a:solidFill>
                            <a:latin typeface="Cambria Math" panose="02040503050406030204" pitchFamily="18" charset="0"/>
                            <a:ea typeface="微软雅黑" pitchFamily="34" charset="-122"/>
                            <a:cs typeface="微软雅黑" pitchFamily="34" charset="-120"/>
                          </a:rPr>
                          <m:t>233</m:t>
                        </m:r>
                      </m:den>
                    </m:f>
                    <m:r>
                      <a:rPr lang="en-US" altLang="zh-CN" sz="2800" b="0" i="0" dirty="0">
                        <a:solidFill>
                          <a:srgbClr val="FF0000"/>
                        </a:solidFill>
                        <a:latin typeface="Cambria Math" panose="02040503050406030204" pitchFamily="18" charset="0"/>
                        <a:ea typeface="微软雅黑" pitchFamily="34" charset="-122"/>
                        <a:cs typeface="微软雅黑" pitchFamily="34" charset="-120"/>
                      </a:rPr>
                      <m:t>=</m:t>
                    </m:r>
                    <m:f>
                      <m:fPr>
                        <m:ctrlPr>
                          <a:rPr lang="en-US" altLang="zh-CN" sz="2800" b="0" i="1" dirty="0">
                            <a:solidFill>
                              <a:srgbClr val="FF0000"/>
                            </a:solidFill>
                            <a:latin typeface="Cambria Math"/>
                            <a:ea typeface="微软雅黑" pitchFamily="34" charset="-122"/>
                            <a:cs typeface="微软雅黑" pitchFamily="34" charset="-120"/>
                          </a:rPr>
                        </m:ctrlPr>
                      </m:fPr>
                      <m:num>
                        <m:r>
                          <a:rPr lang="en-US" altLang="zh-CN" sz="2800" b="0" i="0" dirty="0">
                            <a:solidFill>
                              <a:srgbClr val="FF0000"/>
                            </a:solidFill>
                            <a:latin typeface="Cambria Math" panose="02040503050406030204" pitchFamily="18" charset="0"/>
                            <a:ea typeface="微软雅黑" pitchFamily="34" charset="-122"/>
                            <a:cs typeface="微软雅黑" pitchFamily="34" charset="-120"/>
                          </a:rPr>
                          <m:t>𝑥</m:t>
                        </m:r>
                      </m:num>
                      <m:den>
                        <m:r>
                          <a:rPr lang="en-US" altLang="zh-CN" sz="2800" b="0" i="0" dirty="0">
                            <a:solidFill>
                              <a:srgbClr val="FF0000"/>
                            </a:solidFill>
                            <a:latin typeface="Cambria Math" panose="02040503050406030204" pitchFamily="18" charset="0"/>
                            <a:ea typeface="微软雅黑" pitchFamily="34" charset="-122"/>
                            <a:cs typeface="微软雅黑" pitchFamily="34" charset="-120"/>
                          </a:rPr>
                          <m:t>23.3</m:t>
                        </m:r>
                        <m:r>
                          <m:rPr>
                            <m:nor/>
                          </m:rPr>
                          <a:rPr lang="en-US" altLang="zh-CN" sz="2800" b="0" i="0" dirty="0">
                            <a:solidFill>
                              <a:srgbClr val="FF0000"/>
                            </a:solidFill>
                            <a:latin typeface="微软雅黑" pitchFamily="34" charset="0"/>
                            <a:ea typeface="微软雅黑" pitchFamily="34" charset="-122"/>
                            <a:cs typeface="微软雅黑" pitchFamily="34" charset="-120"/>
                          </a:rPr>
                          <m:t> </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g</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endParaRPr lang="en-US" altLang="zh-CN" sz="2800" dirty="0"/>
              </a:p>
              <a:p>
                <a:pPr algn="l" latinLnBrk="1">
                  <a:lnSpc>
                    <a:spcPts val="5000"/>
                  </a:lnSpc>
                </a:pP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𝑥</m:t>
                    </m:r>
                    <m:r>
                      <a:rPr lang="en-US" altLang="zh-CN" sz="2800" b="0" i="0" dirty="0">
                        <a:solidFill>
                          <a:srgbClr val="FF0000"/>
                        </a:solidFill>
                        <a:latin typeface="Cambria Math" panose="02040503050406030204" pitchFamily="18" charset="0"/>
                        <a:ea typeface="微软雅黑" pitchFamily="34" charset="-122"/>
                        <a:cs typeface="微软雅黑" pitchFamily="34" charset="-120"/>
                      </a:rPr>
                      <m:t>=20.8</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endParaRPr lang="en-US" altLang="zh-CN" sz="2800" dirty="0"/>
              </a:p>
              <a:p>
                <a:pPr algn="l" latinLnBrk="1">
                  <a:lnSpc>
                    <a:spcPts val="5800"/>
                  </a:lnSpc>
                </a:pPr>
                <a:r>
                  <a:rPr lang="en-US" altLang="zh-CN" sz="2800" b="0" i="0" dirty="0">
                    <a:solidFill>
                      <a:srgbClr val="FF0000"/>
                    </a:solidFill>
                    <a:latin typeface="微软雅黑" pitchFamily="34" charset="0"/>
                    <a:ea typeface="微软雅黑" pitchFamily="34" charset="-122"/>
                    <a:cs typeface="微软雅黑" pitchFamily="34" charset="-120"/>
                  </a:rPr>
                  <a:t>氯化钡溶液中溶质的质量分数为</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f>
                      <m:fPr>
                        <m:ctrlPr>
                          <a:rPr lang="en-US" altLang="zh-CN" sz="2800" b="0" i="1" dirty="0">
                            <a:solidFill>
                              <a:srgbClr val="FF0000"/>
                            </a:solidFill>
                            <a:latin typeface="Cambria Math"/>
                            <a:ea typeface="微软雅黑" pitchFamily="34" charset="-122"/>
                            <a:cs typeface="微软雅黑" pitchFamily="34" charset="-120"/>
                          </a:rPr>
                        </m:ctrlPr>
                      </m:fPr>
                      <m:num>
                        <m:r>
                          <a:rPr lang="en-US" altLang="zh-CN" sz="2800" b="0" i="0" dirty="0">
                            <a:solidFill>
                              <a:srgbClr val="FF0000"/>
                            </a:solidFill>
                            <a:latin typeface="Cambria Math" panose="02040503050406030204" pitchFamily="18" charset="0"/>
                            <a:ea typeface="微软雅黑" pitchFamily="34" charset="-122"/>
                            <a:cs typeface="微软雅黑" pitchFamily="34" charset="-120"/>
                          </a:rPr>
                          <m:t>20.8</m:t>
                        </m:r>
                        <m:r>
                          <m:rPr>
                            <m:nor/>
                          </m:rPr>
                          <a:rPr lang="en-US" altLang="zh-CN" sz="2800" b="0" i="0" dirty="0">
                            <a:solidFill>
                              <a:srgbClr val="FF0000"/>
                            </a:solidFill>
                            <a:latin typeface="微软雅黑" pitchFamily="34" charset="0"/>
                            <a:ea typeface="微软雅黑" pitchFamily="34" charset="-122"/>
                            <a:cs typeface="微软雅黑" pitchFamily="34" charset="-120"/>
                          </a:rPr>
                          <m:t> </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g</m:t>
                        </m:r>
                      </m:num>
                      <m:den>
                        <m:r>
                          <a:rPr lang="en-US" altLang="zh-CN" sz="2800" b="0" i="0" dirty="0">
                            <a:solidFill>
                              <a:srgbClr val="FF0000"/>
                            </a:solidFill>
                            <a:latin typeface="Cambria Math" panose="02040503050406030204" pitchFamily="18" charset="0"/>
                            <a:ea typeface="微软雅黑" pitchFamily="34" charset="-122"/>
                            <a:cs typeface="微软雅黑" pitchFamily="34" charset="-120"/>
                          </a:rPr>
                          <m:t>50</m:t>
                        </m:r>
                        <m:r>
                          <m:rPr>
                            <m:nor/>
                          </m:rPr>
                          <a:rPr lang="en-US" altLang="zh-CN" sz="2800" b="0" i="0" dirty="0">
                            <a:solidFill>
                              <a:srgbClr val="FF0000"/>
                            </a:solidFill>
                            <a:latin typeface="微软雅黑" pitchFamily="34" charset="0"/>
                            <a:ea typeface="微软雅黑" pitchFamily="34" charset="-122"/>
                            <a:cs typeface="微软雅黑" pitchFamily="34" charset="-120"/>
                          </a:rPr>
                          <m:t> </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g</m:t>
                        </m:r>
                      </m:den>
                    </m:f>
                    <m:r>
                      <a:rPr lang="en-US" altLang="zh-CN" sz="2800" b="0" i="0" dirty="0">
                        <a:solidFill>
                          <a:srgbClr val="FF0000"/>
                        </a:solidFill>
                        <a:latin typeface="Cambria Math" panose="02040503050406030204" pitchFamily="18" charset="0"/>
                        <a:ea typeface="微软雅黑" pitchFamily="34" charset="-122"/>
                        <a:cs typeface="微软雅黑" pitchFamily="34" charset="-120"/>
                      </a:rPr>
                      <m:t>×100%=41.6%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答：氯化钡溶液中溶质的质量分数为41.</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a:t>
                </a:r>
                <a:endParaRPr lang="en-US" altLang="zh-CN" sz="2800" dirty="0"/>
              </a:p>
            </p:txBody>
          </p:sp>
        </mc:Choice>
        <mc:Fallback xmlns="">
          <p:sp>
            <p:nvSpPr>
              <p:cNvPr id="3" name="QO_6_AN.69_1#c3ff2e11f?vbadefaultcenterpage=1&amp;parentnodeid=e96975fa9&amp;vbahtmlprocessed=1&amp;hasbroken=1"/>
              <p:cNvSpPr>
                <a:spLocks noRot="1" noChangeAspect="1" noMove="1" noResize="1" noEditPoints="1" noAdjustHandles="1" noChangeArrowheads="1" noChangeShapeType="1" noTextEdit="1"/>
              </p:cNvSpPr>
              <p:nvPr/>
            </p:nvSpPr>
            <p:spPr>
              <a:xfrm>
                <a:off x="356616" y="1289685"/>
                <a:ext cx="11475720" cy="4681982"/>
              </a:xfrm>
              <a:prstGeom prst="rect">
                <a:avLst/>
              </a:prstGeom>
              <a:blipFill rotWithShape="1">
                <a:blip r:embed="rId3"/>
                <a:stretch>
                  <a:fillRect l="-1913" b="-5729"/>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Hexin Slide 31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name="Hexin Slide 4checked= 1 &amp; amp; version = 1.0.5checked=1&amp;version=1.0.5">
    <p:spTree>
      <p:nvGrpSpPr>
        <p:cNvPr id="1" name=""/>
        <p:cNvGrpSpPr/>
        <p:nvPr/>
      </p:nvGrpSpPr>
      <p:grpSpPr>
        <a:xfrm>
          <a:off x="0" y="0"/>
          <a:ext cx="0" cy="0"/>
          <a:chOff x="0" y="0"/>
          <a:chExt cx="0" cy="0"/>
        </a:xfrm>
      </p:grpSpPr>
      <p:sp>
        <p:nvSpPr>
          <p:cNvPr id="2" name="QC_5#3792e40e1?vbadefaultcenterpage=1&amp;parentnodeid=c0c95048a&amp;vbahtmlprocessed=1&amp;hasbroken=1"/>
          <p:cNvSpPr/>
          <p:nvPr/>
        </p:nvSpPr>
        <p:spPr>
          <a:xfrm>
            <a:off x="356616" y="551402"/>
            <a:ext cx="11475720" cy="534988"/>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2.实验是进行科学探究的保证。</a:t>
            </a:r>
            <a:r>
              <a:rPr lang="en-US" altLang="zh-CN" sz="2800" b="0" i="0">
                <a:solidFill>
                  <a:srgbClr val="000000"/>
                </a:solidFill>
                <a:latin typeface="Times New Roman" pitchFamily="34" charset="0"/>
                <a:ea typeface="微软雅黑" pitchFamily="34" charset="-122"/>
                <a:cs typeface="Times New Roman" pitchFamily="34" charset="-120"/>
              </a:rPr>
              <a:t>下列实验操作或设计正确的是(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3_1#3792e40e1.bracket?vbadefaultcenterpage=1&amp;parentnodeid=c0c95048a&amp;vbapositionanswer=2&amp;vbahtmlprocessed=1"/>
          <p:cNvSpPr/>
          <p:nvPr/>
        </p:nvSpPr>
        <p:spPr>
          <a:xfrm>
            <a:off x="10262616" y="551402"/>
            <a:ext cx="352425"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pic>
        <p:nvPicPr>
          <p:cNvPr id="4" name="QC_5_BD.4_1#3792e40e1.choice_image?imagetipindex=1&amp;hastextimagelayout=1&amp;vbadefaultcenterpage=1&amp;parentnodeid=c0c95048a&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0120" y="1399254"/>
            <a:ext cx="1060704" cy="9692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2#3792e40e1?hastextimagelayout=1&amp;vbadefaultcenterpage=1&amp;parentnodeid=c0c95048a&amp;vbahtmlprocessed=1"/>
          <p:cNvSpPr/>
          <p:nvPr/>
        </p:nvSpPr>
        <p:spPr>
          <a:xfrm>
            <a:off x="960120" y="2508218"/>
            <a:ext cx="1764792" cy="539623"/>
          </a:xfrm>
          <a:prstGeom prst="rect">
            <a:avLst/>
          </a:prstGeom>
          <a:noFill/>
          <a:ln/>
        </p:spPr>
        <p:txBody>
          <a:bodyPr wrap="square" lIns="0" tIns="0" rIns="0" bIns="0" rtlCol="0" anchor="t"/>
          <a:lstStyle/>
          <a:p>
            <a:pPr algn="l" latinLnBrk="1">
              <a:lnSpc>
                <a:spcPct val="140000"/>
              </a:lnSpc>
            </a:pPr>
            <a:r>
              <a:rPr lang="en-US" altLang="zh-CN" sz="2800" b="0" i="0" spc="-50" dirty="0">
                <a:solidFill>
                  <a:srgbClr val="000000"/>
                </a:solidFill>
                <a:latin typeface="Times New Roman" pitchFamily="34" charset="0"/>
                <a:ea typeface="微软雅黑" pitchFamily="34" charset="-122"/>
                <a:cs typeface="Times New Roman" pitchFamily="34" charset="-120"/>
              </a:rPr>
              <a:t>A.取氯化钠</a:t>
            </a:r>
            <a:endParaRPr lang="en-US" altLang="zh-CN" sz="2800" spc="-50" dirty="0"/>
          </a:p>
        </p:txBody>
      </p:sp>
      <p:pic>
        <p:nvPicPr>
          <p:cNvPr id="6" name="QC_5_BD.4_3#3792e40e1.choice_image?imagetipindex=2&amp;hastextimagelayout=1&amp;vbadefaultcenterpage=1&amp;parentnodeid=c0c95048a&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337560" y="1307814"/>
            <a:ext cx="1536192" cy="10607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5_BD.4_4#3792e40e1?hastextimagelayout=1&amp;vbadefaultcenterpage=1&amp;parentnodeid=c0c95048a&amp;vbahtmlprocessed=1"/>
          <p:cNvSpPr/>
          <p:nvPr/>
        </p:nvSpPr>
        <p:spPr>
          <a:xfrm>
            <a:off x="3337560" y="2508218"/>
            <a:ext cx="2103120" cy="539623"/>
          </a:xfrm>
          <a:prstGeom prst="rect">
            <a:avLst/>
          </a:prstGeom>
          <a:noFill/>
          <a:ln/>
        </p:spPr>
        <p:txBody>
          <a:bodyPr wrap="square" lIns="0" tIns="0" rIns="0" bIns="0" rtlCol="0" anchor="t"/>
          <a:lstStyle/>
          <a:p>
            <a:pPr algn="l" latinLnBrk="1">
              <a:lnSpc>
                <a:spcPct val="140000"/>
              </a:lnSpc>
            </a:pPr>
            <a:r>
              <a:rPr lang="en-US" altLang="zh-CN" sz="2800" b="0" i="0" spc="-50" dirty="0">
                <a:solidFill>
                  <a:srgbClr val="000000"/>
                </a:solidFill>
                <a:latin typeface="Times New Roman" pitchFamily="34" charset="0"/>
                <a:ea typeface="微软雅黑" pitchFamily="34" charset="-122"/>
                <a:cs typeface="Times New Roman" pitchFamily="34" charset="-120"/>
              </a:rPr>
              <a:t>B.熄灭酒精灯</a:t>
            </a:r>
            <a:endParaRPr lang="en-US" altLang="zh-CN" sz="2800" spc="-50" dirty="0"/>
          </a:p>
        </p:txBody>
      </p:sp>
      <p:pic>
        <p:nvPicPr>
          <p:cNvPr id="8" name="QC_5_BD.4_5#3792e40e1.choice_image?imagetipindex=3&amp;hastextimagelayout=1&amp;vbadefaultcenterpage=1&amp;parentnodeid=c0c95048a&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044184" y="1234662"/>
            <a:ext cx="1645920" cy="11338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9" name="QC_5_BD.4_6#3792e40e1?hastextimagelayout=1&amp;vbadefaultcenterpage=1&amp;parentnodeid=c0c95048a&amp;vbahtmlprocessed=1"/>
          <p:cNvSpPr/>
          <p:nvPr/>
        </p:nvSpPr>
        <p:spPr>
          <a:xfrm>
            <a:off x="6044184" y="2508218"/>
            <a:ext cx="1746504" cy="539623"/>
          </a:xfrm>
          <a:prstGeom prst="rect">
            <a:avLst/>
          </a:prstGeom>
          <a:noFill/>
          <a:ln/>
        </p:spPr>
        <p:txBody>
          <a:bodyPr wrap="square" lIns="0" tIns="0" rIns="0" bIns="0" rtlCol="0" anchor="t"/>
          <a:lstStyle/>
          <a:p>
            <a:pPr algn="l" latinLnBrk="1">
              <a:lnSpc>
                <a:spcPct val="140000"/>
              </a:lnSpc>
            </a:pPr>
            <a:r>
              <a:rPr lang="en-US" altLang="zh-CN" sz="2800" b="0" i="0" spc="-50" dirty="0">
                <a:solidFill>
                  <a:srgbClr val="000000"/>
                </a:solidFill>
                <a:latin typeface="Times New Roman" pitchFamily="34" charset="0"/>
                <a:ea typeface="微软雅黑" pitchFamily="34" charset="-122"/>
                <a:cs typeface="Times New Roman" pitchFamily="34" charset="-120"/>
              </a:rPr>
              <a:t>C.液体加热</a:t>
            </a:r>
            <a:endParaRPr lang="en-US" altLang="zh-CN" sz="2800" spc="-50" dirty="0"/>
          </a:p>
        </p:txBody>
      </p:sp>
      <p:pic>
        <p:nvPicPr>
          <p:cNvPr id="10" name="QC_5_BD.4_7#3792e40e1.choice_image?imagetipindex=4&amp;hastextimagelayout=1&amp;vbadefaultcenterpage=1&amp;parentnodeid=c0c95048a&amp;vbahtmlprocessed=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394192" y="1225518"/>
            <a:ext cx="2194560" cy="11430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1" name="QC_5_BD.4_8#3792e40e1?hastextimagelayout=1&amp;vbadefaultcenterpage=1&amp;parentnodeid=c0c95048a&amp;vbahtmlprocessed=1"/>
          <p:cNvSpPr/>
          <p:nvPr/>
        </p:nvSpPr>
        <p:spPr>
          <a:xfrm>
            <a:off x="8394192" y="2508218"/>
            <a:ext cx="2834640" cy="539623"/>
          </a:xfrm>
          <a:prstGeom prst="rect">
            <a:avLst/>
          </a:prstGeom>
          <a:noFill/>
          <a:ln/>
        </p:spPr>
        <p:txBody>
          <a:bodyPr wrap="square" lIns="0" tIns="0" rIns="0" bIns="0" rtlCol="0" anchor="t"/>
          <a:lstStyle/>
          <a:p>
            <a:pPr algn="l" latinLnBrk="1">
              <a:lnSpc>
                <a:spcPct val="140000"/>
              </a:lnSpc>
            </a:pPr>
            <a:r>
              <a:rPr lang="en-US" altLang="zh-CN" sz="2800" b="0" i="0" spc="-50" dirty="0">
                <a:solidFill>
                  <a:srgbClr val="000000"/>
                </a:solidFill>
                <a:latin typeface="Times New Roman" pitchFamily="34" charset="0"/>
                <a:ea typeface="微软雅黑" pitchFamily="34" charset="-122"/>
                <a:cs typeface="Times New Roman" pitchFamily="34" charset="-120"/>
              </a:rPr>
              <a:t>D.检查装置气密性</a:t>
            </a:r>
            <a:endParaRPr lang="en-US" altLang="zh-CN" sz="2800" spc="-50" dirty="0"/>
          </a:p>
        </p:txBody>
      </p:sp>
      <p:sp>
        <p:nvSpPr>
          <p:cNvPr id="12" name="QC_5#a16325222?vbadefaultcenterpage=1&amp;parentnodeid=c0c95048a&amp;vbahtmlprocessed=1&amp;hasbroken=1"/>
          <p:cNvSpPr/>
          <p:nvPr/>
        </p:nvSpPr>
        <p:spPr>
          <a:xfrm>
            <a:off x="356616" y="3119596"/>
            <a:ext cx="11475720" cy="534988"/>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3.化学使我们的生活更美好，</a:t>
            </a:r>
            <a:r>
              <a:rPr lang="en-US" altLang="zh-CN" sz="2800" b="0" i="0">
                <a:solidFill>
                  <a:srgbClr val="000000"/>
                </a:solidFill>
                <a:latin typeface="Times New Roman" pitchFamily="34" charset="0"/>
                <a:ea typeface="微软雅黑" pitchFamily="34" charset="-122"/>
                <a:cs typeface="Times New Roman" pitchFamily="34" charset="-120"/>
              </a:rPr>
              <a:t>下列说法不正确的是(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13" name="QC_5_AN.5_1#a16325222.bracket?vbadefaultcenterpage=1&amp;parentnodeid=c0c95048a&amp;vbapositionanswer=3&amp;vbahtmlprocessed=1"/>
          <p:cNvSpPr/>
          <p:nvPr/>
        </p:nvSpPr>
        <p:spPr>
          <a:xfrm>
            <a:off x="8497316" y="3119596"/>
            <a:ext cx="331788"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p:sp>
        <p:nvSpPr>
          <p:cNvPr id="14" name="QC_5_BD.6_1#a16325222.choices?vbadefaultcenterpage=1&amp;parentnodeid=c0c95048a&amp;vbahtmlprocessed=1"/>
          <p:cNvSpPr/>
          <p:nvPr/>
        </p:nvSpPr>
        <p:spPr>
          <a:xfrm>
            <a:off x="356616" y="3726338"/>
            <a:ext cx="11475720" cy="2369947"/>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A.低碳生活提倡使用不含碳元素的物质</a:t>
            </a:r>
            <a:endParaRPr lang="en-US" altLang="zh-CN" sz="2800" dirty="0"/>
          </a:p>
          <a:p>
            <a:pPr algn="l" latinLnBrk="1">
              <a:lnSpc>
                <a:spcPct val="140000"/>
              </a:lnSpc>
            </a:pP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.图书档案失火用液态二氧化碳扑灭有利于保护图书资料</a:t>
            </a:r>
            <a:endParaRPr lang="en-US" altLang="zh-CN" sz="2800" dirty="0"/>
          </a:p>
          <a:p>
            <a:pPr algn="l" latinLnBrk="1">
              <a:lnSpc>
                <a:spcPct val="140000"/>
              </a:lnSpc>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.减少化石燃料的燃烧，开发新能源</a:t>
            </a:r>
            <a:endParaRPr lang="en-US" altLang="zh-CN" sz="2800" dirty="0"/>
          </a:p>
          <a:p>
            <a:pPr algn="l" latinLnBrk="1">
              <a:lnSpc>
                <a:spcPct val="140000"/>
              </a:lnSpc>
            </a:pP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.防止铁制菜刀生锈可擦干后涂食用油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3">
                                            <p:bg/>
                                          </p:spTgt>
                                        </p:tgtEl>
                                        <p:attrNameLst>
                                          <p:attrName>style.visibility</p:attrName>
                                        </p:attrNameLst>
                                      </p:cBhvr>
                                      <p:to>
                                        <p:strVal val="visible"/>
                                      </p:to>
                                    </p:set>
                                    <p:animEffect transition="in" filter="blinds(horizontal)">
                                      <p:cBhvr>
                                        <p:cTn id="15" dur="500"/>
                                        <p:tgtEl>
                                          <p:spTgt spid="13">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blinds(horizontal)">
                                      <p:cBhvr>
                                        <p:cTn id="1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Hexin Slide 5checked= 1 &amp; amp; version = 1.0.5checked=1&amp;version=1.0.5">
    <p:spTree>
      <p:nvGrpSpPr>
        <p:cNvPr id="1" name=""/>
        <p:cNvGrpSpPr/>
        <p:nvPr/>
      </p:nvGrpSpPr>
      <p:grpSpPr>
        <a:xfrm>
          <a:off x="0" y="0"/>
          <a:ext cx="0" cy="0"/>
          <a:chOff x="0" y="0"/>
          <a:chExt cx="0" cy="0"/>
        </a:xfrm>
      </p:grpSpPr>
      <p:sp>
        <p:nvSpPr>
          <p:cNvPr id="2" name="QC_5#8fd56f503?vbadefaultcenterpage=1&amp;parentnodeid=c0c95048a&amp;vbahtmlprocessed=1&amp;hasbroken=1"/>
          <p:cNvSpPr/>
          <p:nvPr/>
        </p:nvSpPr>
        <p:spPr>
          <a:xfrm>
            <a:off x="356616" y="1791652"/>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4.学习化学知识可以用来辨别“真”“伪”。下列叙述属于“真”</a:t>
            </a:r>
            <a:r>
              <a:rPr lang="en-US" altLang="zh-CN" sz="2800" b="0" i="0">
                <a:solidFill>
                  <a:srgbClr val="000000"/>
                </a:solidFill>
                <a:latin typeface="Times New Roman" pitchFamily="34" charset="0"/>
                <a:ea typeface="微软雅黑" pitchFamily="34" charset="-122"/>
                <a:cs typeface="Times New Roman" pitchFamily="34" charset="-120"/>
              </a:rPr>
              <a:t>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7_1#8fd56f503.bracket?vbadefaultcenterpage=1&amp;parentnodeid=c0c95048a&amp;vbapositionanswer=4&amp;vbahtmlprocessed=1"/>
          <p:cNvSpPr/>
          <p:nvPr/>
        </p:nvSpPr>
        <p:spPr>
          <a:xfrm>
            <a:off x="10519791" y="1791652"/>
            <a:ext cx="304800"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B</a:t>
            </a:r>
            <a:endParaRPr lang="en-US" altLang="zh-CN" sz="2800" dirty="0"/>
          </a:p>
        </p:txBody>
      </p:sp>
      <mc:AlternateContent xmlns:mc="http://schemas.openxmlformats.org/markup-compatibility/2006" xmlns:a14="http://schemas.microsoft.com/office/drawing/2010/main">
        <mc:Choice Requires="a14">
          <p:sp>
            <p:nvSpPr>
              <p:cNvPr id="4" name="QC_5_BD.8_1#8fd56f503.choices?vbadefaultcenterpage=1&amp;parentnodeid=c0c95048a&amp;vbahtmlprocessed=1&amp;hasbroken=1"/>
              <p:cNvSpPr/>
              <p:nvPr/>
            </p:nvSpPr>
            <p:spPr>
              <a:xfrm>
                <a:off x="356616" y="2364168"/>
                <a:ext cx="11475720" cy="249186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A.制作计算机芯片的材料</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Si</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,它是金属元素</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B.镁条燃烧时发出耀眼的白光，常用作信号弹</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C.青少年缺钙会得佝偻病和发育不良，因此钙元素补充得越多越好</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D.活性炭具有吸附性，可使硬水软化</a:t>
                </a:r>
                <a:endParaRPr lang="en-US" altLang="zh-CN" sz="2800" dirty="0"/>
              </a:p>
            </p:txBody>
          </p:sp>
        </mc:Choice>
        <mc:Fallback xmlns="">
          <p:sp>
            <p:nvSpPr>
              <p:cNvPr id="4" name="QC_5_BD.8_1#8fd56f503.choices?vbadefaultcenterpage=1&amp;parentnodeid=c0c95048a&amp;vbahtmlprocessed=1&amp;hasbroken=1"/>
              <p:cNvSpPr>
                <a:spLocks noRot="1" noChangeAspect="1" noMove="1" noResize="1" noEditPoints="1" noAdjustHandles="1" noChangeArrowheads="1" noChangeShapeType="1" noTextEdit="1"/>
              </p:cNvSpPr>
              <p:nvPr/>
            </p:nvSpPr>
            <p:spPr>
              <a:xfrm>
                <a:off x="356616" y="2364168"/>
                <a:ext cx="11475720" cy="2491867"/>
              </a:xfrm>
              <a:prstGeom prst="rect">
                <a:avLst/>
              </a:prstGeom>
              <a:blipFill>
                <a:blip r:embed="rId3"/>
                <a:stretch>
                  <a:fillRect l="-1913" b="-9291"/>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Hexin Slide 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28b4b525b?vbadefaultcenterpage=1&amp;parentnodeid=c0c95048a&amp;vbahtmlprocessed=1&amp;hasbroken=1"/>
              <p:cNvSpPr/>
              <p:nvPr/>
            </p:nvSpPr>
            <p:spPr>
              <a:xfrm>
                <a:off x="356616" y="1168082"/>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5.相同的元素可以组成不同的物质，如甲醇</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0" i="1" dirty="0">
                            <a:solidFill>
                              <a:srgbClr val="000000"/>
                            </a:solidFill>
                            <a:latin typeface="Cambria Math"/>
                            <a:ea typeface="微软雅黑" pitchFamily="34" charset="-122"/>
                            <a:cs typeface="Times New Roman" pitchFamily="34" charset="-120"/>
                          </a:rPr>
                        </m:ctrlPr>
                      </m:dPr>
                      <m:e>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sub>
                        </m:sSub>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、酒精</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0" i="1" dirty="0">
                            <a:solidFill>
                              <a:srgbClr val="000000"/>
                            </a:solidFill>
                            <a:latin typeface="Cambria Math"/>
                            <a:ea typeface="微软雅黑" pitchFamily="34" charset="-122"/>
                            <a:cs typeface="Times New Roman" pitchFamily="34" charset="-120"/>
                          </a:rPr>
                        </m:ctrlPr>
                      </m:dPr>
                      <m:e>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sub>
                        </m:sSub>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OH</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、醋</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酸</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0" i="1" dirty="0">
                            <a:solidFill>
                              <a:srgbClr val="000000"/>
                            </a:solidFill>
                            <a:latin typeface="Cambria Math"/>
                            <a:ea typeface="微软雅黑" pitchFamily="34" charset="-122"/>
                            <a:cs typeface="Times New Roman" pitchFamily="34" charset="-120"/>
                          </a:rPr>
                        </m:ctrlPr>
                      </m:dPr>
                      <m:e>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COOH</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、蔗糖</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0" i="1" dirty="0">
                            <a:solidFill>
                              <a:srgbClr val="000000"/>
                            </a:solidFill>
                            <a:latin typeface="Cambria Math"/>
                            <a:ea typeface="微软雅黑" pitchFamily="34" charset="-122"/>
                            <a:cs typeface="Times New Roman" pitchFamily="34" charset="-120"/>
                          </a:rPr>
                        </m:ctrlPr>
                      </m:dPr>
                      <m:e>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12</m:t>
                            </m:r>
                          </m:sub>
                        </m:sSub>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22</m:t>
                            </m:r>
                          </m:sub>
                        </m:sSub>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11</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四种物质的组成元素相同</a:t>
                </a:r>
                <a:r>
                  <a:rPr lang="en-US" altLang="zh-CN" sz="2800" b="0" i="0">
                    <a:solidFill>
                      <a:srgbClr val="000000"/>
                    </a:solidFill>
                    <a:latin typeface="Times New Roman" pitchFamily="34" charset="0"/>
                    <a:ea typeface="微软雅黑" pitchFamily="34" charset="-122"/>
                    <a:cs typeface="Times New Roman" pitchFamily="34" charset="-120"/>
                  </a:rPr>
                  <a:t>。下列有关说</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法不正确的是(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C_5#28b4b525b?vbadefaultcenterpage=1&amp;parentnodeid=c0c95048a&amp;vbahtmlprocessed=1&amp;hasbroken=1"/>
              <p:cNvSpPr>
                <a:spLocks noRot="1" noChangeAspect="1" noMove="1" noResize="1" noEditPoints="1" noAdjustHandles="1" noChangeArrowheads="1" noChangeShapeType="1" noTextEdit="1"/>
              </p:cNvSpPr>
              <p:nvPr/>
            </p:nvSpPr>
            <p:spPr>
              <a:xfrm>
                <a:off x="356616" y="1168082"/>
                <a:ext cx="11475720" cy="1847152"/>
              </a:xfrm>
              <a:prstGeom prst="rect">
                <a:avLst/>
              </a:prstGeom>
              <a:blipFill>
                <a:blip r:embed="rId3"/>
                <a:stretch>
                  <a:fillRect l="-1913" r="-1063" b="-12541"/>
                </a:stretch>
              </a:blipFill>
              <a:ln/>
            </p:spPr>
            <p:txBody>
              <a:bodyPr/>
              <a:lstStyle/>
              <a:p>
                <a:r>
                  <a:rPr lang="zh-CN" altLang="en-US">
                    <a:noFill/>
                  </a:rPr>
                  <a:t> </a:t>
                </a:r>
              </a:p>
            </p:txBody>
          </p:sp>
        </mc:Fallback>
      </mc:AlternateContent>
      <p:sp>
        <p:nvSpPr>
          <p:cNvPr id="3" name="QC_5_AN.9_1#28b4b525b.bracket?vbadefaultcenterpage=1&amp;parentnodeid=c0c95048a&amp;vbapositionanswer=5&amp;vbahtmlprocessed=1"/>
          <p:cNvSpPr/>
          <p:nvPr/>
        </p:nvSpPr>
        <p:spPr>
          <a:xfrm>
            <a:off x="2883916" y="2448242"/>
            <a:ext cx="35242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mc:AlternateContent xmlns:mc="http://schemas.openxmlformats.org/markup-compatibility/2006" xmlns:a14="http://schemas.microsoft.com/office/drawing/2010/main">
        <mc:Choice Requires="a14">
          <p:sp>
            <p:nvSpPr>
              <p:cNvPr id="4" name="QC_5_BD.10_1#28b4b525b.choices?vbadefaultcenterpage=1&amp;parentnodeid=c0c95048a&amp;vbahtmlprocessed=1&amp;hasbroken=1"/>
              <p:cNvSpPr/>
              <p:nvPr/>
            </p:nvSpPr>
            <p:spPr>
              <a:xfrm>
                <a:off x="356616" y="3024314"/>
                <a:ext cx="11475720" cy="249186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A.甲醇中碳元素和氢元素的质量比是</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B.酒精既是一种溶剂，也是一种重要的燃料</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C.蔗糖、醋酸分子中氢、氧原子个数比都为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D.蔗糖由12个碳原子、22个氢原子和11个氧原子构成</a:t>
                </a:r>
                <a:endParaRPr lang="en-US" altLang="zh-CN" sz="2800" dirty="0"/>
              </a:p>
            </p:txBody>
          </p:sp>
        </mc:Choice>
        <mc:Fallback xmlns="">
          <p:sp>
            <p:nvSpPr>
              <p:cNvPr id="4" name="QC_5_BD.10_1#28b4b525b.choices?vbadefaultcenterpage=1&amp;parentnodeid=c0c95048a&amp;vbahtmlprocessed=1&amp;hasbroken=1"/>
              <p:cNvSpPr>
                <a:spLocks noRot="1" noChangeAspect="1" noMove="1" noResize="1" noEditPoints="1" noAdjustHandles="1" noChangeArrowheads="1" noChangeShapeType="1" noTextEdit="1"/>
              </p:cNvSpPr>
              <p:nvPr/>
            </p:nvSpPr>
            <p:spPr>
              <a:xfrm>
                <a:off x="356616" y="3024314"/>
                <a:ext cx="11475720" cy="2491867"/>
              </a:xfrm>
              <a:prstGeom prst="rect">
                <a:avLst/>
              </a:prstGeom>
              <a:blipFill>
                <a:blip r:embed="rId4"/>
                <a:stretch>
                  <a:fillRect l="-1913" b="-953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Hexin Slide 7checked= 1 &amp; amp; version = 1.0.5checked=1&amp;version=1.0.5">
    <p:spTree>
      <p:nvGrpSpPr>
        <p:cNvPr id="1" name=""/>
        <p:cNvGrpSpPr/>
        <p:nvPr/>
      </p:nvGrpSpPr>
      <p:grpSpPr>
        <a:xfrm>
          <a:off x="0" y="0"/>
          <a:ext cx="0" cy="0"/>
          <a:chOff x="0" y="0"/>
          <a:chExt cx="0" cy="0"/>
        </a:xfrm>
      </p:grpSpPr>
      <p:sp>
        <p:nvSpPr>
          <p:cNvPr id="2" name="QC_5_BD.11_1#c0a1e6eac?segpoint=1&amp;vbadefaultcenterpage=1&amp;parentnodeid=c0c95048a&amp;vbahtmlprocessed=1&amp;hasbroken=1"/>
          <p:cNvSpPr/>
          <p:nvPr/>
        </p:nvSpPr>
        <p:spPr>
          <a:xfrm>
            <a:off x="356616" y="835120"/>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6.</a:t>
            </a:r>
            <a:r>
              <a:rPr lang="en-US" altLang="zh-CN" sz="2800" b="0" i="0">
                <a:solidFill>
                  <a:srgbClr val="000000"/>
                </a:solidFill>
                <a:latin typeface="Times New Roman" pitchFamily="34" charset="0"/>
                <a:ea typeface="微软雅黑" pitchFamily="34" charset="-122"/>
                <a:cs typeface="Times New Roman" pitchFamily="34" charset="-120"/>
              </a:rPr>
              <a:t>下列关于三个反应的说法不正确的是(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12_1#c0a1e6eac.bracket?vbadefaultcenterpage=1&amp;parentnodeid=c0c95048a&amp;vbapositionanswer=6&amp;vbahtmlprocessed=1"/>
          <p:cNvSpPr/>
          <p:nvPr/>
        </p:nvSpPr>
        <p:spPr>
          <a:xfrm>
            <a:off x="6719315" y="835120"/>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mc:AlternateContent xmlns:mc="http://schemas.openxmlformats.org/markup-compatibility/2006" xmlns:a14="http://schemas.microsoft.com/office/drawing/2010/main">
        <mc:Choice Requires="a14">
          <p:sp>
            <p:nvSpPr>
              <p:cNvPr id="4" name="QC_5_BD.13_1#c0a1e6eac.choices?vbadefaultcenterpage=1&amp;parentnodeid=c0c95048a&amp;vbahtmlprocessed=1&amp;hasbroken=1"/>
              <p:cNvSpPr/>
              <p:nvPr/>
            </p:nvSpPr>
            <p:spPr>
              <a:xfrm>
                <a:off x="356616" y="1407636"/>
                <a:ext cx="11475720" cy="44049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①</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m:t>
                    </m:r>
                    <m:sSub>
                      <m:sSubPr>
                        <m:ctrlPr>
                          <a:rPr lang="en-US" altLang="zh-CN" sz="2800" b="0" i="1" dirty="0">
                            <a:solidFill>
                              <a:srgbClr val="000000"/>
                            </a:solidFill>
                            <a:latin typeface="Cambria Math"/>
                            <a:ea typeface="微软雅黑" pitchFamily="34" charset="-122"/>
                            <a:cs typeface="Times New Roman" pitchFamily="34" charset="-120"/>
                          </a:rPr>
                        </m:ctrlPr>
                      </m:sSubPr>
                      <m:e>
                        <m:d>
                          <m:dPr>
                            <m:ctrlPr>
                              <a:rPr lang="en-US" altLang="zh-CN" sz="2800" b="0" i="1" dirty="0">
                                <a:solidFill>
                                  <a:srgbClr val="000000"/>
                                </a:solidFill>
                                <a:latin typeface="Cambria Math"/>
                                <a:ea typeface="微软雅黑" pitchFamily="34" charset="-122"/>
                                <a:cs typeface="Times New Roman" pitchFamily="34" charset="-120"/>
                              </a:rPr>
                            </m:ctrlPr>
                          </m:d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OH</m:t>
                            </m:r>
                          </m:e>
                        </m:d>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HCl</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MgCl</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Al</m:t>
                    </m:r>
                    <m:sSub>
                      <m:sSubPr>
                        <m:ctrlPr>
                          <a:rPr lang="en-US" altLang="zh-CN" sz="2800" b="0" i="1" dirty="0">
                            <a:solidFill>
                              <a:srgbClr val="000000"/>
                            </a:solidFill>
                            <a:latin typeface="Cambria Math"/>
                            <a:ea typeface="微软雅黑" pitchFamily="34" charset="-122"/>
                            <a:cs typeface="Times New Roman" pitchFamily="34" charset="-120"/>
                          </a:rPr>
                        </m:ctrlPr>
                      </m:sSubPr>
                      <m:e>
                        <m:d>
                          <m:dPr>
                            <m:ctrlPr>
                              <a:rPr lang="en-US" altLang="zh-CN" sz="2800" b="0" i="1" dirty="0">
                                <a:solidFill>
                                  <a:srgbClr val="000000"/>
                                </a:solidFill>
                                <a:latin typeface="Cambria Math"/>
                                <a:ea typeface="微软雅黑" pitchFamily="34" charset="-122"/>
                                <a:cs typeface="Times New Roman" pitchFamily="34" charset="-120"/>
                              </a:rPr>
                            </m:ctrlPr>
                          </m:d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OH</m:t>
                            </m:r>
                          </m:e>
                        </m:d>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HCl</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AlCl</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③</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begChr m:val=""/>
                        <m:endChr m:val=""/>
                        <m:ctrlPr>
                          <a:rPr lang="en-US" altLang="zh-CN" sz="2800" b="0" i="1" dirty="0">
                            <a:solidFill>
                              <a:srgbClr val="000000"/>
                            </a:solidFill>
                            <a:latin typeface="Cambria Math"/>
                            <a:ea typeface="微软雅黑" pitchFamily="34" charset="-122"/>
                            <a:cs typeface="Times New Roman" pitchFamily="34" charset="-120"/>
                          </a:rPr>
                        </m:ctrlPr>
                      </m:dPr>
                      <m:e>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NaHCO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HCl</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NaCl</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O</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sSub>
                          <m:sSubPr>
                            <m:ctrlPr>
                              <a:rPr lang="en-US" altLang="zh-CN" sz="2800" b="0" i="1" dirty="0">
                                <a:solidFill>
                                  <a:srgbClr val="000000"/>
                                </a:solidFill>
                                <a:latin typeface="Cambria Math"/>
                                <a:ea typeface="微软雅黑" pitchFamily="34" charset="-122"/>
                                <a:cs typeface="Times New Roman" pitchFamily="34" charset="-120"/>
                              </a:rPr>
                            </m:ctrlPr>
                          </m:sSub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m:t>
                            </m:r>
                          </m:e>
                          <m: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sub>
                        </m:sSub>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A.区分氢氧化铝和碳酸氢钠可加水</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B.用含氢氧化镁、氢氧化铝、碳酸氢钠的药物均可治疗胃酸过多症</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C.上述三个反应都是中和反应</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D.反应①②③的生成物中氧元素的化合价均为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p:txBody>
          </p:sp>
        </mc:Choice>
        <mc:Fallback xmlns="">
          <p:sp>
            <p:nvSpPr>
              <p:cNvPr id="4" name="QC_5_BD.13_1#c0a1e6eac.choices?vbadefaultcenterpage=1&amp;parentnodeid=c0c95048a&amp;vbahtmlprocessed=1&amp;hasbroken=1"/>
              <p:cNvSpPr>
                <a:spLocks noRot="1" noChangeAspect="1" noMove="1" noResize="1" noEditPoints="1" noAdjustHandles="1" noChangeArrowheads="1" noChangeShapeType="1" noTextEdit="1"/>
              </p:cNvSpPr>
              <p:nvPr/>
            </p:nvSpPr>
            <p:spPr>
              <a:xfrm>
                <a:off x="356616" y="1407636"/>
                <a:ext cx="11475720" cy="4404932"/>
              </a:xfrm>
              <a:prstGeom prst="rect">
                <a:avLst/>
              </a:prstGeom>
              <a:blipFill>
                <a:blip r:embed="rId3"/>
                <a:stretch>
                  <a:fillRect l="-1913" b="-5947"/>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Hexin Slide 8checked= 1 &amp; amp; version = 1.0.5checked=1&amp;version=1.0.5">
    <p:spTree>
      <p:nvGrpSpPr>
        <p:cNvPr id="1" name=""/>
        <p:cNvGrpSpPr/>
        <p:nvPr/>
      </p:nvGrpSpPr>
      <p:grpSpPr>
        <a:xfrm>
          <a:off x="0" y="0"/>
          <a:ext cx="0" cy="0"/>
          <a:chOff x="0" y="0"/>
          <a:chExt cx="0" cy="0"/>
        </a:xfrm>
      </p:grpSpPr>
      <p:sp>
        <p:nvSpPr>
          <p:cNvPr id="2" name="QC_5#351b4d9d6?vbadefaultcenterpage=1&amp;parentnodeid=c0c95048a&amp;vbahtmlprocessed=1&amp;hasbroken=1"/>
          <p:cNvSpPr/>
          <p:nvPr/>
        </p:nvSpPr>
        <p:spPr>
          <a:xfrm>
            <a:off x="356616" y="113303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7.证据推理是化学学科的核心素养之一</a:t>
            </a:r>
            <a:r>
              <a:rPr lang="en-US" altLang="zh-CN" sz="2800" b="0" i="0">
                <a:solidFill>
                  <a:srgbClr val="000000"/>
                </a:solidFill>
                <a:latin typeface="Times New Roman" pitchFamily="34" charset="0"/>
                <a:ea typeface="微软雅黑" pitchFamily="34" charset="-122"/>
                <a:cs typeface="Times New Roman" pitchFamily="34" charset="-120"/>
              </a:rPr>
              <a:t>。对下列事实或做法解释正确的是</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14_1#351b4d9d6.bracket?vbadefaultcenterpage=1&amp;parentnodeid=c0c95048a&amp;vbapositionanswer=7&amp;vbahtmlprocessed=1"/>
          <p:cNvSpPr/>
          <p:nvPr/>
        </p:nvSpPr>
        <p:spPr>
          <a:xfrm>
            <a:off x="775716" y="1773110"/>
            <a:ext cx="304800"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B</a:t>
            </a:r>
            <a:endParaRPr lang="en-US" altLang="zh-CN" sz="2800" dirty="0"/>
          </a:p>
        </p:txBody>
      </p:sp>
      <mc:AlternateContent xmlns:mc="http://schemas.openxmlformats.org/markup-compatibility/2006" xmlns:a14="http://schemas.microsoft.com/office/drawing/2010/main">
        <mc:Choice Requires="a14">
          <p:sp>
            <p:nvSpPr>
              <p:cNvPr id="4" name="QC_5_BD.15_1#351b4d9d6.choices?vbadefaultcenterpage=1&amp;parentnodeid=c0c95048a&amp;vbahtmlprocessed=1&amp;hasbroken=1"/>
              <p:cNvSpPr/>
              <p:nvPr/>
            </p:nvSpPr>
            <p:spPr>
              <a:xfrm>
                <a:off x="356616" y="2346135"/>
                <a:ext cx="11475720" cy="313194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2800" b="0" i="0" spc="-10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p>
                      <m:sSupPr>
                        <m:ctrlPr>
                          <a:rPr lang="en-US" altLang="zh-CN" sz="2800" b="0" i="1" spc="-100" dirty="0">
                            <a:solidFill>
                              <a:srgbClr val="000000"/>
                            </a:solidFill>
                            <a:latin typeface="Cambria Math"/>
                            <a:ea typeface="微软雅黑" pitchFamily="34" charset="-122"/>
                            <a:cs typeface="Times New Roman" pitchFamily="34" charset="-120"/>
                          </a:rPr>
                        </m:ctrlPr>
                      </m:sSupPr>
                      <m:e>
                        <m:r>
                          <m:rPr>
                            <m:sty m:val="p"/>
                          </m:rP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O</m:t>
                        </m:r>
                      </m:e>
                      <m:sup>
                        <m: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10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p>
                      <m:sSupPr>
                        <m:ctrlPr>
                          <a:rPr lang="en-US" altLang="zh-CN" sz="2800" b="0" i="1" spc="-100" dirty="0">
                            <a:solidFill>
                              <a:srgbClr val="000000"/>
                            </a:solidFill>
                            <a:latin typeface="Cambria Math"/>
                            <a:ea typeface="微软雅黑" pitchFamily="34" charset="-122"/>
                            <a:cs typeface="Times New Roman" pitchFamily="34" charset="-120"/>
                          </a:rPr>
                        </m:ctrlPr>
                      </m:sSupPr>
                      <m:e>
                        <m:r>
                          <m:rPr>
                            <m:sty m:val="p"/>
                          </m:rP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Mg</m:t>
                        </m:r>
                      </m:e>
                      <m:sup>
                        <m: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10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p>
                      <m:sSupPr>
                        <m:ctrlPr>
                          <a:rPr lang="en-US" altLang="zh-CN" sz="2800" b="0" i="1" spc="-100" dirty="0">
                            <a:solidFill>
                              <a:srgbClr val="000000"/>
                            </a:solidFill>
                            <a:latin typeface="Cambria Math"/>
                            <a:ea typeface="微软雅黑" pitchFamily="34" charset="-122"/>
                            <a:cs typeface="Times New Roman" pitchFamily="34" charset="-120"/>
                          </a:rPr>
                        </m:ctrlPr>
                      </m:sSupPr>
                      <m:e>
                        <m:r>
                          <m:rPr>
                            <m:sty m:val="p"/>
                          </m:rP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Cl</m:t>
                        </m:r>
                      </m:e>
                      <m:sup>
                        <m: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100" dirty="0">
                    <a:solidFill>
                      <a:srgbClr val="000000"/>
                    </a:solidFill>
                    <a:latin typeface="Times New Roman" pitchFamily="34" charset="0"/>
                    <a:ea typeface="微软雅黑" pitchFamily="34" charset="-122"/>
                    <a:cs typeface="Times New Roman" pitchFamily="34" charset="-120"/>
                  </a:rPr>
                  <a:t>的最外层电子数均为8，所以离子的最外层电子数均为8</a:t>
                </a:r>
                <a:endParaRPr lang="en-US" altLang="zh-CN" sz="2800" spc="-1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CO</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点燃之前需要检验纯度，所以点燃其他可燃气体之前也需要验纯</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C.化学反应前后原子的种类和个数不变</a:t>
                </a:r>
                <a:r>
                  <a:rPr lang="en-US" altLang="zh-CN" sz="2800" b="0" i="0">
                    <a:solidFill>
                      <a:srgbClr val="000000"/>
                    </a:solidFill>
                    <a:latin typeface="Times New Roman" pitchFamily="34" charset="0"/>
                    <a:ea typeface="微软雅黑" pitchFamily="34" charset="-122"/>
                    <a:cs typeface="Times New Roman" pitchFamily="34" charset="-120"/>
                  </a:rPr>
                  <a:t>，所以原子一定是保持物质化学性</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质的微粒</a:t>
                </a:r>
                <a:endParaRPr lang="en-US" altLang="zh-CN" sz="2800" dirty="0"/>
              </a:p>
              <a:p>
                <a:pPr algn="l" latinLnBrk="1">
                  <a:lnSpc>
                    <a:spcPts val="5100"/>
                  </a:lnSpc>
                </a:pPr>
                <a:r>
                  <a:rPr lang="en-US" altLang="zh-CN" sz="2800" b="0" i="0" spc="-100" dirty="0">
                    <a:solidFill>
                      <a:srgbClr val="000000"/>
                    </a:solidFill>
                    <a:latin typeface="Times New Roman" pitchFamily="34" charset="0"/>
                    <a:ea typeface="微软雅黑" pitchFamily="34" charset="-122"/>
                    <a:cs typeface="Times New Roman" pitchFamily="34" charset="-120"/>
                  </a:rPr>
                  <a:t>D.铵态氮肥与碱性物质混合后会降低肥效，所以氮肥都不能与碱性物质混用</a:t>
                </a:r>
                <a:endParaRPr lang="en-US" altLang="zh-CN" sz="2800" spc="-100" dirty="0"/>
              </a:p>
            </p:txBody>
          </p:sp>
        </mc:Choice>
        <mc:Fallback xmlns="">
          <p:sp>
            <p:nvSpPr>
              <p:cNvPr id="4" name="QC_5_BD.15_1#351b4d9d6.choices?vbadefaultcenterpage=1&amp;parentnodeid=c0c95048a&amp;vbahtmlprocessed=1&amp;hasbroken=1"/>
              <p:cNvSpPr>
                <a:spLocks noRot="1" noChangeAspect="1" noMove="1" noResize="1" noEditPoints="1" noAdjustHandles="1" noChangeArrowheads="1" noChangeShapeType="1" noTextEdit="1"/>
              </p:cNvSpPr>
              <p:nvPr/>
            </p:nvSpPr>
            <p:spPr>
              <a:xfrm>
                <a:off x="356616" y="2346135"/>
                <a:ext cx="11475720" cy="3131947"/>
              </a:xfrm>
              <a:prstGeom prst="rect">
                <a:avLst/>
              </a:prstGeom>
              <a:blipFill>
                <a:blip r:embed="rId3"/>
                <a:stretch>
                  <a:fillRect l="-1913" r="-850" b="-7782"/>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Hexin Slide 9checked= 1 &amp; amp; version = 1.0.5checked=1&amp;version=1.0.5">
    <p:spTree>
      <p:nvGrpSpPr>
        <p:cNvPr id="1" name=""/>
        <p:cNvGrpSpPr/>
        <p:nvPr/>
      </p:nvGrpSpPr>
      <p:grpSpPr>
        <a:xfrm>
          <a:off x="0" y="0"/>
          <a:ext cx="0" cy="0"/>
          <a:chOff x="0" y="0"/>
          <a:chExt cx="0" cy="0"/>
        </a:xfrm>
      </p:grpSpPr>
      <p:sp>
        <p:nvSpPr>
          <p:cNvPr id="2" name="QB_5_BD.16_1#fc6029122?segpoint=1&amp;vbadefaultcenterpage=1&amp;parentnodeid=c0c95048a&amp;vbahtmlprocessed=1&amp;hasbroken=1"/>
          <p:cNvSpPr/>
          <p:nvPr/>
        </p:nvSpPr>
        <p:spPr>
          <a:xfrm>
            <a:off x="356616" y="1426875"/>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8.除去下列物质中的少量杂质，</a:t>
            </a:r>
            <a:r>
              <a:rPr lang="en-US" altLang="zh-CN" sz="2800" b="0" i="0">
                <a:solidFill>
                  <a:srgbClr val="000000"/>
                </a:solidFill>
                <a:latin typeface="Times New Roman" pitchFamily="34" charset="0"/>
                <a:ea typeface="微软雅黑" pitchFamily="34" charset="-122"/>
                <a:cs typeface="Times New Roman" pitchFamily="34" charset="-120"/>
              </a:rPr>
              <a:t>所选用的试剂和操作方法均正确的是(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graphicFrame>
        <p:nvGraphicFramePr>
          <p:cNvPr id="10" name="QB_5_BD.16_2#fc6029122?colgroup=2,5,6,15&amp;vbadefaultcenterpage=1&amp;parentnodeid=c0c95048a&amp;vbahtmlprocessed=1&amp;hasbroken=1"/>
          <p:cNvGraphicFramePr>
            <a:graphicFrameLocks noGrp="1"/>
          </p:cNvGraphicFramePr>
          <p:nvPr>
            <p:extLst>
              <p:ext uri="{D42A27DB-BD31-4B8C-83A1-F6EECF244321}">
                <p14:modId xmlns:p14="http://schemas.microsoft.com/office/powerpoint/2010/main" val="3874496320"/>
              </p:ext>
            </p:extLst>
          </p:nvPr>
        </p:nvGraphicFramePr>
        <p:xfrm>
          <a:off x="356616" y="2126391"/>
          <a:ext cx="11430000" cy="3352800"/>
        </p:xfrm>
        <a:graphic>
          <a:graphicData uri="http://schemas.openxmlformats.org/drawingml/2006/table">
            <a:tbl>
              <a:tblPr/>
              <a:tblGrid>
                <a:gridCol w="1170432">
                  <a:extLst>
                    <a:ext uri="{9D8B030D-6E8A-4147-A177-3AD203B41FA5}">
                      <a16:colId xmlns="" xmlns:a16="http://schemas.microsoft.com/office/drawing/2014/main" val="20000"/>
                    </a:ext>
                  </a:extLst>
                </a:gridCol>
                <a:gridCol w="2011680">
                  <a:extLst>
                    <a:ext uri="{9D8B030D-6E8A-4147-A177-3AD203B41FA5}">
                      <a16:colId xmlns="" xmlns:a16="http://schemas.microsoft.com/office/drawing/2014/main" val="20001"/>
                    </a:ext>
                  </a:extLst>
                </a:gridCol>
                <a:gridCol w="2615184">
                  <a:extLst>
                    <a:ext uri="{9D8B030D-6E8A-4147-A177-3AD203B41FA5}">
                      <a16:colId xmlns="" xmlns:a16="http://schemas.microsoft.com/office/drawing/2014/main" val="20002"/>
                    </a:ext>
                  </a:extLst>
                </a:gridCol>
                <a:gridCol w="5632704">
                  <a:extLst>
                    <a:ext uri="{9D8B030D-6E8A-4147-A177-3AD203B41FA5}">
                      <a16:colId xmlns="" xmlns:a16="http://schemas.microsoft.com/office/drawing/2014/main" val="20003"/>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杂质（少量）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试剂和操作方法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二氧化碳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水蒸气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将混合气体通入生石灰中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碳酸钙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氯化钙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高温煅烧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062673">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加入过量硫酸铜溶液，过滤</a:t>
                      </a:r>
                      <a:r>
                        <a:rPr lang="en-US" altLang="zh-CN" sz="2800" b="0" i="0">
                          <a:solidFill>
                            <a:srgbClr val="000000"/>
                          </a:solidFill>
                          <a:latin typeface="Times New Roman" pitchFamily="34" charset="0"/>
                          <a:ea typeface="微软雅黑" pitchFamily="34" charset="-122"/>
                          <a:cs typeface="Times New Roman" pitchFamily="34" charset="-120"/>
                        </a:rPr>
                        <a:t>、洗</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涤</a:t>
                      </a:r>
                      <a:r>
                        <a:rPr lang="en-US" altLang="zh-CN" sz="2800" b="0" i="0" dirty="0">
                          <a:solidFill>
                            <a:srgbClr val="000000"/>
                          </a:solidFill>
                          <a:latin typeface="Times New Roman" pitchFamily="34" charset="0"/>
                          <a:ea typeface="微软雅黑" pitchFamily="34" charset="-122"/>
                          <a:cs typeface="Times New Roman" pitchFamily="34" charset="-120"/>
                        </a:rPr>
                        <a:t>、干燥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硝酸钠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硫酸铁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加适量的氢氧化钠溶液，过滤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4" name="QB_5_AN.17_1#fc6029122.bracket?vbadefaultcenterpage=1&amp;parentnodeid=c0c95048a&amp;vbapositionanswer=8&amp;vbahtmlprocessed=1"/>
          <p:cNvSpPr/>
          <p:nvPr/>
        </p:nvSpPr>
        <p:spPr>
          <a:xfrm>
            <a:off x="11164316" y="1426875"/>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name="合心科技出品">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1943</Words>
  <Application>Microsoft Office PowerPoint</Application>
  <PresentationFormat>自定义</PresentationFormat>
  <Paragraphs>278</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合心科技出品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合心科技出品</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合心科技出品</dc:title>
  <dc:subject/>
  <dc:creator>合心科技出品</dc:creator>
  <cp:keywords/>
  <dc:description/>
  <cp:lastModifiedBy>pc</cp:lastModifiedBy>
  <cp:revision>5</cp:revision>
  <dcterms:created xsi:type="dcterms:W3CDTF">2023-03-09T10:13:43Z</dcterms:created>
  <dcterms:modified xsi:type="dcterms:W3CDTF">2023-03-21T03:32:04Z</dcterms:modified>
  <cp:category/>
  <cp:contentStatus/>
</cp:coreProperties>
</file>