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95" d="100"/>
          <a:sy n="95" d="100"/>
        </p:scale>
        <p:origin x="-178" y="-1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21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405f2265c2a3fb1cab2a646#tid=64084cda5219e9000969eab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3384" y="6108192"/>
            <a:ext cx="1133856" cy="758952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2760" y="182880"/>
            <a:ext cx="1417320" cy="393192"/>
          </a:xfrm>
          <a:prstGeom prst="rect">
            <a:avLst/>
          </a:prstGeom>
        </p:spPr>
      </p:pic>
      <p:sp>
        <p:nvSpPr>
          <p:cNvPr id="5" name="MasterShapeName"/>
          <p:cNvSpPr/>
          <p:nvPr/>
        </p:nvSpPr>
        <p:spPr>
          <a:xfrm>
            <a:off x="429768" y="219456"/>
            <a:ext cx="32369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2023年    初 中 终 结 性 练 习 · 化 学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521a92427?segpoint=1&amp;vbadefaultcenterpage=1&amp;parentnodeid=b7a93dce2&amp;vbahtmlprocessed=1&amp;hasbroken=1"/>
          <p:cNvSpPr/>
          <p:nvPr/>
        </p:nvSpPr>
        <p:spPr>
          <a:xfrm>
            <a:off x="356616" y="594771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下列实验方案设计合理的一组是(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QB_5_BD.16_2#521a92427?colgroup=3,13,13&amp;vbadefaultcenterpage=1&amp;parentnodeid=b7a93dce2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2689568"/>
                  </p:ext>
                </p:extLst>
              </p:nvPr>
            </p:nvGraphicFramePr>
            <p:xfrm>
              <a:off x="356616" y="1294287"/>
              <a:ext cx="11430000" cy="5029200"/>
            </p:xfrm>
            <a:graphic>
              <a:graphicData uri="http://schemas.openxmlformats.org/drawingml/2006/table">
                <a:tbl>
                  <a:tblPr/>
                  <a:tblGrid>
                    <a:gridCol w="135331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5038344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5038344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</a:tblGrid>
                  <a:tr h="5079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实验目的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实验方案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106267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验证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Al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Fe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Cu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</a:t>
                          </a: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&gt;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三种金属的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活动性顺序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将打磨的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Fe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丝、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Cu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</a:t>
                          </a: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&gt;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丝分别放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入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AlCl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溶液中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106267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除去氢氧化钠溶液中含有少量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的氢氧化钙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加入适量的碳酸钠溶液，过滤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106267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鉴别浓硫酸和浓盐酸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打开瓶塞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，观察瓶口有无白烟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106267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制备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Mg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altLang="zh-CN" sz="2800" b="0" i="1" dirty="0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800" b="0" i="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OH</m:t>
                                      </m:r>
                                    </m:e>
                                  </m:d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将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MgSO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溶液和适量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Ba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altLang="zh-CN" sz="2800" b="0" i="1" dirty="0">
                                          <a:solidFill>
                                            <a:srgbClr val="000000"/>
                                          </a:solidFill>
                                          <a:latin typeface="Cambria Math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800" b="0" i="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OH</m:t>
                                      </m:r>
                                    </m:e>
                                  </m:d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</a:t>
                          </a: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&gt;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溶液混合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，过滤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QB_5_BD.16_2#521a92427?colgroup=3,13,13&amp;vbadefaultcenterpage=1&amp;parentnodeid=b7a93dce2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2689568"/>
                  </p:ext>
                </p:extLst>
              </p:nvPr>
            </p:nvGraphicFramePr>
            <p:xfrm>
              <a:off x="356616" y="1294287"/>
              <a:ext cx="11430000" cy="4790125"/>
            </p:xfrm>
            <a:graphic>
              <a:graphicData uri="http://schemas.openxmlformats.org/drawingml/2006/table">
                <a:tbl>
                  <a:tblPr/>
                  <a:tblGrid>
                    <a:gridCol w="13533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383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0383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实验目的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实验方案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0697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965" t="-50568" r="-100242" b="-3181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6965" t="-50568" r="-242" b="-3181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0697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除去氢氧化钠溶液中含有少量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的氢氧化钙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加入适量的碳酸钠溶液，过滤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0697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鉴别浓硫酸和浓盐酸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打开瓶塞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，观察瓶口有无白烟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0697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965" t="-350000" r="-100242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6965" t="-350000" r="-242" b="-1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B_5_AN.17_1#521a92427.bracket?vbadefaultcenterpage=1&amp;parentnodeid=b7a93dce2&amp;vbapositionanswer=8&amp;vbahtmlprocessed=1"/>
          <p:cNvSpPr/>
          <p:nvPr/>
        </p:nvSpPr>
        <p:spPr>
          <a:xfrm>
            <a:off x="5843016" y="594771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8_1#9a65a5d81?imagetipindex=6&amp;hastextimagelayout=1&amp;vbadefaultcenterpage=1&amp;parentnodeid=b7a93dce2&amp;vbahtmlprocessed=1&amp;hassurroun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3096" y="680180"/>
            <a:ext cx="2231136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8_2#9a65a5d81?imagetipindex=6&amp;hastextimagelayout=1&amp;vbadefaultcenterpage=1&amp;parentnodeid=b7a93dce2&amp;vbahtmlprocessed=1"/>
          <p:cNvSpPr/>
          <p:nvPr/>
        </p:nvSpPr>
        <p:spPr>
          <a:xfrm>
            <a:off x="10094620" y="2416524"/>
            <a:ext cx="1208087" cy="4756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图3-1-2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8_3#9a65a5d81?hastextimagelayout=1&amp;segpoint=1&amp;vbadefaultcenterpage=1&amp;parentnodeid=b7a93dce2&amp;vbahtmlprocessed=1&amp;hasbroken=1&amp;hassurround=1"/>
              <p:cNvSpPr/>
              <p:nvPr/>
            </p:nvSpPr>
            <p:spPr>
              <a:xfrm>
                <a:off x="356616" y="661893"/>
                <a:ext cx="9107424" cy="20482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9.2021年10月20日，北京冬奥会火种抵达北京，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如图3-1-2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，甲、乙、丙、丁、戊五种物质（或其溶液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）俨然是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五位火炬手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，相邻的“火炬手”之间能发生化学反应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。已知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五种物质分别是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Ca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OH</m:t>
                            </m:r>
                          </m:e>
                        </m:d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中的一种，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18_3#9a65a5d81?hastextimagelayout=1&amp;segpoint=1&amp;vbadefaultcenterpage=1&amp;parentnodeid=b7a93dce2&amp;vbahtmlprocessed=1&amp;hasbroken=1&amp;hassurroun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61893"/>
                <a:ext cx="9107424" cy="2048256"/>
              </a:xfrm>
              <a:prstGeom prst="rect">
                <a:avLst/>
              </a:prstGeom>
              <a:blipFill>
                <a:blip r:embed="rId4"/>
                <a:stretch>
                  <a:fillRect l="-2410" t="-2976" r="-2410" b="-98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19_1#9a65a5d81.bracket?vbadefaultcenterpage=1&amp;parentnodeid=b7a93dce2&amp;vbapositionanswer=9&amp;vbahtmlprocessed=1"/>
          <p:cNvSpPr/>
          <p:nvPr/>
        </p:nvSpPr>
        <p:spPr>
          <a:xfrm>
            <a:off x="4661916" y="3451193"/>
            <a:ext cx="352425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6" name="QC_5_BD.20_1#9a65a5d81.choices?vbadefaultcenterpage=1&amp;parentnodeid=b7a93dce2&amp;vbahtmlprocessed=1"/>
          <p:cNvSpPr/>
          <p:nvPr/>
        </p:nvSpPr>
        <p:spPr>
          <a:xfrm>
            <a:off x="356616" y="3972464"/>
            <a:ext cx="11475720" cy="204990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A.甲和丁都属于氧化物，甲和丁直接可以相互转化</a:t>
            </a:r>
            <a:endParaRPr lang="en-US" altLang="zh-CN" sz="2800" dirty="0"/>
          </a:p>
          <a:p>
            <a:pPr algn="l" latinLnBrk="1">
              <a:lnSpc>
                <a:spcPct val="120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.可以用氧化铜或氧化铁来代替乙作为“火炬手”</a:t>
            </a:r>
            <a:endParaRPr lang="en-US" altLang="zh-CN" sz="2800" dirty="0"/>
          </a:p>
          <a:p>
            <a:pPr algn="l" latinLnBrk="1">
              <a:lnSpc>
                <a:spcPct val="120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.甲和乙、乙和丙、丙和丁的反应类型是相同的</a:t>
            </a:r>
            <a:endParaRPr lang="en-US" altLang="zh-CN" sz="2800" dirty="0"/>
          </a:p>
          <a:p>
            <a:pPr algn="l" latinLnBrk="1">
              <a:lnSpc>
                <a:spcPct val="120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.丁和戊反应前后溶液的总质量保持不变</a:t>
            </a:r>
            <a:endParaRPr lang="en-US" altLang="zh-CN" sz="2800" dirty="0"/>
          </a:p>
        </p:txBody>
      </p:sp>
      <p:sp>
        <p:nvSpPr>
          <p:cNvPr id="7" name="QC_5_BD.18_3#9a65a5d81?hastextimagelayout=1&amp;segpoint=1&amp;vbadefaultcenterpage=1&amp;parentnodeid=b7a93dce2&amp;vbahtmlprocessed=1&amp;hasbroken=1&amp;hassurround=1">
            <a:extLst>
              <a:ext uri="{FF2B5EF4-FFF2-40B4-BE49-F238E27FC236}">
                <a16:creationId xmlns:a16="http://schemas.microsoft.com/office/drawing/2014/main" xmlns="" id="{D91EB4AB-E4A3-44BE-A85D-72D89B402768}"/>
              </a:ext>
            </a:extLst>
          </p:cNvPr>
          <p:cNvSpPr/>
          <p:nvPr/>
        </p:nvSpPr>
        <p:spPr>
          <a:xfrm>
            <a:off x="356616" y="2939129"/>
            <a:ext cx="11475720" cy="9830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，甲和丁的组成元素相同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，甲和乙反应产生的气体可以熄灭终点的火</a:t>
            </a: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下列说法不正确的是(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76e17df0?segpoint=1&amp;vbadefaultcenterpage=1&amp;parentnodeid=8e0d3796a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第二部分（非选择题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共42分）</a:t>
            </a:r>
            <a:endParaRPr lang="en-US" altLang="zh-CN" sz="3000" dirty="0"/>
          </a:p>
        </p:txBody>
      </p:sp>
      <p:sp>
        <p:nvSpPr>
          <p:cNvPr id="3" name="C_4_BD#343e4ac4d?segpoint=1&amp;vbadefaultcenterpage=1&amp;parentnodeid=c76e17df0&amp;vbahtmlprocessed=1"/>
          <p:cNvSpPr/>
          <p:nvPr/>
        </p:nvSpPr>
        <p:spPr>
          <a:xfrm>
            <a:off x="356616" y="1225044"/>
            <a:ext cx="11475720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二、填空及简答题（共6小题，计24分）</a:t>
            </a:r>
            <a:endParaRPr lang="en-US" altLang="zh-CN" sz="2800" dirty="0"/>
          </a:p>
        </p:txBody>
      </p:sp>
      <p:sp>
        <p:nvSpPr>
          <p:cNvPr id="4" name="QO_5#2b5590ac9?vbadefaultcenterpage=1&amp;parentnodeid=343e4ac4d&amp;vbahtmlprocessed=1"/>
          <p:cNvSpPr/>
          <p:nvPr/>
        </p:nvSpPr>
        <p:spPr>
          <a:xfrm>
            <a:off x="356616" y="1868678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10.（4分）2021年底，西安突发新冠肺炎疫情，在疫情防控期间，西安各地中小学开展了“停课不停学”的线上教学模式，利用网络教学来传授知识。同学们根据所学的知识回答下列问题。</a:t>
            </a:r>
            <a:endParaRPr lang="en-US" altLang="zh-CN" sz="2800" dirty="0"/>
          </a:p>
        </p:txBody>
      </p:sp>
      <p:sp>
        <p:nvSpPr>
          <p:cNvPr id="5" name="QB_6#7196a7027?vbadefaultcenterpage=1&amp;parentnodeid=2b5590ac9&amp;vbahtmlprocessed=1&amp;hasbroken=1"/>
          <p:cNvSpPr/>
          <p:nvPr/>
        </p:nvSpPr>
        <p:spPr>
          <a:xfrm>
            <a:off x="356616" y="3789235"/>
            <a:ext cx="1147572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（1）某食品公司向医院的白衣天使捐赠了一批“即热米饭”，该“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即热米饭”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的加热原理是饭盒夹层中的水与生石灰反应放出大量的热，该反应的化学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方程式为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N.21_1#7196a7027.blank?vbadefaultcenterpage=1&amp;parentnodeid=2b5590ac9&amp;vbapositionanswer=10&amp;vbahtmlprocessed=1"/>
              <p:cNvSpPr/>
              <p:nvPr/>
            </p:nvSpPr>
            <p:spPr>
              <a:xfrm>
                <a:off x="1931416" y="5015865"/>
                <a:ext cx="3445637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CaO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OH</m:t>
                            </m:r>
                          </m:e>
                        </m:d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6_AN.21_1#7196a7027.blank?vbadefaultcenterpage=1&amp;parentnodeid=2b5590ac9&amp;vbapositionanswer=10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1416" y="5015865"/>
                <a:ext cx="3445637" cy="548005"/>
              </a:xfrm>
              <a:prstGeom prst="rect">
                <a:avLst/>
              </a:prstGeom>
              <a:blipFill>
                <a:blip r:embed="rId3"/>
                <a:stretch>
                  <a:fillRect l="-354" r="-1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#0b8052acc?vbadefaultcenterpage=1&amp;parentnodeid=2b5590ac9&amp;vbahtmlprocessed=1&amp;hasbroken=1"/>
              <p:cNvSpPr/>
              <p:nvPr/>
            </p:nvSpPr>
            <p:spPr>
              <a:xfrm>
                <a:off x="356616" y="812260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（2）戴口罩是有效防护新型冠状病毒措施之一。口罩的种类有活性炭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N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、外科医用口罩等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，其中活性炭起到的作用是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6#0b8052acc?vbadefaultcenterpage=1&amp;parentnodeid=2b5590ac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812260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2_1#0b8052acc.blank?vbadefaultcenterpage=1&amp;parentnodeid=2b5590ac9&amp;vbapositionanswer=11&amp;vbahtmlprocessed=1"/>
          <p:cNvSpPr/>
          <p:nvPr/>
        </p:nvSpPr>
        <p:spPr>
          <a:xfrm>
            <a:off x="8300466" y="1414240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吸附</a:t>
            </a:r>
            <a:endParaRPr lang="en-US" altLang="zh-CN" sz="2800" dirty="0"/>
          </a:p>
        </p:txBody>
      </p:sp>
      <p:sp>
        <p:nvSpPr>
          <p:cNvPr id="4" name="QC_6#4a67756b7?vbadefaultcenterpage=1&amp;parentnodeid=2b5590ac9&amp;vbahtmlprocessed=1&amp;hasbroken=1"/>
          <p:cNvSpPr/>
          <p:nvPr/>
        </p:nvSpPr>
        <p:spPr>
          <a:xfrm>
            <a:off x="356616" y="2089626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（3）免洗洗手液主要成分是凝胶、酒精和水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。下列关于免洗洗手液的说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法正确的是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填字母）。</a:t>
            </a:r>
            <a:endParaRPr lang="en-US" altLang="zh-CN" sz="2800" dirty="0"/>
          </a:p>
        </p:txBody>
      </p:sp>
      <p:sp>
        <p:nvSpPr>
          <p:cNvPr id="5" name="QC_6_AN.23_1#4a67756b7.blank?vbadefaultcenterpage=1&amp;parentnodeid=2b5590ac9&amp;vbapositionanswer=12&amp;vbahtmlprocessed=1"/>
          <p:cNvSpPr/>
          <p:nvPr/>
        </p:nvSpPr>
        <p:spPr>
          <a:xfrm>
            <a:off x="2287016" y="2691606"/>
            <a:ext cx="59055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CD</a:t>
            </a:r>
            <a:endParaRPr lang="en-US" altLang="zh-CN" sz="2800" dirty="0"/>
          </a:p>
        </p:txBody>
      </p:sp>
      <p:sp>
        <p:nvSpPr>
          <p:cNvPr id="6" name="QC_6_BD.24_1#4a67756b7.choices?vbadefaultcenterpage=1&amp;parentnodeid=2b5590ac9&amp;vbahtmlprocessed=1"/>
          <p:cNvSpPr/>
          <p:nvPr/>
        </p:nvSpPr>
        <p:spPr>
          <a:xfrm>
            <a:off x="356616" y="3380136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A.免洗洗手液可以直接口服消毒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B.免洗洗手液是一种纯净物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C.免洗洗手液在一定程度上可以节约用水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D.免洗洗手液存放时需要隔离火源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25_1#090105982?imagetipindex=7&amp;hastextimagelayout=1&amp;vbadefaultcenterpage=1&amp;parentnodeid=343e4ac4d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6738" y="1515840"/>
            <a:ext cx="2578608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25_2#090105982?imagetipindex=7&amp;hastextimagelayout=1&amp;vbadefaultcenterpage=1&amp;parentnodeid=343e4ac4d&amp;vbahtmlprocessed=1"/>
          <p:cNvSpPr/>
          <p:nvPr/>
        </p:nvSpPr>
        <p:spPr>
          <a:xfrm>
            <a:off x="9691998" y="340763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图3-1-3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BD.25_3#090105982?hastextimagelayout=1&amp;segpoint=1&amp;vbadefaultcenterpage=1&amp;parentnodeid=343e4ac4d&amp;vbahtmlprocessed=1&amp;hasbroken=1"/>
              <p:cNvSpPr/>
              <p:nvPr/>
            </p:nvSpPr>
            <p:spPr>
              <a:xfrm>
                <a:off x="356616" y="1497552"/>
                <a:ext cx="8759952" cy="1212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11.（4分）图3-1-3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是铈元素在元素周期表中的信息和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∼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五种微粒的结构示意图，请据图回答下列问题。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5_BD.25_3#090105982?hastextimagelayout=1&amp;segpoint=1&amp;vbadefaultcenterpage=1&amp;parentnodeid=343e4ac4d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97552"/>
                <a:ext cx="8759952" cy="1212025"/>
              </a:xfrm>
              <a:prstGeom prst="rect">
                <a:avLst/>
              </a:prstGeom>
              <a:blipFill>
                <a:blip r:embed="rId4"/>
                <a:stretch>
                  <a:fillRect l="-2505" b="-18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#269a1969c?vbadefaultcenterpage=1&amp;parentnodeid=090105982&amp;vbahtmlprocessed=1&amp;hasbroken=1"/>
              <p:cNvSpPr/>
              <p:nvPr/>
            </p:nvSpPr>
            <p:spPr>
              <a:xfrm>
                <a:off x="356616" y="3408140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∼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四种微粒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，属于离子的是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填字母）。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B_6#269a1969c?vbadefaultcenterpage=1&amp;parentnodeid=09010598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408140"/>
                <a:ext cx="11475720" cy="566992"/>
              </a:xfrm>
              <a:prstGeom prst="rect">
                <a:avLst/>
              </a:prstGeom>
              <a:blipFill>
                <a:blip r:embed="rId5"/>
                <a:stretch>
                  <a:fillRect l="-1913" b="-397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26_1#269a1969c.blank?vbadefaultcenterpage=1&amp;parentnodeid=090105982&amp;vbapositionanswer=13&amp;vbahtmlprocessed=1"/>
          <p:cNvSpPr/>
          <p:nvPr/>
        </p:nvSpPr>
        <p:spPr>
          <a:xfrm>
            <a:off x="6307328" y="3370040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7" name="QB_6#b66bbfa06?vbadefaultcenterpage=1&amp;parentnodeid=090105982&amp;vbahtmlprocessed=1&amp;hasbroken=1"/>
          <p:cNvSpPr/>
          <p:nvPr/>
        </p:nvSpPr>
        <p:spPr>
          <a:xfrm>
            <a:off x="356616" y="2774918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（2）C、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D属于不同种元素的原因是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8" name="QB_6_AN.27_1#b66bbfa06.blank?vbadefaultcenterpage=1&amp;parentnodeid=090105982&amp;vbapositionanswer=14&amp;vbahtmlprocessed=1"/>
          <p:cNvSpPr/>
          <p:nvPr/>
        </p:nvSpPr>
        <p:spPr>
          <a:xfrm>
            <a:off x="6146229" y="2736818"/>
            <a:ext cx="18589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质子数不同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6#480f1d144?vbadefaultcenterpage=1&amp;parentnodeid=090105982&amp;vbahtmlprocessed=1&amp;hasbroken=1"/>
              <p:cNvSpPr/>
              <p:nvPr/>
            </p:nvSpPr>
            <p:spPr>
              <a:xfrm>
                <a:off x="356616" y="3979640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原子的中子数为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写出含有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元素的一种有机物的化学式: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合理即可）。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9" name="QB_6#480f1d144?vbadefaultcenterpage=1&amp;parentnodeid=09010598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979640"/>
                <a:ext cx="11475720" cy="1207072"/>
              </a:xfrm>
              <a:prstGeom prst="rect">
                <a:avLst/>
              </a:prstGeom>
              <a:blipFill>
                <a:blip r:embed="rId6"/>
                <a:stretch>
                  <a:fillRect l="-1913" b="-18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B_6_AN.28_1#480f1d144.blank?vbadefaultcenterpage=1&amp;parentnodeid=090105982&amp;vbapositionanswer=15&amp;vbahtmlprocessed=1"/>
          <p:cNvSpPr/>
          <p:nvPr/>
        </p:nvSpPr>
        <p:spPr>
          <a:xfrm>
            <a:off x="4153916" y="3901503"/>
            <a:ext cx="4968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82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B_6_AN.29_1#480f1d144.blank?vbadefaultcenterpage=1&amp;parentnodeid=090105982&amp;vbapositionanswer=16&amp;vbahtmlprocessed=1"/>
              <p:cNvSpPr/>
              <p:nvPr/>
            </p:nvSpPr>
            <p:spPr>
              <a:xfrm>
                <a:off x="585216" y="4570095"/>
                <a:ext cx="613220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1" name="QB_6_AN.29_1#480f1d144.blank?vbadefaultcenterpage=1&amp;parentnodeid=090105982&amp;vbapositionanswer=16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216" y="4570095"/>
                <a:ext cx="613220" cy="548005"/>
              </a:xfrm>
              <a:prstGeom prst="rect">
                <a:avLst/>
              </a:prstGeom>
              <a:blipFill>
                <a:blip r:embed="rId7"/>
                <a:stretch>
                  <a:fillRect l="-990" r="-9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30_1#b742fc685?imagetipindex=8&amp;hastextimagelayout=1&amp;vbadefaultcenterpage=1&amp;parentnodeid=343e4ac4d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6758" y="1813242"/>
            <a:ext cx="2889504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30_2#b742fc685?imagetipindex=8&amp;hastextimagelayout=1&amp;vbadefaultcenterpage=1&amp;parentnodeid=343e4ac4d&amp;vbahtmlprocessed=1"/>
          <p:cNvSpPr/>
          <p:nvPr/>
        </p:nvSpPr>
        <p:spPr>
          <a:xfrm>
            <a:off x="9757466" y="431768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图3-1-4</a:t>
            </a:r>
            <a:endParaRPr lang="en-US" altLang="zh-CN" sz="2800" dirty="0"/>
          </a:p>
        </p:txBody>
      </p:sp>
      <p:sp>
        <p:nvSpPr>
          <p:cNvPr id="4" name="QO_5_BD.30_3#b742fc685?hastextimagelayout=1&amp;segpoint=1&amp;vbadefaultcenterpage=1&amp;parentnodeid=343e4ac4d&amp;vbahtmlprocessed=1"/>
          <p:cNvSpPr/>
          <p:nvPr/>
        </p:nvSpPr>
        <p:spPr>
          <a:xfrm>
            <a:off x="356616" y="1794954"/>
            <a:ext cx="8449056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12.（4分）请据图3-1-4回答下列问题。</a:t>
            </a:r>
            <a:endParaRPr lang="en-US" altLang="zh-CN" sz="2800" dirty="0"/>
          </a:p>
        </p:txBody>
      </p:sp>
      <p:sp>
        <p:nvSpPr>
          <p:cNvPr id="5" name="QB_6#c3e8aba2f?hastextimagelayout=1&amp;vbadefaultcenterpage=1&amp;parentnodeid=b742fc685&amp;vbahtmlprocessed=1&amp;hasbroken=1"/>
          <p:cNvSpPr/>
          <p:nvPr/>
        </p:nvSpPr>
        <p:spPr>
          <a:xfrm>
            <a:off x="356616" y="2440495"/>
            <a:ext cx="8449056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（1）如图A所示，做铁丝在氧气中燃烧的实验时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，集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气瓶内未放少量的水或沙子，可能导致的后果是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B_6_AN.31_1#c3e8aba2f.blank?vbadefaultcenterpage=1&amp;parentnodeid=b742fc685&amp;vbapositionanswer=17&amp;vbahtmlprocessed=1"/>
          <p:cNvSpPr/>
          <p:nvPr/>
        </p:nvSpPr>
        <p:spPr>
          <a:xfrm>
            <a:off x="356616" y="3042475"/>
            <a:ext cx="8449056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</a:t>
            </a:r>
            <a:r>
              <a:rPr lang="en-US" altLang="zh-CN" sz="2800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高温生成物炸裂集气瓶底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#66539a7d2?vbadefaultcenterpage=1&amp;parentnodeid=b742fc685&amp;vbahtmlprocessed=1"/>
          <p:cNvSpPr/>
          <p:nvPr/>
        </p:nvSpPr>
        <p:spPr>
          <a:xfrm>
            <a:off x="356616" y="975201"/>
            <a:ext cx="11475720" cy="233184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（2）图B验证质量守恒定律时，镁条燃烧后，理论上反应后的固体质量应该大于反应前的固体质量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，其原因是________________________________________________________________________________________________________________________________________________________________。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#c57828dbe?vbadefaultcenterpage=1&amp;parentnodeid=b742fc685&amp;vbahtmlprocessed=1&amp;hasbroken=1"/>
              <p:cNvSpPr/>
              <p:nvPr/>
            </p:nvSpPr>
            <p:spPr>
              <a:xfrm>
                <a:off x="356616" y="3375374"/>
                <a:ext cx="11475720" cy="11323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（3）图C用酒精灯给左边一端铜丝加热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1~2分钟后观察到的现象是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端铜丝下降，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端铜丝上升。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B_6#c57828dbe?vbadefaultcenterpage=1&amp;parentnodeid=b742fc68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375374"/>
                <a:ext cx="11475720" cy="1132396"/>
              </a:xfrm>
              <a:prstGeom prst="rect">
                <a:avLst/>
              </a:prstGeom>
              <a:blipFill>
                <a:blip r:embed="rId3"/>
                <a:stretch>
                  <a:fillRect l="-1913" t="-1622" r="-1435" b="-210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68_1#c57828dbe.blank?vbadefaultcenterpage=1&amp;parentnodeid=b742fc685&amp;vbapositionanswer=18&amp;vbahtmlprocessed=1"/>
          <p:cNvSpPr/>
          <p:nvPr/>
        </p:nvSpPr>
        <p:spPr>
          <a:xfrm>
            <a:off x="356616" y="3337274"/>
            <a:ext cx="11475720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0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</a:t>
            </a:r>
            <a:r>
              <a:rPr lang="en-US" altLang="zh-CN" sz="2800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铜丝表面变黑</a:t>
            </a:r>
            <a:endParaRPr lang="en-US" altLang="zh-CN" sz="2800" dirty="0"/>
          </a:p>
        </p:txBody>
      </p:sp>
      <p:sp>
        <p:nvSpPr>
          <p:cNvPr id="5" name="QB_6#c9e30b396?vbadefaultcenterpage=1&amp;parentnodeid=b742fc685&amp;vbahtmlprocessed=1&amp;hasbroken=1"/>
          <p:cNvSpPr/>
          <p:nvPr/>
        </p:nvSpPr>
        <p:spPr>
          <a:xfrm>
            <a:off x="356616" y="4576667"/>
            <a:ext cx="11475720" cy="11323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（4）图D装置是验证木炭还原氧化铜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，图中酒精灯的火焰上加灯罩的作用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B_6_AN.69_1#c9e30b396.blank?vbadefaultcenterpage=1&amp;parentnodeid=b742fc685&amp;vbapositionanswer=19&amp;vbahtmlprocessed=1"/>
          <p:cNvSpPr/>
          <p:nvPr/>
        </p:nvSpPr>
        <p:spPr>
          <a:xfrm>
            <a:off x="851916" y="5135975"/>
            <a:ext cx="3636963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聚热，提高反应的温度</a:t>
            </a:r>
            <a:endParaRPr lang="en-US" altLang="zh-CN" sz="2800" dirty="0"/>
          </a:p>
        </p:txBody>
      </p:sp>
      <p:sp>
        <p:nvSpPr>
          <p:cNvPr id="7" name="QB_6_AN.67_1#66539a7d2?vbadefaultcenterpage=1&amp;parentnodeid=b742fc685&amp;vbahtmlprocessed=1&amp;haslongtextanswer=1">
            <a:extLst>
              <a:ext uri="{FF2B5EF4-FFF2-40B4-BE49-F238E27FC236}">
                <a16:creationId xmlns:a16="http://schemas.microsoft.com/office/drawing/2014/main" xmlns="" id="{EC4225A3-184F-40CD-9F2A-D32E01FD2228}"/>
              </a:ext>
            </a:extLst>
          </p:cNvPr>
          <p:cNvSpPr/>
          <p:nvPr/>
        </p:nvSpPr>
        <p:spPr>
          <a:xfrm>
            <a:off x="356616" y="1547210"/>
            <a:ext cx="11475720" cy="173475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0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生成的氧化镁固体的质量等于参加反应的镁和氧气的质量总和，所以生成的氧化镁固体的质量大于参与反应的镁条的质量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34_1#af5ed06a8?segpoint=1&amp;vbadefaultcenterpage=1&amp;parentnodeid=343e4ac4d&amp;vbahtmlprocessed=1&amp;hasbroken=1"/>
              <p:cNvSpPr/>
              <p:nvPr/>
            </p:nvSpPr>
            <p:spPr>
              <a:xfrm>
                <a:off x="356616" y="936688"/>
                <a:ext cx="11475720" cy="249218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13.（4分）2021年3月20日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，四川德阳广汉市三星堆新一轮考古发掘成果公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，其中一件黄金面具残片引起了大量关注。这张黄金面具含金量约为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，含银量约为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13%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，还含有铜等其他杂质。历经漫长时光的洗礼，依旧熠熠生辉。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BD.34_1#af5ed06a8?segpoint=1&amp;vbadefaultcenterpage=1&amp;parentnodeid=343e4ac4d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936688"/>
                <a:ext cx="11475720" cy="2492185"/>
              </a:xfrm>
              <a:prstGeom prst="rect">
                <a:avLst/>
              </a:prstGeom>
              <a:blipFill>
                <a:blip r:embed="rId3"/>
                <a:stretch>
                  <a:fillRect l="-1913" r="-1541" b="-90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4_2#af5ed06a8?imagetipindex=9&amp;vbadefaultcenterpage=1&amp;parentnodeid=343e4ac4d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8808" y="3558477"/>
            <a:ext cx="3831336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34_3#af5ed06a8?imagetipindex=9&amp;vbadefaultcenterpage=1&amp;parentnodeid=343e4ac4d&amp;vbahtmlprocessed=1"/>
          <p:cNvSpPr/>
          <p:nvPr/>
        </p:nvSpPr>
        <p:spPr>
          <a:xfrm>
            <a:off x="5490432" y="5175949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图3-1-5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#c66c9e735?vbadefaultcenterpage=1&amp;parentnodeid=af5ed06a8&amp;vbahtmlprocessed=1&amp;hasbroken=1"/>
          <p:cNvSpPr/>
          <p:nvPr/>
        </p:nvSpPr>
        <p:spPr>
          <a:xfrm>
            <a:off x="356616" y="853662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（1）出土的黄金面具仍金光灿灿，而青铜纵目面具已锈迹斑斑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，这说明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金的活动性比铜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填“强”或“弱”）。</a:t>
            </a:r>
            <a:endParaRPr lang="en-US" altLang="zh-CN" sz="2800" dirty="0"/>
          </a:p>
        </p:txBody>
      </p:sp>
      <p:sp>
        <p:nvSpPr>
          <p:cNvPr id="3" name="QB_6_AN.35_1#c66c9e735.blank?vbadefaultcenterpage=1&amp;parentnodeid=af5ed06a8&amp;vbapositionanswer=20&amp;vbahtmlprocessed=1"/>
          <p:cNvSpPr/>
          <p:nvPr/>
        </p:nvSpPr>
        <p:spPr>
          <a:xfrm>
            <a:off x="2985516" y="1455642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弱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#7fa9b1ec8?vbadefaultcenterpage=1&amp;parentnodeid=af5ed06a8&amp;vbahtmlprocessed=1&amp;hasbroken=1"/>
              <p:cNvSpPr/>
              <p:nvPr/>
            </p:nvSpPr>
            <p:spPr>
              <a:xfrm>
                <a:off x="356616" y="2131028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2）铜制品长期暴露在空气中能与空气中的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pc="-100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800" b="0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pc="-100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800" b="0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8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10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:r>
                  <a:rPr lang="en-US" altLang="zh-CN" sz="2800" i="0" spc="-1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800" b="0" i="0" spc="-10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化合生成铜锈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spc="-100" dirty="0"/>
              </a:p>
            </p:txBody>
          </p:sp>
        </mc:Choice>
        <mc:Fallback xmlns="">
          <p:sp>
            <p:nvSpPr>
              <p:cNvPr id="4" name="QB_6#7fa9b1ec8?vbadefaultcenterpage=1&amp;parentnodeid=af5ed06a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131028"/>
                <a:ext cx="11475720" cy="566992"/>
              </a:xfrm>
              <a:prstGeom prst="rect">
                <a:avLst/>
              </a:prstGeom>
              <a:blipFill>
                <a:blip r:embed="rId3"/>
                <a:stretch>
                  <a:fillRect l="-1913" r="-4782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36_1#7fa9b1ec8.blank?vbadefaultcenterpage=1&amp;parentnodeid=af5ed06a8&amp;vbapositionanswer=21&amp;vbahtmlprocessed=1"/>
              <p:cNvSpPr/>
              <p:nvPr/>
            </p:nvSpPr>
            <p:spPr>
              <a:xfrm>
                <a:off x="9060688" y="2073783"/>
                <a:ext cx="600520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36_1#7fa9b1ec8.blank?vbadefaultcenterpage=1&amp;parentnodeid=af5ed06a8&amp;vbapositionanswer=21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0688" y="2073783"/>
                <a:ext cx="600520" cy="548005"/>
              </a:xfrm>
              <a:prstGeom prst="rect">
                <a:avLst/>
              </a:prstGeom>
              <a:blipFill>
                <a:blip r:embed="rId4"/>
                <a:stretch>
                  <a:fillRect l="-1010" r="-1010" b="-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#82316838c?vbadefaultcenterpage=1&amp;parentnodeid=af5ed06a8&amp;vbahtmlprocessed=1&amp;hasbroken=1"/>
          <p:cNvSpPr/>
          <p:nvPr/>
        </p:nvSpPr>
        <p:spPr>
          <a:xfrm>
            <a:off x="356616" y="276602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（3）假黄金“黄铜”是铜、锌合金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，鉴别真假黄金可选用的一种试剂是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写一种即可）。</a:t>
            </a:r>
            <a:endParaRPr lang="en-US" altLang="zh-CN" sz="2800" dirty="0"/>
          </a:p>
        </p:txBody>
      </p:sp>
      <p:sp>
        <p:nvSpPr>
          <p:cNvPr id="7" name="QB_6_AN.37_1#82316838c.blank?vbadefaultcenterpage=1&amp;parentnodeid=af5ed06a8&amp;vbapositionanswer=22&amp;vbahtmlprocessed=1"/>
          <p:cNvSpPr/>
          <p:nvPr/>
        </p:nvSpPr>
        <p:spPr>
          <a:xfrm>
            <a:off x="356616" y="2727928"/>
            <a:ext cx="1147572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</a:t>
            </a:r>
            <a:r>
              <a:rPr lang="en-US" altLang="zh-CN" sz="2800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稀盐酸</a:t>
            </a: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（或硫酸铜，合理即可）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#87f8f3e1f?vbadefaultcenterpage=1&amp;parentnodeid=af5ed06a8&amp;vbahtmlprocessed=1&amp;hasbroken=1"/>
              <p:cNvSpPr/>
              <p:nvPr/>
            </p:nvSpPr>
            <p:spPr>
              <a:xfrm>
                <a:off x="356616" y="3983450"/>
                <a:ext cx="11475720" cy="18471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000000"/>
                                    </a:solidFill>
                                    <a:latin typeface="Cambria Math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SO</m:t>
                                </m:r>
                              </m:e>
                              <m:sub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的混合溶液中，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加入一定量的铁粉充分反应，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过滤后得到滤液和滤渣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，向该滤渣中加入足量的稀盐酸，有气泡产生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滤液中一定含有的金属阳离子是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Al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写离子符号）。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8" name="QB_6#87f8f3e1f?vbadefaultcenterpage=1&amp;parentnodeid=af5ed06a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983450"/>
                <a:ext cx="11475720" cy="1847152"/>
              </a:xfrm>
              <a:prstGeom prst="rect">
                <a:avLst/>
              </a:prstGeom>
              <a:blipFill>
                <a:blip r:embed="rId5"/>
                <a:stretch>
                  <a:fillRect l="-1913" r="-1222" b="-128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6_AN.38_1#87f8f3e1f.blank?vbadefaultcenterpage=1&amp;parentnodeid=af5ed06a8&amp;vbapositionanswer=23&amp;vbahtmlprocessed=1"/>
              <p:cNvSpPr/>
              <p:nvPr/>
            </p:nvSpPr>
            <p:spPr>
              <a:xfrm>
                <a:off x="6656261" y="5198237"/>
                <a:ext cx="721170" cy="557657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Fe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QB_6_AN.38_1#87f8f3e1f.blank?vbadefaultcenterpage=1&amp;parentnodeid=af5ed06a8&amp;vbapositionanswer=23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261" y="5198237"/>
                <a:ext cx="721170" cy="557657"/>
              </a:xfrm>
              <a:prstGeom prst="rect">
                <a:avLst/>
              </a:prstGeom>
              <a:blipFill>
                <a:blip r:embed="rId6"/>
                <a:stretch>
                  <a:fillRect l="-1695" r="-8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39_1#b3b163887?segpoint=1&amp;vbadefaultcenterpage=1&amp;parentnodeid=343e4ac4d&amp;vbahtmlprocessed=1&amp;hasbroken=1"/>
              <p:cNvSpPr/>
              <p:nvPr/>
            </p:nvSpPr>
            <p:spPr>
              <a:xfrm>
                <a:off x="356616" y="1154112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14.（4分）图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3−1−6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是甲、乙、丙三种固体物质的溶解度曲线图。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BD.39_1#b3b163887?segpoint=1&amp;vbadefaultcenterpage=1&amp;parentnodeid=343e4ac4d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54112"/>
                <a:ext cx="11475720" cy="571627"/>
              </a:xfrm>
              <a:prstGeom prst="rect">
                <a:avLst/>
              </a:prstGeom>
              <a:blipFill>
                <a:blip r:embed="rId3"/>
                <a:stretch>
                  <a:fillRect l="-1913" b="-38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39_2#b3b163887?imagetipindex=10&amp;vbadefaultcenterpage=1&amp;parentnodeid=343e4ac4d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7680" y="1854644"/>
            <a:ext cx="3593592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39_3#b3b163887?imagetipindex=10&amp;vbadefaultcenterpage=1&amp;parentnodeid=343e4ac4d&amp;vbahtmlprocessed=1"/>
          <p:cNvSpPr/>
          <p:nvPr/>
        </p:nvSpPr>
        <p:spPr>
          <a:xfrm>
            <a:off x="5490432" y="373729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图3-1-6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#da453ecbf?vbadefaultcenterpage=1&amp;parentnodeid=b3b163887&amp;vbahtmlprocessed=1&amp;hasbroken=1"/>
              <p:cNvSpPr/>
              <p:nvPr/>
            </p:nvSpPr>
            <p:spPr>
              <a:xfrm>
                <a:off x="356616" y="4318445"/>
                <a:ext cx="11475720" cy="12117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，把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甲加入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200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水中充分搅拌、静置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，形成的是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填“饱和”或“不饱和”）溶液。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B_6#da453ecbf?vbadefaultcenterpage=1&amp;parentnodeid=b3b16388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318445"/>
                <a:ext cx="11475720" cy="1211707"/>
              </a:xfrm>
              <a:prstGeom prst="rect">
                <a:avLst/>
              </a:prstGeom>
              <a:blipFill>
                <a:blip r:embed="rId5"/>
                <a:stretch>
                  <a:fillRect l="-1913" r="-53" b="-18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40_1#da453ecbf.blank?vbadefaultcenterpage=1&amp;parentnodeid=b3b163887&amp;vbapositionanswer=24&amp;vbahtmlprocessed=1"/>
          <p:cNvSpPr/>
          <p:nvPr/>
        </p:nvSpPr>
        <p:spPr>
          <a:xfrm>
            <a:off x="10729341" y="4230687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饱和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e0d3796a.fixed?vbadefaultcenterpage=1&amp;parentnodeid=3636cd60e&amp;vbahtmlprocessed=1"/>
          <p:cNvSpPr/>
          <p:nvPr/>
        </p:nvSpPr>
        <p:spPr>
          <a:xfrm>
            <a:off x="868680" y="2048256"/>
            <a:ext cx="1079906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第三部分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模拟试题</a:t>
            </a:r>
            <a:endParaRPr lang="en-US" altLang="zh-CN" sz="4000" dirty="0"/>
          </a:p>
        </p:txBody>
      </p:sp>
      <p:sp>
        <p:nvSpPr>
          <p:cNvPr id="3" name="C_2_BD#8e0d3796a.fixed?vbadefaultcenterpage=1&amp;parentnodeid=3636cd60e&amp;vbahtmlprocessed=1"/>
          <p:cNvSpPr/>
          <p:nvPr/>
        </p:nvSpPr>
        <p:spPr>
          <a:xfrm>
            <a:off x="868680" y="3273552"/>
            <a:ext cx="10799064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中考模拟试题（一）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#c5ba05c70?vbadefaultcenterpage=1&amp;parentnodeid=da14f483a&amp;vbahtmlprocessed=1&amp;hasbroken=1"/>
              <p:cNvSpPr/>
              <p:nvPr/>
            </p:nvSpPr>
            <p:spPr>
              <a:xfrm>
                <a:off x="356616" y="1814290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2）①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点表示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pc="-100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800" b="0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时乙物质溶液的某种状态</a:t>
                </a:r>
                <a:r>
                  <a:rPr lang="en-US" altLang="zh-CN" sz="2800" b="0" i="0" spc="-10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，若使其由该状态变成乙物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pc="-10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质溶解度曲线上的某点状态，可以采用的方法是</a:t>
                </a:r>
                <a:r>
                  <a:rPr lang="en-US" altLang="zh-CN" sz="2800" i="0" spc="-1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2800" b="0" i="0" spc="-10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写一种即可）。</a:t>
                </a:r>
                <a:endParaRPr lang="en-US" altLang="zh-CN" sz="2800" spc="-100" dirty="0"/>
              </a:p>
            </p:txBody>
          </p:sp>
        </mc:Choice>
        <mc:Fallback xmlns="">
          <p:sp>
            <p:nvSpPr>
              <p:cNvPr id="2" name="QB_7#c5ba05c70?vbadefaultcenterpage=1&amp;parentnodeid=da14f483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814290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r="-2657" b="-18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41_1#c5ba05c70.blank?vbadefaultcenterpage=1&amp;parentnodeid=da14f483a&amp;vbapositionanswer=25&amp;vbahtmlprocessed=1"/>
          <p:cNvSpPr/>
          <p:nvPr/>
        </p:nvSpPr>
        <p:spPr>
          <a:xfrm>
            <a:off x="7671816" y="2416270"/>
            <a:ext cx="14398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spc="-1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增加溶质</a:t>
            </a:r>
            <a:endParaRPr lang="en-US" altLang="zh-CN" sz="2800" spc="-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#66b4836ac?vbadefaultcenterpage=1&amp;parentnodeid=da14f483a&amp;vbahtmlprocessed=1&amp;hasbroken=1"/>
              <p:cNvSpPr/>
              <p:nvPr/>
            </p:nvSpPr>
            <p:spPr>
              <a:xfrm>
                <a:off x="356616" y="3022821"/>
                <a:ext cx="11475720" cy="18471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②如图B所示，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时，把试管放入盛有丙的饱和溶液的烧杯中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，在试管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中加入少量某固体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，再加入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水。若烧杯中出现浑浊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，则试管中的固体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填化学式）。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7#66b4836ac?vbadefaultcenterpage=1&amp;parentnodeid=da14f483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022821"/>
                <a:ext cx="11475720" cy="1847152"/>
              </a:xfrm>
              <a:prstGeom prst="rect">
                <a:avLst/>
              </a:prstGeom>
              <a:blipFill>
                <a:blip r:embed="rId4"/>
                <a:stretch>
                  <a:fillRect l="-1913" r="-1541" b="-12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N.42_1#66b4836ac.blank?vbadefaultcenterpage=1&amp;parentnodeid=da14f483a&amp;vbapositionanswer=26&amp;vbahtmlprocessed=1"/>
              <p:cNvSpPr/>
              <p:nvPr/>
            </p:nvSpPr>
            <p:spPr>
              <a:xfrm>
                <a:off x="1575816" y="4247769"/>
                <a:ext cx="608013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7_AN.42_1#66b4836ac.blank?vbadefaultcenterpage=1&amp;parentnodeid=da14f483a&amp;vbapositionanswer=26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5816" y="4247769"/>
                <a:ext cx="608013" cy="548005"/>
              </a:xfrm>
              <a:prstGeom prst="rect">
                <a:avLst/>
              </a:prstGeom>
              <a:blipFill>
                <a:blip r:embed="rId5"/>
                <a:stretch>
                  <a:fillRect l="-2020" r="-10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#ec0bc193d?vbadefaultcenterpage=1&amp;parentnodeid=b3b163887&amp;vbahtmlprocessed=1&amp;hasbroken=1"/>
              <p:cNvSpPr/>
              <p:nvPr/>
            </p:nvSpPr>
            <p:spPr>
              <a:xfrm>
                <a:off x="356616" y="1775428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（3）将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时等质量的甲、乙两物质的饱和溶液分别降温至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，对所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得溶液的叙述正确的是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填字母）。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#ec0bc193d?vbadefaultcenterpage=1&amp;parentnodeid=b3b16388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775428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3_1#ec0bc193d.blank?vbadefaultcenterpage=1&amp;parentnodeid=b3b163887&amp;vbapositionanswer=27&amp;vbahtmlprocessed=1"/>
          <p:cNvSpPr/>
          <p:nvPr/>
        </p:nvSpPr>
        <p:spPr>
          <a:xfrm>
            <a:off x="4001516" y="2377408"/>
            <a:ext cx="5429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BC</a:t>
            </a:r>
            <a:endParaRPr lang="en-US" altLang="zh-CN" sz="2800" dirty="0"/>
          </a:p>
        </p:txBody>
      </p:sp>
      <p:sp>
        <p:nvSpPr>
          <p:cNvPr id="4" name="QC_6_BD.44_1#ec0bc193d.choices?vbadefaultcenterpage=1&amp;parentnodeid=b3b163887&amp;vbahtmlprocessed=1"/>
          <p:cNvSpPr/>
          <p:nvPr/>
        </p:nvSpPr>
        <p:spPr>
          <a:xfrm>
            <a:off x="356616" y="3057048"/>
            <a:ext cx="11475720" cy="185178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A.溶剂质量：甲＞乙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B.析出晶体的质量：甲＞乙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C.溶质的质量分数：甲＜乙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5_1#4bc60712f?segpoint=1&amp;vbadefaultcenterpage=1&amp;parentnodeid=343e4ac4d&amp;vbahtmlprocessed=1"/>
          <p:cNvSpPr/>
          <p:nvPr/>
        </p:nvSpPr>
        <p:spPr>
          <a:xfrm>
            <a:off x="356616" y="1267142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15.（4分）如图3-1-7所示，用澄清石灰水验证碱的部分性质实验，根据实验回答下列问题。</a:t>
            </a:r>
            <a:endParaRPr lang="en-US" altLang="zh-CN" sz="2800" dirty="0"/>
          </a:p>
        </p:txBody>
      </p:sp>
      <p:pic>
        <p:nvPicPr>
          <p:cNvPr id="3" name="QO_5_BD.45_2#4bc60712f?imagetipindex=11&amp;vbadefaultcenterpage=1&amp;parentnodeid=343e4ac4d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6704" y="2606230"/>
            <a:ext cx="5504688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45_3#4bc60712f?imagetipindex=11&amp;vbadefaultcenterpage=1&amp;parentnodeid=343e4ac4d&amp;vbahtmlprocessed=1"/>
          <p:cNvSpPr/>
          <p:nvPr/>
        </p:nvSpPr>
        <p:spPr>
          <a:xfrm>
            <a:off x="5495004" y="484549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图3-1-7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#41efdd189?vbadefaultcenterpage=1&amp;parentnodeid=4bc60712f&amp;vbahtmlprocessed=1&amp;hasbroken=1"/>
          <p:cNvSpPr/>
          <p:nvPr/>
        </p:nvSpPr>
        <p:spPr>
          <a:xfrm>
            <a:off x="356616" y="1114742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A实验反应的化学方程式为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46_1#41efdd189.blank?vbadefaultcenterpage=1&amp;parentnodeid=4bc60712f&amp;vbapositionanswer=28&amp;vbahtmlprocessed=1"/>
              <p:cNvSpPr/>
              <p:nvPr/>
            </p:nvSpPr>
            <p:spPr>
              <a:xfrm>
                <a:off x="5566791" y="1058799"/>
                <a:ext cx="5037963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OH</m:t>
                                </m:r>
                              </m:e>
                            </m:d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CaCO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46_1#41efdd189.blank?vbadefaultcenterpage=1&amp;parentnodeid=4bc60712f&amp;vbapositionanswer=28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6791" y="1058799"/>
                <a:ext cx="5037963" cy="548005"/>
              </a:xfrm>
              <a:prstGeom prst="rect">
                <a:avLst/>
              </a:prstGeom>
              <a:blipFill>
                <a:blip r:embed="rId3"/>
                <a:stretch>
                  <a:fillRect l="-121" r="-121" b="-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#2ff7e8cf8?vbadefaultcenterpage=1&amp;parentnodeid=4bc60712f&amp;vbahtmlprocessed=1&amp;hasbroken=1"/>
          <p:cNvSpPr/>
          <p:nvPr/>
        </p:nvSpPr>
        <p:spPr>
          <a:xfrm>
            <a:off x="356616" y="1760346"/>
            <a:ext cx="11475720" cy="185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（2）C实验中，向反应后的溶液中滴加无色酚酞溶液，震荡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，观察到溶液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仍然为无色，该现象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填“能”或“不能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”）证明稀盐酸与澄清石灰水发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生了反应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6_AN.47_1#2ff7e8cf8.blank?vbadefaultcenterpage=1&amp;parentnodeid=4bc60712f&amp;vbapositionanswer=29&amp;vbahtmlprocessed=1"/>
          <p:cNvSpPr/>
          <p:nvPr/>
        </p:nvSpPr>
        <p:spPr>
          <a:xfrm>
            <a:off x="3696716" y="2324163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</a:t>
            </a:r>
            <a:endParaRPr lang="en-US" altLang="zh-CN" sz="2800" dirty="0"/>
          </a:p>
        </p:txBody>
      </p:sp>
      <p:sp>
        <p:nvSpPr>
          <p:cNvPr id="6" name="QB_6#022239973?vbadefaultcenterpage=1&amp;parentnodeid=4bc60712f&amp;vbahtmlprocessed=1&amp;hasbroken=1"/>
          <p:cNvSpPr/>
          <p:nvPr/>
        </p:nvSpPr>
        <p:spPr>
          <a:xfrm>
            <a:off x="356616" y="3685794"/>
            <a:ext cx="11475720" cy="1847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（3）将这三个实验后的所有物质倒入同一洁净的烧杯中，静置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，观察到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烧杯底部有白色沉淀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，上层溶液为无色。综合以上实验分析可知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，该上层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溶液中一定含有的溶质是酚酞和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N.48_1#022239973.blank?vbadefaultcenterpage=1&amp;parentnodeid=4bc60712f&amp;vbapositionanswer=30&amp;vbahtmlprocessed=1"/>
              <p:cNvSpPr/>
              <p:nvPr/>
            </p:nvSpPr>
            <p:spPr>
              <a:xfrm>
                <a:off x="5512816" y="4912995"/>
                <a:ext cx="714375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6_AN.48_1#022239973.blank?vbadefaultcenterpage=1&amp;parentnodeid=4bc60712f&amp;vbapositionanswer=30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2816" y="4912995"/>
                <a:ext cx="714375" cy="548005"/>
              </a:xfrm>
              <a:prstGeom prst="rect">
                <a:avLst/>
              </a:prstGeom>
              <a:blipFill>
                <a:blip r:embed="rId4"/>
                <a:stretch>
                  <a:fillRect l="-847" r="-8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f04786b5?segpoint=1&amp;vbadefaultcenterpage=1&amp;parentnodeid=c76e17df0&amp;vbahtmlprocessed=1"/>
          <p:cNvSpPr/>
          <p:nvPr/>
        </p:nvSpPr>
        <p:spPr>
          <a:xfrm>
            <a:off x="356616" y="539496"/>
            <a:ext cx="11475720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三、实验及探究题（共2小题，计13分）</a:t>
            </a:r>
            <a:endParaRPr lang="en-US" altLang="zh-CN" sz="2800" dirty="0"/>
          </a:p>
        </p:txBody>
      </p:sp>
      <p:sp>
        <p:nvSpPr>
          <p:cNvPr id="3" name="QO_5_BD.49_1#79d71febf?segpoint=1&amp;vbadefaultcenterpage=1&amp;parentnodeid=3f04786b5&amp;vbahtmlprocessed=1"/>
          <p:cNvSpPr/>
          <p:nvPr/>
        </p:nvSpPr>
        <p:spPr>
          <a:xfrm>
            <a:off x="356616" y="1182878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16.（6分）如图3-1-8所示为实验室中常见的气体制备和收集装置。请据图回答下列问题。</a:t>
            </a:r>
            <a:endParaRPr lang="en-US" altLang="zh-CN" sz="2800" dirty="0"/>
          </a:p>
        </p:txBody>
      </p:sp>
      <p:pic>
        <p:nvPicPr>
          <p:cNvPr id="4" name="QO_5_BD.49_2#79d71febf?imagetipindex=12&amp;vbadefaultcenterpage=1&amp;parentnodeid=3f04786b5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5304" y="2527300"/>
            <a:ext cx="5047488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49_3#79d71febf?imagetipindex=12&amp;vbadefaultcenterpage=1&amp;parentnodeid=3f04786b5&amp;vbahtmlprocessed=1"/>
          <p:cNvSpPr/>
          <p:nvPr/>
        </p:nvSpPr>
        <p:spPr>
          <a:xfrm>
            <a:off x="5495004" y="419963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#8a89fe792?vbadefaultcenterpage=1&amp;parentnodeid=79d71febf&amp;vbahtmlprocessed=1&amp;hasbroken=1"/>
          <p:cNvSpPr/>
          <p:nvPr/>
        </p:nvSpPr>
        <p:spPr>
          <a:xfrm>
            <a:off x="356616" y="1387634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（1）写出图中仪器①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的名称：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50_1#8a89fe792.blank?vbadefaultcenterpage=1&amp;parentnodeid=79d71febf&amp;vbapositionanswer=31&amp;vbahtmlprocessed=1"/>
          <p:cNvSpPr/>
          <p:nvPr/>
        </p:nvSpPr>
        <p:spPr>
          <a:xfrm>
            <a:off x="5296916" y="1349534"/>
            <a:ext cx="15033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长颈漏斗</a:t>
            </a:r>
            <a:endParaRPr lang="en-US" altLang="zh-CN" sz="2800" dirty="0"/>
          </a:p>
        </p:txBody>
      </p:sp>
      <p:sp>
        <p:nvSpPr>
          <p:cNvPr id="4" name="QB_6#82ec45a4c?vbadefaultcenterpage=1&amp;parentnodeid=79d71febf&amp;vbahtmlprocessed=1&amp;hasbroken=1"/>
          <p:cNvSpPr/>
          <p:nvPr/>
        </p:nvSpPr>
        <p:spPr>
          <a:xfrm>
            <a:off x="356616" y="1960150"/>
            <a:ext cx="11475720" cy="8679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B装置制取氧气的化学方程式为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4500" b="0" i="0" u="sng" kern="0" spc="-9990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51_1#82ec45a4c.blank?vbadefaultcenterpage=1&amp;parentnodeid=79d71febf&amp;vbapositionanswer=32&amp;vbahtmlprocessed=1"/>
              <p:cNvSpPr/>
              <p:nvPr/>
            </p:nvSpPr>
            <p:spPr>
              <a:xfrm>
                <a:off x="6574854" y="1880362"/>
                <a:ext cx="3683254" cy="86487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75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300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800" b="0" i="1" baseline="-20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800" b="0" i="1" baseline="-800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barPr>
                                    <m:e>
                                      <m:sSub>
                                        <m:sSubPr>
                                          <m:ctrlPr>
                                            <a:rPr lang="en-US" altLang="zh-CN" sz="2800" b="0" i="1" dirty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微软雅黑" pitchFamily="34" charset="-122"/>
                                              <a:cs typeface="微软雅黑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altLang="zh-CN" sz="2800" b="0" baseline="-200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MnO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800" b="0" baseline="-200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8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2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51_1#82ec45a4c.blank?vbadefaultcenterpage=1&amp;parentnodeid=79d71febf&amp;vbapositionanswer=32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854" y="1880362"/>
                <a:ext cx="3683254" cy="864870"/>
              </a:xfrm>
              <a:prstGeom prst="rect">
                <a:avLst/>
              </a:prstGeom>
              <a:blipFill>
                <a:blip r:embed="rId3"/>
                <a:stretch>
                  <a:fillRect l="-331" r="-1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#53882e3a4?vbadefaultcenterpage=1&amp;parentnodeid=79d71febf&amp;vbahtmlprocessed=1&amp;hasbroken=1"/>
          <p:cNvSpPr/>
          <p:nvPr/>
        </p:nvSpPr>
        <p:spPr>
          <a:xfrm>
            <a:off x="356616" y="2836450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C装置制取气体的优点是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QB_6_AN.52_1#53882e3a4.blank?vbadefaultcenterpage=1&amp;parentnodeid=79d71febf&amp;vbapositionanswer=33&amp;vbahtmlprocessed=1"/>
          <p:cNvSpPr/>
          <p:nvPr/>
        </p:nvSpPr>
        <p:spPr>
          <a:xfrm>
            <a:off x="5533454" y="2798350"/>
            <a:ext cx="36369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控制反应的发生和停止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#76dd0a48b?vbadefaultcenterpage=1&amp;parentnodeid=79d71febf&amp;vbahtmlprocessed=1&amp;hasbroken=1"/>
              <p:cNvSpPr/>
              <p:nvPr/>
            </p:nvSpPr>
            <p:spPr>
              <a:xfrm>
                <a:off x="356616" y="3407949"/>
                <a:ext cx="11475720" cy="185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（4）若用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装置收集的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，其原因可能是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_______________________________________________________________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答一条即可）。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8" name="QB_6#76dd0a48b?vbadefaultcenterpage=1&amp;parentnodeid=79d71feb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407949"/>
                <a:ext cx="11475720" cy="1852105"/>
              </a:xfrm>
              <a:prstGeom prst="rect">
                <a:avLst/>
              </a:prstGeom>
              <a:blipFill>
                <a:blip r:embed="rId4"/>
                <a:stretch>
                  <a:fillRect l="-1913" r="-372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B_6_AN.53_1#76dd0a48b.blank?vbadefaultcenterpage=1&amp;parentnodeid=79d71febf&amp;vbapositionanswer=34&amp;vbahtmlprocessed=1"/>
          <p:cNvSpPr/>
          <p:nvPr/>
        </p:nvSpPr>
        <p:spPr>
          <a:xfrm>
            <a:off x="356616" y="3369849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</a:t>
            </a:r>
            <a:r>
              <a:rPr lang="en-US" altLang="zh-CN" sz="2800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没等导管口有连续</a:t>
            </a: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、均匀气泡冒出就开始收集（或收集前集气瓶中的水没有装满，合理即可）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54_1#b906440fd?segpoint=1&amp;vbadefaultcenterpage=1&amp;parentnodeid=79d71febf&amp;vbahtmlprocessed=1&amp;hasbroken=1"/>
              <p:cNvSpPr/>
              <p:nvPr/>
            </p:nvSpPr>
            <p:spPr>
              <a:xfrm>
                <a:off x="356616" y="1188910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（5）若要除去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和水蒸气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，下列装置中可以满足要求的是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填序号）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6_BD.54_1#b906440fd?segpoint=1&amp;vbadefaultcenterpage=1&amp;parentnodeid=79d71feb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88910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r="-319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6_BD.54_2#b906440fd?imagetipindex=13&amp;vbadefaultcenterpage=1&amp;parentnodeid=79d71febf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1376" y="2529014"/>
            <a:ext cx="388620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BD.54_3#b906440fd?imagetipindex=13&amp;vbadefaultcenterpage=1&amp;parentnodeid=79d71febf&amp;vbahtmlprocessed=1"/>
          <p:cNvSpPr/>
          <p:nvPr/>
        </p:nvSpPr>
        <p:spPr>
          <a:xfrm>
            <a:off x="5490432" y="485057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图3-1-9</a:t>
            </a:r>
            <a:endParaRPr lang="en-US" altLang="zh-CN" sz="2800" dirty="0"/>
          </a:p>
        </p:txBody>
      </p:sp>
      <p:sp>
        <p:nvSpPr>
          <p:cNvPr id="5" name="QB_6_AN.55_1#b906440fd.blank?vbadefaultcenterpage=1&amp;parentnodeid=79d71febf&amp;vbapositionanswer=35&amp;vbahtmlprocessed=1"/>
          <p:cNvSpPr/>
          <p:nvPr/>
        </p:nvSpPr>
        <p:spPr>
          <a:xfrm>
            <a:off x="11198098" y="1110297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56_1#6a43a6c05?segpoint=1&amp;vbadefaultcenterpage=1&amp;parentnodeid=3f04786b5&amp;vbahtmlprocessed=1&amp;hasbroken=1"/>
              <p:cNvSpPr/>
              <p:nvPr/>
            </p:nvSpPr>
            <p:spPr>
              <a:xfrm>
                <a:off x="356616" y="859536"/>
                <a:ext cx="11475720" cy="12117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17.（7分）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是两种常见的盐，要区分这两种盐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，小组同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学将两种盐的溶液分别加入试管中进行如图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3-1-10所示的A、B两组实验。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BD.56_1#6a43a6c05?segpoint=1&amp;vbadefaultcenterpage=1&amp;parentnodeid=3f04786b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859536"/>
                <a:ext cx="11475720" cy="1211707"/>
              </a:xfrm>
              <a:prstGeom prst="rect">
                <a:avLst/>
              </a:prstGeom>
              <a:blipFill>
                <a:blip r:embed="rId3"/>
                <a:stretch>
                  <a:fillRect l="-1913" r="-956" b="-180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6_2#6a43a6c05?imagetipindex=14&amp;vbadefaultcenterpage=1&amp;parentnodeid=3f04786b5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2207768"/>
            <a:ext cx="4416552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56_3#6a43a6c05?imagetipindex=14&amp;vbadefaultcenterpage=1&amp;parentnodeid=3f04786b5&amp;vbahtmlprocessed=1"/>
          <p:cNvSpPr/>
          <p:nvPr/>
        </p:nvSpPr>
        <p:spPr>
          <a:xfrm>
            <a:off x="5401532" y="3962400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图3-1-10</a:t>
            </a:r>
            <a:endParaRPr lang="en-US" altLang="zh-CN" sz="2800" dirty="0"/>
          </a:p>
        </p:txBody>
      </p:sp>
      <p:sp>
        <p:nvSpPr>
          <p:cNvPr id="5" name="QO_5_BD.56_4#6a43a6c05?vbadefaultcenterpage=1&amp;parentnodeid=3f04786b5&amp;vbahtmlprocessed=1&amp;hasbroken=1"/>
          <p:cNvSpPr/>
          <p:nvPr/>
        </p:nvSpPr>
        <p:spPr>
          <a:xfrm>
            <a:off x="356616" y="4613021"/>
            <a:ext cx="11475720" cy="12117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【讨论分析】小组同学要区分这两种盐溶液，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能达到实验目的的是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填“A”或“B”）。</a:t>
            </a:r>
            <a:endParaRPr lang="en-US" altLang="zh-CN" sz="2800" dirty="0"/>
          </a:p>
        </p:txBody>
      </p:sp>
      <p:sp>
        <p:nvSpPr>
          <p:cNvPr id="6" name="QO_5_AN.57_1#6a43a6c05.blank?vbadefaultcenterpage=1&amp;parentnodeid=3f04786b5&amp;vbapositionanswer=36&amp;vbahtmlprocessed=1"/>
          <p:cNvSpPr/>
          <p:nvPr/>
        </p:nvSpPr>
        <p:spPr>
          <a:xfrm>
            <a:off x="10948416" y="4525581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8_1#6a43a6c05?vbadefaultcenterpage=1&amp;parentnodeid=3f04786b5&amp;vbahtmlprocessed=1"/>
          <p:cNvSpPr/>
          <p:nvPr/>
        </p:nvSpPr>
        <p:spPr>
          <a:xfrm>
            <a:off x="356616" y="1122648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【废液处理】随后小华将四支试管中的所有物质倒入一个洁净的大烧杯中，观察到产生无色气泡，静置，烧杯底部仍有白色沉淀。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#54936edd0?vbadefaultcenterpage=1&amp;parentnodeid=6a43a6c05&amp;vbahtmlprocessed=1&amp;hasbroken=1"/>
              <p:cNvSpPr/>
              <p:nvPr/>
            </p:nvSpPr>
            <p:spPr>
              <a:xfrm>
                <a:off x="356616" y="2335752"/>
                <a:ext cx="11475720" cy="31527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【讨论交流】大家认为烧杯中上层清液里一定含有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，理由是(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________________________________________________________________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________________________________________________________________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________________________________________________________________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写出其中一个反应的化学方程式）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B_6#54936edd0?vbadefaultcenterpage=1&amp;parentnodeid=6a43a6c0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335752"/>
                <a:ext cx="11475720" cy="3152712"/>
              </a:xfrm>
              <a:prstGeom prst="rect">
                <a:avLst/>
              </a:prstGeom>
              <a:blipFill>
                <a:blip r:embed="rId3"/>
                <a:stretch>
                  <a:fillRect l="-1913" r="-797" b="-77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67_1#54936edd0?vbadefaultcenterpage=1&amp;parentnodeid=6a43a6c05&amp;vbahtmlprocessed=1&amp;hasbroken=1&amp;haslongtextanswer=1">
                <a:extLst>
                  <a:ext uri="{FF2B5EF4-FFF2-40B4-BE49-F238E27FC236}">
                    <a16:creationId xmlns:a16="http://schemas.microsoft.com/office/drawing/2014/main" xmlns="" id="{277BDA9C-969C-4F26-A7BD-4208DE0F2F2E}"/>
                  </a:ext>
                </a:extLst>
              </p:cNvPr>
              <p:cNvSpPr/>
              <p:nvPr/>
            </p:nvSpPr>
            <p:spPr>
              <a:xfrm>
                <a:off x="356616" y="2963133"/>
                <a:ext cx="11475720" cy="185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BaCl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BaCO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BaCl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BaSO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↓+2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HCl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=2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NaCl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9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6_AN.67_1#54936edd0?vbadefaultcenterpage=1&amp;parentnodeid=6a43a6c05&amp;vbahtmlprocessed=1&amp;hasbroken=1&amp;haslongtextanswer=1">
                <a:extLst>
                  <a:ext uri="{FF2B5EF4-FFF2-40B4-BE49-F238E27FC236}">
                    <a16:creationId xmlns:a16="http://schemas.microsoft.com/office/drawing/2014/main" id="{277BDA9C-969C-4F26-A7BD-4208DE0F2F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963133"/>
                <a:ext cx="11475720" cy="1852105"/>
              </a:xfrm>
              <a:prstGeom prst="rect">
                <a:avLst/>
              </a:prstGeom>
              <a:blipFill>
                <a:blip r:embed="rId4"/>
                <a:stretch>
                  <a:fillRect l="-106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_BD#cfd77c893?vbadefaultcenterpage=1&amp;parentnodeid=6a43a6c05&amp;vbahtmlprocessed=1&amp;hasbroken=1"/>
              <p:cNvSpPr/>
              <p:nvPr/>
            </p:nvSpPr>
            <p:spPr>
              <a:xfrm>
                <a:off x="356616" y="671162"/>
                <a:ext cx="11475720" cy="185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【提出问题】上层清液里还含有哪些溶质？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【猜想与假设】上层清液中可能含有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BaCl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的一种或几种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6_BD#cfd77c893?vbadefaultcenterpage=1&amp;parentnodeid=6a43a6c0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71162"/>
                <a:ext cx="11475720" cy="1852105"/>
              </a:xfrm>
              <a:prstGeom prst="rect">
                <a:avLst/>
              </a:prstGeom>
              <a:blipFill>
                <a:blip r:embed="rId3"/>
                <a:stretch>
                  <a:fillRect l="-1913" r="-425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#0b272b7ed?vbadefaultcenterpage=1&amp;parentnodeid=6a43a6c05&amp;vbahtmlprocessed=1"/>
          <p:cNvSpPr/>
          <p:nvPr/>
        </p:nvSpPr>
        <p:spPr>
          <a:xfrm>
            <a:off x="356616" y="2597244"/>
            <a:ext cx="1147572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【实验与事实】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QB_6_BD.59_1#0b272b7ed?colgroup=17,3,9&amp;vbadefaultcenterpage=1&amp;parentnodeid=6a43a6c05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7585595"/>
                  </p:ext>
                </p:extLst>
              </p:nvPr>
            </p:nvGraphicFramePr>
            <p:xfrm>
              <a:off x="356616" y="3306666"/>
              <a:ext cx="11439144" cy="2794000"/>
            </p:xfrm>
            <a:graphic>
              <a:graphicData uri="http://schemas.openxmlformats.org/drawingml/2006/table">
                <a:tbl>
                  <a:tblPr/>
                  <a:tblGrid>
                    <a:gridCol w="3108960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3401568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3639312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507937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实验操作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1062673">
                    <a:tc rowSpan="2"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取少量烧杯内的上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层清液于试管中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①向试管中加入过量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稀盐酸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产生无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色气泡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清液中一定还含有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_________________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1062673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②向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①所得溶液中继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续滴加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BaCl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溶液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产生白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色沉淀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QB_6_BD.59_1#0b272b7ed?colgroup=17,3,9&amp;vbadefaultcenterpage=1&amp;parentnodeid=6a43a6c05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7585595"/>
                  </p:ext>
                </p:extLst>
              </p:nvPr>
            </p:nvGraphicFramePr>
            <p:xfrm>
              <a:off x="356616" y="3306666"/>
              <a:ext cx="11439144" cy="2650555"/>
            </p:xfrm>
            <a:graphic>
              <a:graphicData uri="http://schemas.openxmlformats.org/drawingml/2006/table">
                <a:tbl>
                  <a:tblPr/>
                  <a:tblGrid>
                    <a:gridCol w="31089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4015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393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10985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实验操作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069785">
                    <a:tc rowSpan="2"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取少量烧杯内的上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层清液于试管中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①向试管中加入过量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稀盐酸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产生无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色气泡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清液中一定还含有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_________________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069785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1577" t="-150568" r="-145341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产生白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色沉淀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60_1#0b272b7ed.blank?vbadefaultcenterpage=1&amp;parentnodeid=6a43a6c05&amp;vbapositionanswer=37&amp;vbahtmlprocessed=1"/>
              <p:cNvSpPr/>
              <p:nvPr/>
            </p:nvSpPr>
            <p:spPr>
              <a:xfrm>
                <a:off x="8406248" y="4985702"/>
                <a:ext cx="2817559" cy="40849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336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60_1#0b272b7ed.blank?vbadefaultcenterpage=1&amp;parentnodeid=6a43a6c05&amp;vbapositionanswer=3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6248" y="4985702"/>
                <a:ext cx="2817559" cy="408496"/>
              </a:xfrm>
              <a:prstGeom prst="rect">
                <a:avLst/>
              </a:prstGeom>
              <a:blipFill>
                <a:blip r:embed="rId5"/>
                <a:stretch>
                  <a:fillRect l="-216" t="-31343" r="-216" b="-522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3_BD#5c66e60bc?vbadefaultcenterpage=1&amp;parentnodeid=8e0d3796a&amp;vbahtmlprocessed=1&amp;hasbroken=1"/>
              <p:cNvSpPr/>
              <p:nvPr/>
            </p:nvSpPr>
            <p:spPr>
              <a:xfrm>
                <a:off x="356616" y="576072"/>
                <a:ext cx="11475720" cy="12001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（满分：60分）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可能用到的相对原子质量：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O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3_BD#5c66e60bc?vbadefaultcenterpage=1&amp;parentnodeid=8e0d3796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76072"/>
                <a:ext cx="11475720" cy="1200150"/>
              </a:xfrm>
              <a:prstGeom prst="rect">
                <a:avLst/>
              </a:prstGeom>
              <a:blipFill>
                <a:blip r:embed="rId3"/>
                <a:stretch>
                  <a:fillRect b="-198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_3_BD#5ad4cd859?segpoint=1&amp;vbadefaultcenterpage=1&amp;parentnodeid=8e0d3796a&amp;vbahtmlprocessed=1"/>
          <p:cNvSpPr/>
          <p:nvPr/>
        </p:nvSpPr>
        <p:spPr>
          <a:xfrm>
            <a:off x="356616" y="1853438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第一部分（选择题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共18分）</a:t>
            </a:r>
            <a:endParaRPr lang="en-US" altLang="zh-CN" sz="3000" dirty="0"/>
          </a:p>
        </p:txBody>
      </p:sp>
      <p:sp>
        <p:nvSpPr>
          <p:cNvPr id="4" name="C_4_BD#b7a93dce2?segpoint=1&amp;vbadefaultcenterpage=1&amp;parentnodeid=5ad4cd859&amp;vbahtmlprocessed=1"/>
          <p:cNvSpPr/>
          <p:nvPr/>
        </p:nvSpPr>
        <p:spPr>
          <a:xfrm>
            <a:off x="356616" y="2526538"/>
            <a:ext cx="11475720" cy="1635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一、选择题（共9小题，每小题2分，计18分。每小题只有一个选项是符合题意的）</a:t>
            </a:r>
            <a:endParaRPr lang="en-US" altLang="zh-CN" sz="2800" dirty="0"/>
          </a:p>
        </p:txBody>
      </p:sp>
      <p:sp>
        <p:nvSpPr>
          <p:cNvPr id="5" name="QC_5#a8318c4a8?vbadefaultcenterpage=1&amp;parentnodeid=b7a93dce2&amp;vbahtmlprocessed=1&amp;hasbroken=1"/>
          <p:cNvSpPr/>
          <p:nvPr/>
        </p:nvSpPr>
        <p:spPr>
          <a:xfrm>
            <a:off x="356616" y="380923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1.分辨物质是学习化学的基本要求。体温计中用到的物质有水银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，下列物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质与水银属于同一类别的是(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C_5_AN.1_1#a8318c4a8.bracket?vbadefaultcenterpage=1&amp;parentnodeid=b7a93dce2&amp;vbapositionanswer=1&amp;vbahtmlprocessed=1"/>
          <p:cNvSpPr/>
          <p:nvPr/>
        </p:nvSpPr>
        <p:spPr>
          <a:xfrm>
            <a:off x="5042916" y="4449318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7" name="QC_5_BD.2_1#a8318c4a8.choices?vbadefaultcenterpage=1&amp;parentnodeid=b7a93dce2&amp;vbahtmlprocessed=1"/>
          <p:cNvSpPr/>
          <p:nvPr/>
        </p:nvSpPr>
        <p:spPr>
          <a:xfrm>
            <a:off x="356616" y="5091938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2881630" algn="l"/>
                <a:tab pos="5750560" algn="l"/>
                <a:tab pos="8619489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.干冰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B.液氧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C.生铁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.空气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#ce2cdb45c?vbadefaultcenterpage=1&amp;parentnodeid=57c0c355e&amp;vbahtmlprocessed=1&amp;hasbroken=1"/>
          <p:cNvSpPr/>
          <p:nvPr/>
        </p:nvSpPr>
        <p:spPr>
          <a:xfrm>
            <a:off x="356616" y="847312"/>
            <a:ext cx="11475720" cy="185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【反思总结】①若将上述实验中用到的两种试剂加入的先后顺序调整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，观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察到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现象时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，也能得到同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样的结论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61_1#ce2cdb45c.blank?vbadefaultcenterpage=1&amp;parentnodeid=57c0c355e&amp;vbapositionanswer=38&amp;vbahtmlprocessed=1"/>
          <p:cNvSpPr/>
          <p:nvPr/>
        </p:nvSpPr>
        <p:spPr>
          <a:xfrm>
            <a:off x="1385316" y="1412049"/>
            <a:ext cx="68373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产生白色沉淀，白色沉淀部分溶解并冒气泡</a:t>
            </a:r>
            <a:endParaRPr lang="en-US" altLang="zh-CN" sz="2800" dirty="0"/>
          </a:p>
        </p:txBody>
      </p:sp>
      <p:sp>
        <p:nvSpPr>
          <p:cNvPr id="4" name="QB_7#4809c0819?vbadefaultcenterpage=1&amp;parentnodeid=57c0c355e&amp;vbahtmlprocessed=1&amp;hasbroken=1"/>
          <p:cNvSpPr/>
          <p:nvPr/>
        </p:nvSpPr>
        <p:spPr>
          <a:xfrm>
            <a:off x="356616" y="2775235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②分析反应后溶液中溶质成分，除考虑生成物外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，还需考虑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7_AN.62_1#4809c0819.blank?vbadefaultcenterpage=1&amp;parentnodeid=57c0c355e&amp;vbapositionanswer=39&amp;vbahtmlprocessed=1"/>
          <p:cNvSpPr/>
          <p:nvPr/>
        </p:nvSpPr>
        <p:spPr>
          <a:xfrm>
            <a:off x="356616" y="2737135"/>
            <a:ext cx="1147572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</a:t>
            </a:r>
            <a:r>
              <a:rPr lang="en-US" altLang="zh-CN" sz="2800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反应物是否剩余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#9cd591924?vbadefaultcenterpage=1&amp;parentnodeid=6a43a6c05&amp;vbahtmlprocessed=1&amp;hasbroken=1"/>
              <p:cNvSpPr/>
              <p:nvPr/>
            </p:nvSpPr>
            <p:spPr>
              <a:xfrm>
                <a:off x="356616" y="3989800"/>
                <a:ext cx="11475720" cy="18471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【拓展思维】小组同学认为要区分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这两种盐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，还可以选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择与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A、B两组同学不同类别的试剂也可达到实验目的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，这种试剂是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B_6#9cd591924?vbadefaultcenterpage=1&amp;parentnodeid=6a43a6c0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989800"/>
                <a:ext cx="11475720" cy="1847152"/>
              </a:xfrm>
              <a:prstGeom prst="rect">
                <a:avLst/>
              </a:prstGeom>
              <a:blipFill>
                <a:blip r:embed="rId3"/>
                <a:stretch>
                  <a:fillRect l="-1913" r="-1594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6_AN.63_1#9cd591924.blank?vbadefaultcenterpage=1&amp;parentnodeid=6a43a6c05&amp;vbapositionanswer=40&amp;vbahtmlprocessed=1"/>
          <p:cNvSpPr/>
          <p:nvPr/>
        </p:nvSpPr>
        <p:spPr>
          <a:xfrm>
            <a:off x="496316" y="5231860"/>
            <a:ext cx="2214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无色酚酞溶液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89524cc7?segpoint=1&amp;vbadefaultcenterpage=1&amp;parentnodeid=c76e17df0&amp;vbahtmlprocessed=1"/>
          <p:cNvSpPr/>
          <p:nvPr/>
        </p:nvSpPr>
        <p:spPr>
          <a:xfrm>
            <a:off x="356616" y="539496"/>
            <a:ext cx="11475720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四、计算与分析题（5分）</a:t>
            </a:r>
            <a:endParaRPr lang="en-US" altLang="zh-CN" sz="2800" dirty="0"/>
          </a:p>
        </p:txBody>
      </p:sp>
      <p:sp>
        <p:nvSpPr>
          <p:cNvPr id="3" name="QO_5_BD.64_1#9e909e4f1?segpoint=1&amp;vbadefaultcenterpage=1&amp;parentnodeid=a89524cc7&amp;vbahtmlprocessed=1"/>
          <p:cNvSpPr/>
          <p:nvPr/>
        </p:nvSpPr>
        <p:spPr>
          <a:xfrm>
            <a:off x="356616" y="1182878"/>
            <a:ext cx="11475720" cy="121170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18.农家肥草木灰的主要成分是碳酸钾，某化学兴趣小组的同学取该草木灰样品进行了如图3-1-11所示的实验（假设杂质不与稀盐酸反应）。请计算：</a:t>
            </a:r>
            <a:endParaRPr lang="en-US" altLang="zh-CN" sz="2800" dirty="0"/>
          </a:p>
        </p:txBody>
      </p:sp>
      <p:pic>
        <p:nvPicPr>
          <p:cNvPr id="4" name="QO_5_BD.64_2#9e909e4f1?imagetipindex=15&amp;vbadefaultcenterpage=1&amp;parentnodeid=a89524cc7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9624" y="2527300"/>
            <a:ext cx="4489704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64_3#9e909e4f1?imagetipindex=15&amp;vbadefaultcenterpage=1&amp;parentnodeid=a89524cc7&amp;vbahtmlprocessed=1"/>
          <p:cNvSpPr/>
          <p:nvPr/>
        </p:nvSpPr>
        <p:spPr>
          <a:xfrm>
            <a:off x="5408137" y="4492244"/>
            <a:ext cx="1372679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图3-1-11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#0ccad8e8e?vbadefaultcenterpage=1&amp;parentnodeid=9e909e4f1&amp;vbahtmlprocessed=1&amp;hasbroken=1"/>
              <p:cNvSpPr/>
              <p:nvPr/>
            </p:nvSpPr>
            <p:spPr>
              <a:xfrm>
                <a:off x="356616" y="1279207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）反应生成二氧化碳的质量为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6#0ccad8e8e?vbadefaultcenterpage=1&amp;parentnodeid=9e909e4f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79207"/>
                <a:ext cx="11475720" cy="566992"/>
              </a:xfrm>
              <a:prstGeom prst="rect">
                <a:avLst/>
              </a:prstGeom>
              <a:blipFill>
                <a:blip r:embed="rId3"/>
                <a:stretch>
                  <a:fillRect l="-1913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5_1#0ccad8e8e.blank?vbadefaultcenterpage=1&amp;parentnodeid=9e909e4f1&amp;vbapositionanswer=41&amp;vbahtmlprocessed=1"/>
          <p:cNvSpPr/>
          <p:nvPr/>
        </p:nvSpPr>
        <p:spPr>
          <a:xfrm>
            <a:off x="5677916" y="1241107"/>
            <a:ext cx="58261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8.8</a:t>
            </a:r>
            <a:endParaRPr lang="en-US" altLang="zh-CN" sz="2800" dirty="0"/>
          </a:p>
        </p:txBody>
      </p:sp>
      <p:sp>
        <p:nvSpPr>
          <p:cNvPr id="4" name="QO_6#c86e2291a?vbadefaultcenterpage=1&amp;parentnodeid=9e909e4f1&amp;vbahtmlprocessed=1"/>
          <p:cNvSpPr/>
          <p:nvPr/>
        </p:nvSpPr>
        <p:spPr>
          <a:xfrm>
            <a:off x="356616" y="1917001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（2）草木灰样品中碳酸钾的质量分数。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66_1#c86e2291a?vbadefaultcenterpage=1&amp;parentnodeid=9e909e4f1&amp;vbahtmlprocessed=1&amp;hasbroken=1"/>
              <p:cNvSpPr/>
              <p:nvPr/>
            </p:nvSpPr>
            <p:spPr>
              <a:xfrm>
                <a:off x="356616" y="2499423"/>
                <a:ext cx="11475720" cy="286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 smtClean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[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2800" b="1" i="0" dirty="0" smtClean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]</a:t>
                </a:r>
                <a:r>
                  <a:rPr lang="en-US" altLang="zh-CN" sz="2800" b="1" i="0" dirty="0" smtClean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设草木灰样品中碳酸钾的质量为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110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9"/>
                              <m:mcJc m:val="center"/>
                            </m:mcPr>
                          </m:mc>
                        </m:mcs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US" altLang="zh-CN" sz="2800" b="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K</m:t>
                              </m:r>
                            </m:e>
                            <m:sub>
                              <m:r>
                                <a:rPr lang="en-US" altLang="zh-CN" sz="28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800" b="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CO</m:t>
                              </m:r>
                            </m:e>
                            <m:sub>
                              <m:r>
                                <a:rPr lang="en-US" altLang="zh-CN" sz="28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3</m:t>
                              </m:r>
                            </m:sub>
                          </m:sSub>
                        </m:e>
                        <m:e>
                          <m: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+</m:t>
                          </m:r>
                        </m:e>
                        <m:e>
                          <m: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HCl</m:t>
                          </m:r>
                        </m:e>
                        <m:e>
                          <m: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=</m:t>
                          </m:r>
                        </m:e>
                        <m:e>
                          <m: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KCl</m:t>
                          </m:r>
                        </m:e>
                        <m:e>
                          <m: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+</m:t>
                          </m:r>
                        </m:e>
                        <m:e>
                          <m:d>
                            <m:dPr>
                              <m:begChr m:val=""/>
                              <m:endChr m:val=""/>
                              <m:ctrlPr>
                                <a:rPr lang="en-US" altLang="zh-CN" sz="2800" b="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8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↑</m:t>
                              </m:r>
                            </m:e>
                          </m:d>
                        </m:e>
                        <m:e>
                          <m: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+</m:t>
                          </m:r>
                        </m:e>
                        <m:e>
                          <m:sSub>
                            <m:sSubPr>
                              <m:ctrlPr>
                                <a:rPr lang="en-US" altLang="zh-CN" sz="2800" b="0" i="1" dirty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altLang="zh-CN" sz="28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O</m:t>
                          </m:r>
                        </m:e>
                      </m:mr>
                      <m:mr>
                        <m:e>
                          <m: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138</m:t>
                          </m:r>
                        </m:e>
                        <m:e/>
                        <m:e/>
                        <m:e/>
                        <m:e/>
                        <m:e/>
                        <m:e>
                          <m: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44</m:t>
                          </m:r>
                        </m:e>
                        <m:e/>
                        <m:e/>
                      </m:mr>
                      <m:mr>
                        <m:e>
                          <m: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𝑥</m:t>
                          </m:r>
                        </m:e>
                        <m:e/>
                        <m:e/>
                        <m:e/>
                        <m:e/>
                        <m:e/>
                        <m:e>
                          <m: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8.8</m:t>
                          </m:r>
                          <m:r>
                            <m:rPr>
                              <m:sty m:val="p"/>
                            </m:rPr>
                            <a:rPr lang="en-US" altLang="zh-CN" sz="28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g</m:t>
                          </m:r>
                        </m:e>
                        <m:e/>
                        <m:e/>
                      </m:mr>
                    </m:m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endParaRPr lang="en-US" altLang="zh-CN" sz="2800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138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44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8.8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O_6_AN.66_1#c86e2291a?vbadefaultcenterpage=1&amp;parentnodeid=9e909e4f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499423"/>
                <a:ext cx="11475720" cy="2869057"/>
              </a:xfrm>
              <a:prstGeom prst="rect">
                <a:avLst/>
              </a:prstGeom>
              <a:blipFill rotWithShape="1">
                <a:blip r:embed="rId4"/>
                <a:stretch>
                  <a:fillRect l="-1913" b="-4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66_2#c86e2291a?vbadefaultcenterpage=1&amp;parentnodeid=9e909e4f1&amp;vbahtmlprocessed=1&amp;hasbroken=1"/>
              <p:cNvSpPr/>
              <p:nvPr/>
            </p:nvSpPr>
            <p:spPr>
              <a:xfrm>
                <a:off x="356616" y="2380552"/>
                <a:ext cx="11475720" cy="19231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=27.6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933" dirty="0"/>
              </a:p>
              <a:p>
                <a:pPr algn="l" latinLnBrk="1">
                  <a:lnSpc>
                    <a:spcPts val="58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草木灰样品中碳酸钾的质量分数为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27.6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30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g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×100%=92%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答：草木灰样品中碳酸钾的质量分数为9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2" name="QO_6_AN.66_2#c86e2291a?vbadefaultcenterpage=1&amp;parentnodeid=9e909e4f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380552"/>
                <a:ext cx="11475720" cy="1923161"/>
              </a:xfrm>
              <a:prstGeom prst="rect">
                <a:avLst/>
              </a:prstGeom>
              <a:blipFill>
                <a:blip r:embed="rId3"/>
                <a:stretch>
                  <a:fillRect l="-1913" b="-123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60adfa8ca?vbadefaultcenterpage=1&amp;parentnodeid=b7a93dce2&amp;vbahtmlprocessed=1&amp;hasbroken=1"/>
          <p:cNvSpPr/>
          <p:nvPr/>
        </p:nvSpPr>
        <p:spPr>
          <a:xfrm>
            <a:off x="356616" y="1755108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下列属于化学变化的是(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_1#60adfa8ca.bracket?vbadefaultcenterpage=1&amp;parentnodeid=b7a93dce2&amp;vbapositionanswer=2&amp;vbahtmlprocessed=1"/>
          <p:cNvSpPr/>
          <p:nvPr/>
        </p:nvSpPr>
        <p:spPr>
          <a:xfrm>
            <a:off x="4585716" y="1755108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4_1#60adfa8ca.choices?vbadefaultcenterpage=1&amp;parentnodeid=b7a93dce2&amp;vbahtmlprocessed=1"/>
          <p:cNvSpPr/>
          <p:nvPr/>
        </p:nvSpPr>
        <p:spPr>
          <a:xfrm>
            <a:off x="356616" y="2400712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A.利用煮沸的方法将硬水软化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B.利用分离液态空气法制氧气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C.利用煤的干馏制取煤气、煤焦油等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D.利用稀有气体通电发光制作霓虹灯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89599fb02?vbadefaultcenterpage=1&amp;parentnodeid=b7a93dce2&amp;vbahtmlprocessed=1&amp;hasbroken=1"/>
          <p:cNvSpPr/>
          <p:nvPr/>
        </p:nvSpPr>
        <p:spPr>
          <a:xfrm>
            <a:off x="356616" y="1657191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下列实验能达到目的的是(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5_1#89599fb02.bracket?vbadefaultcenterpage=1&amp;parentnodeid=b7a93dce2&amp;vbapositionanswer=3&amp;vbahtmlprocessed=1"/>
          <p:cNvSpPr/>
          <p:nvPr/>
        </p:nvSpPr>
        <p:spPr>
          <a:xfrm>
            <a:off x="4928616" y="1657191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6_1#89599fb02.choices?vbadefaultcenterpage=1&amp;parentnodeid=b7a93dce2&amp;vbahtmlprocessed=1&amp;hasbroken=1"/>
              <p:cNvSpPr/>
              <p:nvPr/>
            </p:nvSpPr>
            <p:spPr>
              <a:xfrm>
                <a:off x="356616" y="2358993"/>
                <a:ext cx="11475720" cy="26315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9700"/>
                  </a:lnSpc>
                  <a:tabLst>
                    <a:tab pos="575056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&amp;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1&amp;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稀释浓硫酸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&amp;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2&amp;</a:t>
                </a:r>
                <a:r>
                  <a:rPr lang="en-US" altLang="zh-CN" sz="535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检查装置气密性</a:t>
                </a:r>
                <a:endParaRPr lang="en-US" altLang="zh-CN" sz="2800" dirty="0"/>
              </a:p>
              <a:p>
                <a:pPr latinLnBrk="1">
                  <a:lnSpc>
                    <a:spcPts val="12600"/>
                  </a:lnSpc>
                  <a:tabLst>
                    <a:tab pos="575056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&amp;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3&amp;</a:t>
                </a:r>
                <a:r>
                  <a:rPr lang="en-US" altLang="zh-CN" sz="70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实验室制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&amp;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4&amp;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       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检验铵态氮肥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6_1#89599fb02.choices?vbadefaultcenterpage=1&amp;parentnodeid=b7a93dce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358993"/>
                <a:ext cx="11475720" cy="2631504"/>
              </a:xfrm>
              <a:prstGeom prst="rect">
                <a:avLst/>
              </a:prstGeom>
              <a:blipFill>
                <a:blip r:embed="rId3"/>
                <a:stretch>
                  <a:fillRect l="-1913" b="-37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5_BD.6_1#89599fb02.choice_image?imagetipindex=1&amp;vbadefaultcenterpage=1&amp;parentnodeid=b7a93dce2&amp;inlineimagemarkindex=1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438" y="2389854"/>
            <a:ext cx="1645920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6_1#89599fb02.choice_image?imagetipindex=2&amp;vbadefaultcenterpage=1&amp;parentnodeid=b7a93dce2&amp;inlineimagemarkindex=2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9790" y="2356707"/>
            <a:ext cx="1280160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6_1#89599fb02.choice_image?imagetipindex=3&amp;vbadefaultcenterpage=1&amp;parentnodeid=b7a93dce2&amp;inlineimagemarkindex=3&amp;vbahtmlprocessed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659" y="3582162"/>
            <a:ext cx="1444752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5_BD.6_1#89599fb02.choice_image?imagetipindex=4&amp;vbadefaultcenterpage=1&amp;parentnodeid=b7a93dce2&amp;inlineimagemarkindex=4&amp;vbahtmlprocessed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4713" y="3614166"/>
            <a:ext cx="2148840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12296664d?vbadefaultcenterpage=1&amp;parentnodeid=b7a93dce2&amp;vbahtmlprocessed=1&amp;hasbroken=1"/>
          <p:cNvSpPr/>
          <p:nvPr/>
        </p:nvSpPr>
        <p:spPr>
          <a:xfrm>
            <a:off x="356616" y="780606"/>
            <a:ext cx="11475720" cy="9830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4.第24届冬奥会于2022年2月在北京成功举办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，奥运会的场馆建设中多次用</a:t>
            </a: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到化学知识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根据所学的知识判断下列说法错误的是(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7_1#12296664d.bracket?vbadefaultcenterpage=1&amp;parentnodeid=b7a93dce2&amp;vbapositionanswer=4&amp;vbahtmlprocessed=1"/>
          <p:cNvSpPr/>
          <p:nvPr/>
        </p:nvSpPr>
        <p:spPr>
          <a:xfrm>
            <a:off x="8941816" y="1292670"/>
            <a:ext cx="331788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8_1#12296664d.choices?vbadefaultcenterpage=1&amp;parentnodeid=b7a93dce2&amp;vbahtmlprocessed=1&amp;hasbroken=1"/>
              <p:cNvSpPr/>
              <p:nvPr/>
            </p:nvSpPr>
            <p:spPr>
              <a:xfrm>
                <a:off x="356616" y="1805177"/>
                <a:ext cx="11475720" cy="409848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A.北京冬奥会实现了所有场馆绿色电力全覆盖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，目前人们使用的燃料大多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来自化石燃料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，化石燃料属于可再生能源</a:t>
                </a:r>
                <a:endParaRPr lang="en-US" altLang="zh-CN" sz="2800" dirty="0"/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.冬奥速滑场馆“冰丝带”采用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跨临界直冷制冰。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中碳元素的化合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价是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.北京冬奥会吉祥物“冰墩墩”的制作外材料为纯羊毛，内充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PET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（聚酯塑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），可以用灼烧、闻气味的方法简单鉴别羊毛和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PET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.冬奥会火炬“飞扬”采用氢气作为燃料，实现“零排放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”的原因是氢气燃烧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的产物是水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，无污染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8_1#12296664d.choices?vbadefaultcenterpage=1&amp;parentnodeid=b7a93dce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805177"/>
                <a:ext cx="11475720" cy="4098481"/>
              </a:xfrm>
              <a:prstGeom prst="rect">
                <a:avLst/>
              </a:prstGeom>
              <a:blipFill>
                <a:blip r:embed="rId3"/>
                <a:stretch>
                  <a:fillRect l="-1913" t="-1488" r="-691" b="-68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_1#16c153b8a?segpoint=1&amp;vbadefaultcenterpage=1&amp;parentnodeid=b7a93dce2&amp;vbahtmlprocessed=1&amp;hasbroken=1"/>
          <p:cNvSpPr/>
          <p:nvPr/>
        </p:nvSpPr>
        <p:spPr>
          <a:xfrm>
            <a:off x="356616" y="571690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下列对化学知识归纳和整理全都正确的一组是(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QB_5_BD.9_2#16c153b8a?colgroup=14,15&amp;vbadefaultcenterpage=1&amp;parentnodeid=b7a93dce2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4823233"/>
                  </p:ext>
                </p:extLst>
              </p:nvPr>
            </p:nvGraphicFramePr>
            <p:xfrm>
              <a:off x="356616" y="1271206"/>
              <a:ext cx="11439144" cy="5029200"/>
            </p:xfrm>
            <a:graphic>
              <a:graphicData uri="http://schemas.openxmlformats.org/drawingml/2006/table">
                <a:tbl>
                  <a:tblPr/>
                  <a:tblGrid>
                    <a:gridCol w="555955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5879592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5076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A．现象与解释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B．物质与分类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2172145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①气体易被压缩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，是因为气态物质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中分子之间间隔较大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②金刚石和石墨物理性质差异大的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原因是碳原子结构不同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①由同种元素组成的物质一定是单质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②地壳中含量最高的金属元素和含量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最高的非金属元素形成的物质属于氧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化物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5076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C．化学与安全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D．性质与用途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1617409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①进入久未开启的地窖前应做灯火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实验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②煤炉上放盆水可以防止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中毒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CO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具有还原性——冶炼金属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稀有气体通电后能发出有色光——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用于制霓虹灯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QB_5_BD.9_2#16c153b8a?colgroup=14,15&amp;vbadefaultcenterpage=1&amp;parentnodeid=b7a93dce2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4823233"/>
                  </p:ext>
                </p:extLst>
              </p:nvPr>
            </p:nvGraphicFramePr>
            <p:xfrm>
              <a:off x="356616" y="1271206"/>
              <a:ext cx="11439144" cy="4837304"/>
            </p:xfrm>
            <a:graphic>
              <a:graphicData uri="http://schemas.openxmlformats.org/drawingml/2006/table">
                <a:tbl>
                  <a:tblPr/>
                  <a:tblGrid>
                    <a:gridCol w="55595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8795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1066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A．现象与解释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B．物质与分类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187385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①气体易被压缩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，是因为气态物质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中分子之间间隔较大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②金刚石和石墨物理性质差异大的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原因是碳原子结构不同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①由同种元素组成的物质一定是单质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②地壳中含量最高的金属元素和含量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最高的非金属元素形成的物质属于氧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化物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1066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C．化学与安全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D．性质与用途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6285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0" t="-198134" r="-106031" b="-12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4611" t="-198134" r="-207" b="-123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B_5_AN.10_1#16c153b8a.bracket?vbadefaultcenterpage=1&amp;parentnodeid=b7a93dce2&amp;vbapositionanswer=5&amp;vbahtmlprocessed=1"/>
          <p:cNvSpPr/>
          <p:nvPr/>
        </p:nvSpPr>
        <p:spPr>
          <a:xfrm>
            <a:off x="7951216" y="571690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2faa6a16e?vbadefaultcenterpage=1&amp;parentnodeid=b7a93dce2&amp;vbahtmlprocessed=1&amp;hasbroken=1"/>
          <p:cNvSpPr/>
          <p:nvPr/>
        </p:nvSpPr>
        <p:spPr>
          <a:xfrm>
            <a:off x="356616" y="79752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6.推理和归纳是化学学习和研究中常用的思维方法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，下列推理正确的是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11_1#2faa6a16e.bracket?vbadefaultcenterpage=1&amp;parentnodeid=b7a93dce2&amp;vbapositionanswer=6&amp;vbahtmlprocessed=1"/>
          <p:cNvSpPr/>
          <p:nvPr/>
        </p:nvSpPr>
        <p:spPr>
          <a:xfrm>
            <a:off x="763016" y="1437608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2_1#2faa6a16e.choices?vbadefaultcenterpage=1&amp;parentnodeid=b7a93dce2&amp;vbahtmlprocessed=1&amp;hasbroken=1"/>
              <p:cNvSpPr/>
              <p:nvPr/>
            </p:nvSpPr>
            <p:spPr>
              <a:xfrm>
                <a:off x="356616" y="2078132"/>
                <a:ext cx="11475720" cy="37720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A.化学反应中分子可分，则化学反应中原子也可分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B.氯酸钾制取氧气时可以用二氧化锰做催化剂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，所以二氧化锰可以做一切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反应的催化剂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C.活泼金属能与盐酸反应产生气体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，但是能与盐酸反应产生气体的物质不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一定是活泼金属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D.酸溶液的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pH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pH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的溶液一定是酸溶液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12_1#2faa6a16e.choices?vbadefaultcenterpage=1&amp;parentnodeid=b7a93dce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078132"/>
                <a:ext cx="11475720" cy="3772027"/>
              </a:xfrm>
              <a:prstGeom prst="rect">
                <a:avLst/>
              </a:prstGeom>
              <a:blipFill>
                <a:blip r:embed="rId3"/>
                <a:stretch>
                  <a:fillRect l="-1913" r="-531" b="-66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e8765c496?vbadefaultcenterpage=1&amp;parentnodeid=b7a93dce2&amp;vbahtmlprocessed=1&amp;hasbroken=1"/>
          <p:cNvSpPr/>
          <p:nvPr/>
        </p:nvSpPr>
        <p:spPr>
          <a:xfrm>
            <a:off x="356616" y="714184"/>
            <a:ext cx="11475720" cy="14951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7.2021年4月29日，中国在文昌发射基地发射了国际空间仓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，标志着中国航</a:t>
            </a: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天事业达到世界领先水平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。肼是一种高能火箭燃料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，肼燃烧反应的微观示</a:t>
            </a: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意图如图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3-1-1所示。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下列叙述正确的是(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pic>
        <p:nvPicPr>
          <p:cNvPr id="3" name="QC_5_BD.13_2#e8765c496?imagetipindex=5&amp;vbadefaultcenterpage=1&amp;parentnodeid=b7a93dce2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3632" y="2345372"/>
            <a:ext cx="4370832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13_3#e8765c496?imagetipindex=5&amp;vbadefaultcenterpage=1&amp;parentnodeid=b7a93dce2&amp;vbahtmlprocessed=1"/>
          <p:cNvSpPr/>
          <p:nvPr/>
        </p:nvSpPr>
        <p:spPr>
          <a:xfrm>
            <a:off x="5495005" y="3432492"/>
            <a:ext cx="1208087" cy="4756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图3-1-1</a:t>
            </a:r>
            <a:endParaRPr lang="en-US" altLang="zh-CN" sz="2800" dirty="0"/>
          </a:p>
        </p:txBody>
      </p:sp>
      <p:sp>
        <p:nvSpPr>
          <p:cNvPr id="5" name="QC_5_AN.14_1#e8765c496.bracket?vbadefaultcenterpage=1&amp;parentnodeid=b7a93dce2&amp;vbapositionanswer=7&amp;vbahtmlprocessed=1"/>
          <p:cNvSpPr/>
          <p:nvPr/>
        </p:nvSpPr>
        <p:spPr>
          <a:xfrm>
            <a:off x="6881240" y="1738312"/>
            <a:ext cx="304800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15_1#e8765c496.choices?vbadefaultcenterpage=1&amp;parentnodeid=b7a93dce2&amp;vbahtmlprocessed=1&amp;hasbroken=1"/>
              <p:cNvSpPr/>
              <p:nvPr/>
            </p:nvSpPr>
            <p:spPr>
              <a:xfrm>
                <a:off x="356616" y="3920172"/>
                <a:ext cx="11475720" cy="2049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A.参加反应的两种物质的分子的个数比是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.该反应生成的单质可用作食品保护气</a:t>
                </a:r>
                <a:endParaRPr lang="en-US" altLang="zh-CN" sz="2800" dirty="0"/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.反应生成的单质和化合物的质量比为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14:9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.肼由2个氮原子和4个氢原子构成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5_BD.15_1#e8765c496.choices?vbadefaultcenterpage=1&amp;parentnodeid=b7a93dce2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920172"/>
                <a:ext cx="11475720" cy="2049907"/>
              </a:xfrm>
              <a:prstGeom prst="rect">
                <a:avLst/>
              </a:prstGeom>
              <a:blipFill>
                <a:blip r:embed="rId4"/>
                <a:stretch>
                  <a:fillRect l="-1913" t="-2976" b="-113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theme/theme1.xml><?xml version="1.0" encoding="utf-8"?>
<a:theme xmlns:a="http://schemas.openxmlformats.org/drawingml/2006/main" name="合心科技出品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1994</Words>
  <Application>Microsoft Office PowerPoint</Application>
  <PresentationFormat>自定义</PresentationFormat>
  <Paragraphs>300</Paragraphs>
  <Slides>34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5" baseType="lpstr">
      <vt:lpstr>合心科技出品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合心科技出品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合心科技出品</dc:title>
  <dc:subject/>
  <dc:creator>合心科技出品</dc:creator>
  <cp:keywords/>
  <dc:description/>
  <cp:lastModifiedBy>pc</cp:lastModifiedBy>
  <cp:revision>3</cp:revision>
  <dcterms:created xsi:type="dcterms:W3CDTF">2023-03-09T10:12:31Z</dcterms:created>
  <dcterms:modified xsi:type="dcterms:W3CDTF">2023-03-21T01:55:16Z</dcterms:modified>
  <cp:category/>
  <cp:contentStatus/>
</cp:coreProperties>
</file>