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89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3" autoAdjust="0"/>
    <p:restoredTop sz="86391" autoAdjust="0"/>
  </p:normalViewPr>
  <p:slideViewPr>
    <p:cSldViewPr snapToGrid="0" snapToObjects="1">
      <p:cViewPr>
        <p:scale>
          <a:sx n="66" d="100"/>
          <a:sy n="66" d="100"/>
        </p:scale>
        <p:origin x="-2064" y="-79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99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972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405f2345c2a3fb1cab2a64a#tid=640938843718860009a42c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F521C8D-28D5-FFFF-C99D-5F2F5E86E7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17" y="0"/>
            <a:ext cx="12170365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3384" y="6108192"/>
            <a:ext cx="1133856" cy="758952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52760" y="182880"/>
            <a:ext cx="1417320" cy="393192"/>
          </a:xfrm>
          <a:prstGeom prst="rect">
            <a:avLst/>
          </a:prstGeom>
        </p:spPr>
      </p:pic>
      <p:sp>
        <p:nvSpPr>
          <p:cNvPr id="5" name="MasterShapeName"/>
          <p:cNvSpPr/>
          <p:nvPr/>
        </p:nvSpPr>
        <p:spPr>
          <a:xfrm>
            <a:off x="429768" y="219456"/>
            <a:ext cx="3236976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6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2023年    初 中 终 结 性 练 习 · 物 理</a:t>
            </a:r>
            <a:endParaRPr lang="en-US" sz="16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4.xml"/><Relationship Id="rId5" Type="http://schemas.openxmlformats.org/officeDocument/2006/relationships/slide" Target="slide9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5217c8cb?vbadefaultcenterpage=1&amp;parentnodeid=e7adcac16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3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重点1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光的折射</a:t>
            </a:r>
            <a:endParaRPr lang="en-US" altLang="zh-CN" sz="3000" dirty="0"/>
          </a:p>
        </p:txBody>
      </p:sp>
      <p:sp>
        <p:nvSpPr>
          <p:cNvPr id="3" name="P_5_BD#842d4551f?segpoint=1&amp;vbadefaultcenterpage=1&amp;parentnodeid=85217c8cb&amp;vbahtmlprocessed=1"/>
          <p:cNvSpPr/>
          <p:nvPr/>
        </p:nvSpPr>
        <p:spPr>
          <a:xfrm>
            <a:off x="356616" y="1123442"/>
            <a:ext cx="11475720" cy="106267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3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1.光从一种介质斜射入另一种介质时，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传播方向发生偏折，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这种现象叫作光的折射。</a:t>
            </a:r>
            <a:endParaRPr lang="en-US" altLang="zh-CN" sz="2800" dirty="0"/>
          </a:p>
        </p:txBody>
      </p:sp>
      <p:sp>
        <p:nvSpPr>
          <p:cNvPr id="4" name="P_5_BD#842d4551f?segpoint=1&amp;vbadefaultcenterpage=1&amp;parentnodeid=85217c8cb&amp;vbahtmlprocessed=1"/>
          <p:cNvSpPr/>
          <p:nvPr/>
        </p:nvSpPr>
        <p:spPr>
          <a:xfrm>
            <a:off x="356616" y="2241042"/>
            <a:ext cx="11475720" cy="5029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3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2.光发生折射的条件：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要有两种介质或一种介质但不均匀。</a:t>
            </a:r>
            <a:endParaRPr lang="en-US" altLang="zh-CN" sz="2800" dirty="0"/>
          </a:p>
        </p:txBody>
      </p:sp>
      <p:sp>
        <p:nvSpPr>
          <p:cNvPr id="5" name="P_5_BD#842d4551f?segpoint=1&amp;vbadefaultcenterpage=1&amp;parentnodeid=85217c8cb&amp;vbahtmlprocessed=1"/>
          <p:cNvSpPr/>
          <p:nvPr/>
        </p:nvSpPr>
        <p:spPr>
          <a:xfrm>
            <a:off x="356616" y="2807652"/>
            <a:ext cx="11475720" cy="10577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3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3.光的折射与光的反射都是发生在两种介质的交界处，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只是反射光返回原介质中，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而折射光则进入另一种介质中。</a:t>
            </a:r>
            <a:endParaRPr lang="en-US" altLang="zh-CN" sz="2800" dirty="0"/>
          </a:p>
        </p:txBody>
      </p:sp>
      <p:sp>
        <p:nvSpPr>
          <p:cNvPr id="6" name="P_5_BD#842d4551f?segpoint=1&amp;vbadefaultcenterpage=1&amp;parentnodeid=85217c8cb&amp;vbahtmlprocessed=1"/>
          <p:cNvSpPr/>
          <p:nvPr/>
        </p:nvSpPr>
        <p:spPr>
          <a:xfrm>
            <a:off x="356616" y="3917442"/>
            <a:ext cx="11475720" cy="5029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3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4.在两种介质的交界处，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既发生折射，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也发生反射。</a:t>
            </a:r>
            <a:endParaRPr lang="en-US" altLang="zh-CN" sz="2800" dirty="0"/>
          </a:p>
        </p:txBody>
      </p:sp>
      <p:sp>
        <p:nvSpPr>
          <p:cNvPr id="7" name="P_5_BD#842d4551f?segpoint=1&amp;vbadefaultcenterpage=1&amp;parentnodeid=85217c8cb&amp;vbahtmlprocessed=1"/>
          <p:cNvSpPr/>
          <p:nvPr/>
        </p:nvSpPr>
        <p:spPr>
          <a:xfrm>
            <a:off x="356616" y="4484052"/>
            <a:ext cx="11475720" cy="106267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3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5.当光垂直射向介质表面发生折射时，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传播方向不改变，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这时折射角和入射角都等于零（三线重合）。</a:t>
            </a:r>
            <a:endParaRPr lang="en-US" altLang="zh-CN" sz="2800" dirty="0"/>
          </a:p>
        </p:txBody>
      </p:sp>
      <p:sp>
        <p:nvSpPr>
          <p:cNvPr id="8" name="P_5_BD#842d4551f?segpoint=1&amp;vbadefaultcenterpage=1&amp;parentnodeid=85217c8cb&amp;vbahtmlprocessed=1"/>
          <p:cNvSpPr/>
          <p:nvPr/>
        </p:nvSpPr>
        <p:spPr>
          <a:xfrm>
            <a:off x="356616" y="5593842"/>
            <a:ext cx="11475720" cy="5029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3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6.折射现象中的虚像位置，总是比实际位置高。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842d4551f?segpoint=1&amp;vbadefaultcenterpage=1&amp;parentnodeid=85217c8cb&amp;vbahtmlprocessed=1"/>
          <p:cNvSpPr/>
          <p:nvPr/>
        </p:nvSpPr>
        <p:spPr>
          <a:xfrm>
            <a:off x="356616" y="2416079"/>
            <a:ext cx="11475720" cy="18521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记忆小口诀：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三线共面法线中，入、折两线两边找；两角大小看方向，方向互逆角颠倒。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1c14d8d2?vbadefaultcenterpage=1&amp;parentnodeid=e7adcac16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重点2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光的折射作图</a:t>
            </a:r>
            <a:endParaRPr lang="en-US" altLang="zh-CN" sz="3000" dirty="0"/>
          </a:p>
        </p:txBody>
      </p:sp>
      <p:sp>
        <p:nvSpPr>
          <p:cNvPr id="3" name="P_5_BD#a53ee810c?segpoint=1&amp;vbadefaultcenterpage=1&amp;parentnodeid=01c14d8d2&amp;vbahtmlprocessed=1"/>
          <p:cNvSpPr/>
          <p:nvPr/>
        </p:nvSpPr>
        <p:spPr>
          <a:xfrm>
            <a:off x="356616" y="1199642"/>
            <a:ext cx="11475720" cy="18521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1.确定入（折）射点：入射光线（折射光线）与介质面的交点为入（折）射点。若题目未给出入射光线，则连接虚像与人眼的线段与介质面的交点为入（折）射点。</a:t>
            </a:r>
            <a:endParaRPr lang="en-US" altLang="zh-CN" sz="2800" dirty="0"/>
          </a:p>
        </p:txBody>
      </p:sp>
      <p:sp>
        <p:nvSpPr>
          <p:cNvPr id="4" name="P_5_BD#a53ee810c?segpoint=1&amp;vbadefaultcenterpage=1&amp;parentnodeid=01c14d8d2&amp;vbahtmlprocessed=1"/>
          <p:cNvSpPr/>
          <p:nvPr/>
        </p:nvSpPr>
        <p:spPr>
          <a:xfrm>
            <a:off x="356616" y="3128835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2.作法线：根据法线和折射面垂直，过入（折）射点作出法线（用虚线表示），并标出垂直符号。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a53ee810c?segpoint=1&amp;vbadefaultcenterpage=1&amp;parentnodeid=01c14d8d2&amp;vbahtmlprocessed=1"/>
          <p:cNvSpPr/>
          <p:nvPr/>
        </p:nvSpPr>
        <p:spPr>
          <a:xfrm>
            <a:off x="356616" y="1136237"/>
            <a:ext cx="11475720" cy="18521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3.作光线：根据光的折射定律，作出入射光线的折射光线，或作出折射光线的入射光线。（注意：通常情况下，不管是入射角还是折射角总是空气中的角大）</a:t>
            </a:r>
            <a:endParaRPr lang="en-US" altLang="zh-CN" sz="2800" dirty="0"/>
          </a:p>
        </p:txBody>
      </p:sp>
      <p:sp>
        <p:nvSpPr>
          <p:cNvPr id="3" name="P_5_BD#a53ee810c?segpoint=1&amp;vbadefaultcenterpage=1&amp;parentnodeid=01c14d8d2&amp;vbahtmlprocessed=1"/>
          <p:cNvSpPr/>
          <p:nvPr/>
        </p:nvSpPr>
        <p:spPr>
          <a:xfrm>
            <a:off x="356616" y="3040983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注：（1）光线要带箭头，且光线不能断开。</a:t>
            </a:r>
            <a:endParaRPr lang="en-US" altLang="zh-CN" sz="2800" dirty="0"/>
          </a:p>
        </p:txBody>
      </p:sp>
      <p:sp>
        <p:nvSpPr>
          <p:cNvPr id="4" name="P_5_BD#a53ee810c?segpoint=1&amp;vbadefaultcenterpage=1&amp;parentnodeid=01c14d8d2&amp;vbahtmlprocessed=1"/>
          <p:cNvSpPr/>
          <p:nvPr/>
        </p:nvSpPr>
        <p:spPr>
          <a:xfrm>
            <a:off x="356616" y="3663283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（2）虚像、光线的反向延长线、法线需用虚线表示。</a:t>
            </a:r>
            <a:endParaRPr lang="en-US" altLang="zh-CN" sz="2800" dirty="0"/>
          </a:p>
        </p:txBody>
      </p:sp>
      <p:sp>
        <p:nvSpPr>
          <p:cNvPr id="5" name="P_5_BD#a53ee810c?segpoint=1&amp;vbadefaultcenterpage=1&amp;parentnodeid=01c14d8d2&amp;vbahtmlprocessed=1"/>
          <p:cNvSpPr/>
          <p:nvPr/>
        </p:nvSpPr>
        <p:spPr>
          <a:xfrm>
            <a:off x="356616" y="4285583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（3）法线与反射界面或折射界面垂直，并标出垂直符号。</a:t>
            </a:r>
            <a:endParaRPr lang="en-US" altLang="zh-CN" sz="2800" dirty="0"/>
          </a:p>
        </p:txBody>
      </p:sp>
      <p:sp>
        <p:nvSpPr>
          <p:cNvPr id="6" name="P_5_BD#a53ee810c?segpoint=1&amp;vbadefaultcenterpage=1&amp;parentnodeid=01c14d8d2&amp;vbahtmlprocessed=1"/>
          <p:cNvSpPr/>
          <p:nvPr/>
        </p:nvSpPr>
        <p:spPr>
          <a:xfrm>
            <a:off x="356616" y="4907883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（4）要符合光的反射规律、折射规律。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65f56303.fixed?vbadefaultcenterpage=1&amp;parentnodeid=3c527702b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核心素养培优</a:t>
            </a:r>
            <a:endParaRPr lang="en-US" altLang="zh-CN" sz="5500" dirty="0"/>
          </a:p>
        </p:txBody>
      </p:sp>
      <p:sp>
        <p:nvSpPr>
          <p:cNvPr id="3" name="C_3#865f56303.fixed?vbadefaultcenterpage=1&amp;parentnodeid=3c527702b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03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42f59de6?vbadefaultcenterpage=1&amp;parentnodeid=865f56303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一、选择题</a:t>
            </a:r>
            <a:endParaRPr lang="en-US" altLang="zh-CN" sz="3000" dirty="0"/>
          </a:p>
        </p:txBody>
      </p:sp>
      <p:sp>
        <p:nvSpPr>
          <p:cNvPr id="3" name="QC_5#c1b398b9c?vbadefaultcenterpage=1&amp;parentnodeid=242f59de6&amp;vbahtmlprocessed=1&amp;hasbroken=1"/>
          <p:cNvSpPr/>
          <p:nvPr/>
        </p:nvSpPr>
        <p:spPr>
          <a:xfrm>
            <a:off x="356616" y="1199642"/>
            <a:ext cx="11475720" cy="1847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1.西安大唐不夜城再现大唐盛世，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步行街中间展现的古代诗人雕塑景观，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完美再现我国灿烂的诗词文化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，其中很多诗词蕴含着丰富的物理知识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。下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列说法正确的是(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5_AN.10_1#c1b398b9c.bracket?vbadefaultcenterpage=1&amp;parentnodeid=242f59de6&amp;vbapositionanswer=10&amp;vbahtmlprocessed=1"/>
          <p:cNvSpPr/>
          <p:nvPr/>
        </p:nvSpPr>
        <p:spPr>
          <a:xfrm>
            <a:off x="3252216" y="2479802"/>
            <a:ext cx="3190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5" name="QC_5_BD.11_1#c1b398b9c.choices?vbadefaultcenterpage=1&amp;parentnodeid=242f59de6&amp;vbahtmlprocessed=1"/>
          <p:cNvSpPr/>
          <p:nvPr/>
        </p:nvSpPr>
        <p:spPr>
          <a:xfrm>
            <a:off x="356616" y="3121088"/>
            <a:ext cx="11475720" cy="2491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A.“池水映明月”，水中有明月是光的折射现象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B.“潭清疑水浅”，水变“浅”是光的直线传播现象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C.“日影化为虹”，彩虹的形成是光的色散现象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D.“起舞弄清影”，影子的形成是光的反射现象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#fa503db92?vbadefaultcenterpage=1&amp;parentnodeid=242f59de6&amp;vbahtmlprocessed=1&amp;hasbroken=1"/>
          <p:cNvSpPr/>
          <p:nvPr/>
        </p:nvSpPr>
        <p:spPr>
          <a:xfrm>
            <a:off x="356616" y="1427924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（2022·重庆中考A卷）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“大漠孤烟直，长河落日圆”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蕴含了光的折射知识。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1-5-2所示，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属于光的折射的是(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12_1#fa503db92.bracket?vbadefaultcenterpage=1&amp;parentnodeid=242f59de6&amp;vbapositionanswer=11&amp;vbahtmlprocessed=1"/>
          <p:cNvSpPr/>
          <p:nvPr/>
        </p:nvSpPr>
        <p:spPr>
          <a:xfrm>
            <a:off x="6170041" y="2068004"/>
            <a:ext cx="30480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  <p:pic>
        <p:nvPicPr>
          <p:cNvPr id="4" name="QC_5_BD.13_1#fa503db92.choice_image?imagetipindex=2&amp;hastextimagelayout=1&amp;vbadefaultcenterpage=1&amp;parentnodeid=242f59de6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6344" y="2767012"/>
            <a:ext cx="2505456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13_2#fa503db92?hastextimagelayout=1&amp;vbadefaultcenterpage=1&amp;parentnodeid=242f59de6&amp;vbahtmlprocessed=1"/>
          <p:cNvSpPr/>
          <p:nvPr/>
        </p:nvSpPr>
        <p:spPr>
          <a:xfrm>
            <a:off x="466344" y="4684713"/>
            <a:ext cx="2834640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A.桥在水中的倒影</a:t>
            </a:r>
            <a:endParaRPr lang="en-US" altLang="zh-CN" sz="2800" spc="-50" dirty="0"/>
          </a:p>
        </p:txBody>
      </p:sp>
      <p:pic>
        <p:nvPicPr>
          <p:cNvPr id="6" name="QC_5_BD.13_3#fa503db92.choice_image?imagetipindex=3&amp;hastextimagelayout=1&amp;vbadefaultcenterpage=1&amp;parentnodeid=242f59de6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01568" y="2767012"/>
            <a:ext cx="2487168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C_5_BD.13_4#fa503db92?hastextimagelayout=1&amp;vbadefaultcenterpage=1&amp;parentnodeid=242f59de6&amp;vbahtmlprocessed=1"/>
          <p:cNvSpPr/>
          <p:nvPr/>
        </p:nvSpPr>
        <p:spPr>
          <a:xfrm>
            <a:off x="3401568" y="4684713"/>
            <a:ext cx="2816352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B.河底看起来变浅</a:t>
            </a:r>
            <a:endParaRPr lang="en-US" altLang="zh-CN" sz="2800" dirty="0"/>
          </a:p>
        </p:txBody>
      </p:sp>
      <p:pic>
        <p:nvPicPr>
          <p:cNvPr id="8" name="QC_5_BD.13_5#fa503db92.choice_image?imagetipindex=4&amp;hastextimagelayout=1&amp;vbadefaultcenterpage=1&amp;parentnodeid=242f59de6&amp;vbahtmlprocessed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7648" y="2767012"/>
            <a:ext cx="1563624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5_BD.13_6#fa503db92?hastextimagelayout=1&amp;vbadefaultcenterpage=1&amp;parentnodeid=242f59de6&amp;vbahtmlprocessed=1"/>
          <p:cNvSpPr/>
          <p:nvPr/>
        </p:nvSpPr>
        <p:spPr>
          <a:xfrm>
            <a:off x="6327648" y="4684713"/>
            <a:ext cx="2816352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C.透过树林的光束</a:t>
            </a:r>
            <a:endParaRPr lang="en-US" altLang="zh-CN" sz="2800" dirty="0"/>
          </a:p>
        </p:txBody>
      </p:sp>
      <p:pic>
        <p:nvPicPr>
          <p:cNvPr id="10" name="QC_5_BD.13_7#fa503db92.choice_image?imagetipindex=5&amp;hastextimagelayout=1&amp;vbadefaultcenterpage=1&amp;parentnodeid=242f59de6&amp;vbahtmlprocessed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44584" y="2767012"/>
            <a:ext cx="1563624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C_5_BD.13_8#fa503db92?hastextimagelayout=1&amp;vbadefaultcenterpage=1&amp;parentnodeid=242f59de6&amp;vbahtmlprocessed=1"/>
          <p:cNvSpPr/>
          <p:nvPr/>
        </p:nvSpPr>
        <p:spPr>
          <a:xfrm>
            <a:off x="9244584" y="4684713"/>
            <a:ext cx="2478024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D.长廊上的树影</a:t>
            </a:r>
            <a:endParaRPr lang="en-US" altLang="zh-CN" sz="2800" spc="-50" dirty="0"/>
          </a:p>
        </p:txBody>
      </p:sp>
      <p:sp>
        <p:nvSpPr>
          <p:cNvPr id="12" name="矩形 11"/>
          <p:cNvSpPr/>
          <p:nvPr/>
        </p:nvSpPr>
        <p:spPr>
          <a:xfrm>
            <a:off x="5318874" y="5482811"/>
            <a:ext cx="915635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latinLnBrk="1">
              <a:lnSpc>
                <a:spcPct val="150000"/>
              </a:lnSpc>
            </a:pPr>
            <a:r>
              <a:rPr lang="en-US" altLang="zh-CN" b="1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1-5-2</a:t>
            </a:r>
            <a:endParaRPr lang="en-US" altLang="zh-CN" b="1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#1d82d089e?vbadefaultcenterpage=1&amp;parentnodeid=242f59de6&amp;vbahtmlprocessed=1&amp;hasbroken=1"/>
          <p:cNvSpPr/>
          <p:nvPr/>
        </p:nvSpPr>
        <p:spPr>
          <a:xfrm>
            <a:off x="356616" y="929926"/>
            <a:ext cx="11475720" cy="1847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（2022·遂宁中考）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2022年2月，第24届冬奥会在北京成功举办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，小华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得到了冬奥会吉祥物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“冰墩墩”。他和“冰墩墩”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一起完成了几个光学实验，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下列描述与实验情景不相符的是(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14_1#1d82d089e.bracket?vbadefaultcenterpage=1&amp;parentnodeid=242f59de6&amp;vbapositionanswer=12&amp;vbahtmlprocessed=1"/>
          <p:cNvSpPr/>
          <p:nvPr/>
        </p:nvSpPr>
        <p:spPr>
          <a:xfrm>
            <a:off x="5754116" y="2210086"/>
            <a:ext cx="30480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  <p:pic>
        <p:nvPicPr>
          <p:cNvPr id="4" name="QC_5_BD.15_1#1d82d089e.choice_image?imagetipindex=6&amp;hastextimagelayout=1&amp;vbadefaultcenterpage=1&amp;parentnodeid=242f59de6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616" y="2916713"/>
            <a:ext cx="2505456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15_2#1d82d089e?hastextimagelayout=1&amp;vbadefaultcenterpage=1&amp;parentnodeid=242f59de6&amp;vbahtmlprocessed=1"/>
          <p:cNvSpPr/>
          <p:nvPr/>
        </p:nvSpPr>
        <p:spPr>
          <a:xfrm>
            <a:off x="356616" y="4542313"/>
            <a:ext cx="2505456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A.平面镜中的像由光的反射形成</a:t>
            </a:r>
            <a:endParaRPr lang="en-US" altLang="zh-CN" sz="2800" dirty="0"/>
          </a:p>
        </p:txBody>
      </p:sp>
      <p:pic>
        <p:nvPicPr>
          <p:cNvPr id="6" name="QC_5_BD.15_3#1d82d089e.choice_image?imagetipindex=7&amp;hastextimagelayout=1&amp;vbadefaultcenterpage=1&amp;parentnodeid=242f59de6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82112" y="2916713"/>
            <a:ext cx="1865376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C_5_BD.15_4#1d82d089e?hastextimagelayout=1&amp;vbadefaultcenterpage=1&amp;parentnodeid=242f59de6&amp;vbahtmlprocessed=1"/>
          <p:cNvSpPr/>
          <p:nvPr/>
        </p:nvSpPr>
        <p:spPr>
          <a:xfrm>
            <a:off x="3182112" y="4542313"/>
            <a:ext cx="2459736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B.通过放大镜看到的像是实像</a:t>
            </a:r>
            <a:endParaRPr lang="en-US" altLang="zh-CN" sz="2800" dirty="0"/>
          </a:p>
        </p:txBody>
      </p:sp>
      <p:pic>
        <p:nvPicPr>
          <p:cNvPr id="8" name="QC_5_BD.15_5#1d82d089e.choice_image?imagetipindex=8&amp;hastextimagelayout=1&amp;vbadefaultcenterpage=1&amp;parentnodeid=242f59de6&amp;vbahtmlprocessed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7296" y="2916713"/>
            <a:ext cx="2011680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5_BD.15_6#1d82d089e?hastextimagelayout=1&amp;vbadefaultcenterpage=1&amp;parentnodeid=242f59de6&amp;vbahtmlprocessed=1"/>
          <p:cNvSpPr/>
          <p:nvPr/>
        </p:nvSpPr>
        <p:spPr>
          <a:xfrm>
            <a:off x="5797296" y="4542313"/>
            <a:ext cx="2487168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C.小孔成像是因为光沿直线传播</a:t>
            </a:r>
            <a:endParaRPr lang="en-US" altLang="zh-CN" sz="2800" spc="-50" dirty="0"/>
          </a:p>
        </p:txBody>
      </p:sp>
      <p:pic>
        <p:nvPicPr>
          <p:cNvPr id="10" name="QC_5_BD.15_7#1d82d089e.choice_image?imagetipindex=9&amp;hastextimagelayout=1&amp;vbadefaultcenterpage=1&amp;parentnodeid=242f59de6&amp;vbahtmlprocessed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04504" y="2916713"/>
            <a:ext cx="1947672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C_5_BD.15_8#1d82d089e?hastextimagelayout=1&amp;vbadefaultcenterpage=1&amp;parentnodeid=242f59de6&amp;vbahtmlprocessed=1"/>
          <p:cNvSpPr/>
          <p:nvPr/>
        </p:nvSpPr>
        <p:spPr>
          <a:xfrm>
            <a:off x="8604504" y="4542313"/>
            <a:ext cx="3191256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D.岸上看到水中的虚像比物体位置高</a:t>
            </a:r>
            <a:endParaRPr lang="en-US" altLang="zh-CN" sz="2800" dirty="0"/>
          </a:p>
        </p:txBody>
      </p:sp>
      <p:sp>
        <p:nvSpPr>
          <p:cNvPr id="12" name="矩形 11"/>
          <p:cNvSpPr/>
          <p:nvPr/>
        </p:nvSpPr>
        <p:spPr>
          <a:xfrm>
            <a:off x="5072136" y="5816633"/>
            <a:ext cx="915635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latinLnBrk="1">
              <a:lnSpc>
                <a:spcPct val="150000"/>
              </a:lnSpc>
            </a:pPr>
            <a:r>
              <a:rPr lang="en-US" altLang="zh-CN" b="1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1-5-3</a:t>
            </a:r>
            <a:endParaRPr lang="en-US" altLang="zh-CN" b="1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#2983597af?vbadefaultcenterpage=1&amp;parentnodeid=242f59de6&amp;vbahtmlprocessed=1&amp;hasbroken=1"/>
          <p:cNvSpPr/>
          <p:nvPr/>
        </p:nvSpPr>
        <p:spPr>
          <a:xfrm>
            <a:off x="356616" y="1010158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4.图1-5-4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中能正确表示光从空气进入玻璃中的光路图是(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16_1#2983597af.bracket?vbadefaultcenterpage=1&amp;parentnodeid=242f59de6&amp;vbapositionanswer=13&amp;vbahtmlprocessed=1"/>
          <p:cNvSpPr/>
          <p:nvPr/>
        </p:nvSpPr>
        <p:spPr>
          <a:xfrm>
            <a:off x="9256141" y="1010158"/>
            <a:ext cx="3524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5_BD.17_1#2983597af.choices?vbadefaultcenterpage=1&amp;parentnodeid=242f59de6&amp;vbahtmlprocessed=1"/>
          <p:cNvSpPr/>
          <p:nvPr/>
        </p:nvSpPr>
        <p:spPr>
          <a:xfrm>
            <a:off x="356616" y="1709674"/>
            <a:ext cx="11475388" cy="392785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  <a:tabLst>
                <a:tab pos="5750394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&amp;1&amp;</a:t>
            </a:r>
            <a:r>
              <a:rPr lang="en-US" altLang="zh-CN" sz="8600" b="0" i="0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  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&amp;2&amp;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  <a:p>
            <a:pPr latinLnBrk="1">
              <a:lnSpc>
                <a:spcPct val="150000"/>
              </a:lnSpc>
              <a:tabLst>
                <a:tab pos="5750394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&amp;3&amp;</a:t>
            </a:r>
            <a:r>
              <a:rPr lang="en-US" altLang="zh-CN" sz="9750" b="0" i="0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       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&amp;4&amp;</a:t>
            </a:r>
            <a:r>
              <a:rPr lang="en-US" altLang="zh-CN" sz="2800" b="0" i="0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5" name="QC_5_BD.17_1#2983597af.choice_image?vbadefaultcenterpage=1&amp;parentnodeid=242f59de6&amp;inlineimagemarkindex=1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5296" y="1709674"/>
            <a:ext cx="2203704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5_BD.17_1#2983597af.choice_image?vbadefaultcenterpage=1&amp;parentnodeid=242f59de6&amp;inlineimagemarkindex=2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0933" y="1801114"/>
            <a:ext cx="2020824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5_BD.17_1#2983597af.choice_image?vbadefaultcenterpage=1&amp;parentnodeid=242f59de6&amp;inlineimagemarkindex=3&amp;vbahtmlprocessed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6658" y="3671570"/>
            <a:ext cx="2505456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5_BD.17_1#2983597af.choice_image?vbadefaultcenterpage=1&amp;parentnodeid=242f59de6&amp;inlineimagemarkindex=4&amp;vbahtmlprocessed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69285" y="3671570"/>
            <a:ext cx="2368296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4419006" y="5686007"/>
            <a:ext cx="915635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latinLnBrk="1">
              <a:lnSpc>
                <a:spcPct val="150000"/>
              </a:lnSpc>
            </a:pPr>
            <a:r>
              <a:rPr lang="en-US" altLang="zh-CN" b="1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1-5-4</a:t>
            </a:r>
            <a:endParaRPr lang="en-US" altLang="zh-CN" b="1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8_1#46777e30a?imagetipindex=10&amp;hastextimagelayout=1&amp;vbadefaultcenterpage=1&amp;parentnodeid=242f59de6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14333" y="1148048"/>
            <a:ext cx="3154680" cy="287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18_2#46777e30a?imagetipindex=10&amp;hastextimagelayout=1&amp;vbadefaultcenterpage=1&amp;parentnodeid=242f59de6&amp;vbahtmlprocessed=1"/>
          <p:cNvSpPr/>
          <p:nvPr/>
        </p:nvSpPr>
        <p:spPr>
          <a:xfrm>
            <a:off x="9787630" y="4146264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图1-5-5</a:t>
            </a:r>
            <a:endParaRPr lang="en-US" altLang="zh-CN" sz="2800" dirty="0"/>
          </a:p>
        </p:txBody>
      </p:sp>
      <p:sp>
        <p:nvSpPr>
          <p:cNvPr id="4" name="QC_5_BD.18_3#46777e30a?hastextimagelayout=1&amp;segpoint=1&amp;vbadefaultcenterpage=1&amp;parentnodeid=242f59de6&amp;vbahtmlprocessed=1&amp;hasbroken=1"/>
          <p:cNvSpPr/>
          <p:nvPr/>
        </p:nvSpPr>
        <p:spPr>
          <a:xfrm>
            <a:off x="356616" y="1129760"/>
            <a:ext cx="8183880" cy="1847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5.如图1-5-5所示，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向右匀速行驶的动车桌面上有杯水，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一束光斜射到水面上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，保持入射光方向不变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，动车减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速时(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C_5_AN.19_1#46777e30a.bracket?vbadefaultcenterpage=1&amp;parentnodeid=242f59de6&amp;vbapositionanswer=14&amp;vbahtmlprocessed=1"/>
          <p:cNvSpPr/>
          <p:nvPr/>
        </p:nvSpPr>
        <p:spPr>
          <a:xfrm>
            <a:off x="1474216" y="2409920"/>
            <a:ext cx="3190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6" name="QC_5_BD.20_1#46777e30a.choices?hastextimagelayout=1&amp;vbadefaultcenterpage=1&amp;parentnodeid=242f59de6&amp;vbahtmlprocessed=1"/>
          <p:cNvSpPr/>
          <p:nvPr/>
        </p:nvSpPr>
        <p:spPr>
          <a:xfrm>
            <a:off x="356616" y="3062636"/>
            <a:ext cx="8183880" cy="2491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A.入射角不变，折射角不变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B.入射角变小，折射角变小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C.入射角变大，折射角变大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D.入射角变大，折射角变小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c527702b.fixed?vbadefaultcenterpage=1&amp;parentnodeid=bf47da24c&amp;vbahtmlprocessed=1"/>
          <p:cNvSpPr/>
          <p:nvPr/>
        </p:nvSpPr>
        <p:spPr>
          <a:xfrm>
            <a:off x="868680" y="2048256"/>
            <a:ext cx="10799064" cy="8778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课程培优</a:t>
            </a:r>
            <a:endParaRPr lang="en-US" altLang="zh-CN" sz="4000" dirty="0"/>
          </a:p>
        </p:txBody>
      </p:sp>
      <p:sp>
        <p:nvSpPr>
          <p:cNvPr id="3" name="C_2_BD#3c527702b.fixed?vbadefaultcenterpage=1&amp;parentnodeid=bf47da24c&amp;vbahtmlprocessed=1"/>
          <p:cNvSpPr/>
          <p:nvPr/>
        </p:nvSpPr>
        <p:spPr>
          <a:xfrm>
            <a:off x="868680" y="3273552"/>
            <a:ext cx="10799064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第5讲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光的折射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21_1#f4aef3133?imagetipindex=11&amp;hastextimagelayout=1&amp;vbadefaultcenterpage=1&amp;parentnodeid=242f59de6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7200" y="1166209"/>
            <a:ext cx="4142232" cy="330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21_2#f4aef3133?imagetipindex=11&amp;hastextimagelayout=1&amp;vbadefaultcenterpage=1&amp;parentnodeid=242f59de6&amp;vbahtmlprocessed=1"/>
          <p:cNvSpPr/>
          <p:nvPr/>
        </p:nvSpPr>
        <p:spPr>
          <a:xfrm>
            <a:off x="9094273" y="4594193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图1-5-6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21_3#f4aef3133?hastextimagelayout=1&amp;segpoint=1&amp;vbadefaultcenterpage=1&amp;parentnodeid=242f59de6&amp;vbahtmlprocessed=1&amp;hasbroken=1"/>
              <p:cNvSpPr/>
              <p:nvPr/>
            </p:nvSpPr>
            <p:spPr>
              <a:xfrm>
                <a:off x="356616" y="1147921"/>
                <a:ext cx="7196328" cy="37673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（2022·扬州中考）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在天宫课堂中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，航天员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王亚平将空气注入水球，形成的气泡球与水球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的球心都在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。一束光从空气射入水球的光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路图如图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1-5-6所示，其中球心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与入射点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的连线为法线。则进入气泡球的折射光线可能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5_BD.21_3#f4aef3133?hastextimagelayout=1&amp;segpoint=1&amp;vbadefaultcenterpage=1&amp;parentnodeid=242f59de6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47921"/>
                <a:ext cx="7196328" cy="3767392"/>
              </a:xfrm>
              <a:prstGeom prst="rect">
                <a:avLst/>
              </a:prstGeom>
              <a:blipFill>
                <a:blip r:embed="rId4"/>
                <a:stretch>
                  <a:fillRect l="-3051" r="-1610" b="-69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22_1#f4aef3133.bracket?vbadefaultcenterpage=1&amp;parentnodeid=242f59de6&amp;vbapositionanswer=15&amp;vbahtmlprocessed=1"/>
          <p:cNvSpPr/>
          <p:nvPr/>
        </p:nvSpPr>
        <p:spPr>
          <a:xfrm>
            <a:off x="1118616" y="4449919"/>
            <a:ext cx="3317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6" name="QC_5_BD.23_1#f4aef3133.choices?hastextimagelayout=1&amp;vbadefaultcenterpage=1&amp;parentnodeid=242f59de6&amp;vbahtmlprocessed=1"/>
          <p:cNvSpPr/>
          <p:nvPr/>
        </p:nvSpPr>
        <p:spPr>
          <a:xfrm>
            <a:off x="356616" y="4969351"/>
            <a:ext cx="7196328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  <a:tabLst>
                <a:tab pos="1811782" algn="l"/>
                <a:tab pos="3610864" algn="l"/>
                <a:tab pos="5409946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.①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B.②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C.③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.④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c93089dd?vbadefaultcenterpage=1&amp;parentnodeid=865f56303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二、填空与作图题</a:t>
            </a:r>
            <a:endParaRPr lang="en-US" altLang="zh-CN" sz="3000" dirty="0"/>
          </a:p>
        </p:txBody>
      </p:sp>
      <p:sp>
        <p:nvSpPr>
          <p:cNvPr id="3" name="QB_5_BD.24_1#5f3eaed4c?segpoint=1&amp;vbadefaultcenterpage=1&amp;parentnodeid=0c93089dd&amp;vbahtmlprocessed=1"/>
          <p:cNvSpPr/>
          <p:nvPr/>
        </p:nvSpPr>
        <p:spPr>
          <a:xfrm>
            <a:off x="356616" y="1203190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（2022·扬州中考）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请你补全关于“像”的知识结构图。</a:t>
            </a:r>
            <a:endParaRPr lang="en-US" altLang="zh-CN" sz="2800" dirty="0"/>
          </a:p>
        </p:txBody>
      </p:sp>
      <p:pic>
        <p:nvPicPr>
          <p:cNvPr id="4" name="QB_5_BD.24_2#5f3eaed4c?imagetipindex=12&amp;vbadefaultcenterpage=1&amp;parentnodeid=0c93089dd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87752" y="1905000"/>
            <a:ext cx="7022592" cy="181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5_BD.24_3#5f3eaed4c?imagetipindex=12&amp;vbadefaultcenterpage=1&amp;parentnodeid=0c93089dd&amp;vbahtmlprocessed=1"/>
          <p:cNvSpPr/>
          <p:nvPr/>
        </p:nvSpPr>
        <p:spPr>
          <a:xfrm>
            <a:off x="5495005" y="3842512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图1-5-7</a:t>
            </a:r>
            <a:endParaRPr lang="en-US" altLang="zh-CN" sz="2800" dirty="0"/>
          </a:p>
        </p:txBody>
      </p:sp>
      <p:sp>
        <p:nvSpPr>
          <p:cNvPr id="6" name="QB_5_BD.24_4#5f3eaed4c?segpoint=1&amp;vbadefaultcenterpage=1&amp;parentnodeid=0c93089dd&amp;vbahtmlprocessed=1&amp;hasbroken=1"/>
          <p:cNvSpPr/>
          <p:nvPr/>
        </p:nvSpPr>
        <p:spPr>
          <a:xfrm>
            <a:off x="356616" y="4463542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1）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、（2）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、（3）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7" name="QB_5_AN.25_1#5f3eaed4c.blank?vbadefaultcenterpage=1&amp;parentnodeid=0c93089dd&amp;vbapositionanswer=16&amp;vbahtmlprocessed=1"/>
          <p:cNvSpPr/>
          <p:nvPr/>
        </p:nvSpPr>
        <p:spPr>
          <a:xfrm>
            <a:off x="1385316" y="4425442"/>
            <a:ext cx="11477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凸透镜</a:t>
            </a:r>
            <a:endParaRPr lang="en-US" altLang="zh-CN" sz="2800" dirty="0"/>
          </a:p>
        </p:txBody>
      </p:sp>
      <p:sp>
        <p:nvSpPr>
          <p:cNvPr id="8" name="QB_5_AN.26_1#5f3eaed4c.blank?vbadefaultcenterpage=1&amp;parentnodeid=0c93089dd&amp;vbapositionanswer=17&amp;vbahtmlprocessed=1"/>
          <p:cNvSpPr/>
          <p:nvPr/>
        </p:nvSpPr>
        <p:spPr>
          <a:xfrm>
            <a:off x="4052316" y="4425442"/>
            <a:ext cx="15033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直线传播</a:t>
            </a:r>
            <a:endParaRPr lang="en-US" altLang="zh-CN" sz="2800" dirty="0"/>
          </a:p>
        </p:txBody>
      </p:sp>
      <p:sp>
        <p:nvSpPr>
          <p:cNvPr id="9" name="QB_5_AN.27_1#5f3eaed4c.blank?vbadefaultcenterpage=1&amp;parentnodeid=0c93089dd&amp;vbapositionanswer=18&amp;vbahtmlprocessed=1"/>
          <p:cNvSpPr/>
          <p:nvPr/>
        </p:nvSpPr>
        <p:spPr>
          <a:xfrm>
            <a:off x="7074916" y="4425442"/>
            <a:ext cx="18589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倒立、实像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28_1#16f572486?imagetipindex=13&amp;hastextimagelayout=1&amp;vbadefaultcenterpage=1&amp;parentnodeid=0c93089dd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8938" y="1474405"/>
            <a:ext cx="3209544" cy="249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5_BD.28_2#16f572486?imagetipindex=13&amp;hastextimagelayout=1&amp;vbadefaultcenterpage=1&amp;parentnodeid=0c93089dd&amp;vbahtmlprocessed=1"/>
          <p:cNvSpPr/>
          <p:nvPr/>
        </p:nvSpPr>
        <p:spPr>
          <a:xfrm>
            <a:off x="9579666" y="4097717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图1-5-8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BD.28_3#16f572486?hastextimagelayout=1&amp;segpoint=1&amp;vbadefaultcenterpage=1&amp;parentnodeid=0c93089dd&amp;vbahtmlprocessed=1&amp;hasbroken=1"/>
              <p:cNvSpPr/>
              <p:nvPr/>
            </p:nvSpPr>
            <p:spPr>
              <a:xfrm>
                <a:off x="356616" y="1456118"/>
                <a:ext cx="8129016" cy="37720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8.小明给弟弟变了个魔术，他将装有一枚硬币的杯子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放在弟弟面前，如图1-5-8所示。弟弟在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处看不到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硬币，这是因为光沿</a:t>
                </a:r>
                <a:r>
                  <a:rPr lang="en-US" altLang="zh-CN" sz="2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传播。小明向杯中缓缓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注水后，弟弟能看到硬币了。这是由光的</a:t>
                </a:r>
                <a:r>
                  <a:rPr lang="en-US" altLang="zh-CN" sz="2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产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生的现象，弟弟看到的是硬币的</a:t>
                </a:r>
                <a:r>
                  <a:rPr lang="en-US" altLang="zh-CN" sz="2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选填“实”或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“虚”）像。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B_5_BD.28_3#16f572486?hastextimagelayout=1&amp;segpoint=1&amp;vbadefaultcenterpage=1&amp;parentnodeid=0c93089dd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456118"/>
                <a:ext cx="8129016" cy="3772027"/>
              </a:xfrm>
              <a:prstGeom prst="rect">
                <a:avLst/>
              </a:prstGeom>
              <a:blipFill>
                <a:blip r:embed="rId4"/>
                <a:stretch>
                  <a:fillRect l="-2701" r="-1800" b="-66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AN.29_1#16f572486.blank?vbadefaultcenterpage=1&amp;parentnodeid=0c93089dd&amp;vbapositionanswer=19&amp;vbahtmlprocessed=1"/>
          <p:cNvSpPr/>
          <p:nvPr/>
        </p:nvSpPr>
        <p:spPr>
          <a:xfrm>
            <a:off x="3696716" y="2747289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直线</a:t>
            </a:r>
            <a:endParaRPr lang="en-US" altLang="zh-CN" sz="2800" dirty="0"/>
          </a:p>
        </p:txBody>
      </p:sp>
      <p:sp>
        <p:nvSpPr>
          <p:cNvPr id="6" name="QB_5_AN.30_1#16f572486.blank?vbadefaultcenterpage=1&amp;parentnodeid=0c93089dd&amp;vbapositionanswer=20&amp;vbahtmlprocessed=1"/>
          <p:cNvSpPr/>
          <p:nvPr/>
        </p:nvSpPr>
        <p:spPr>
          <a:xfrm>
            <a:off x="6897116" y="3370569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折射</a:t>
            </a:r>
            <a:endParaRPr lang="en-US" altLang="zh-CN" sz="2800" dirty="0"/>
          </a:p>
        </p:txBody>
      </p:sp>
      <p:sp>
        <p:nvSpPr>
          <p:cNvPr id="7" name="QB_5_AN.31_1#16f572486.blank?vbadefaultcenterpage=1&amp;parentnodeid=0c93089dd&amp;vbapositionanswer=21&amp;vbahtmlprocessed=1"/>
          <p:cNvSpPr/>
          <p:nvPr/>
        </p:nvSpPr>
        <p:spPr>
          <a:xfrm>
            <a:off x="5474716" y="4008363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32_1#691ab8d9b?imagetipindex=14&amp;hastextimagelayout=1&amp;vbadefaultcenterpage=1&amp;parentnodeid=0c93089dd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46248" y="1410906"/>
            <a:ext cx="3163824" cy="318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5_BD.32_2#691ab8d9b?imagetipindex=14&amp;hastextimagelayout=1&amp;vbadefaultcenterpage=1&amp;parentnodeid=0c93089dd&amp;vbahtmlprocessed=1"/>
          <p:cNvSpPr/>
          <p:nvPr/>
        </p:nvSpPr>
        <p:spPr>
          <a:xfrm>
            <a:off x="9624116" y="4720018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图1-5-9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BD.32_3#691ab8d9b?hastextimagelayout=1&amp;segpoint=1&amp;vbadefaultcenterpage=1&amp;parentnodeid=0c93089dd&amp;vbahtmlprocessed=1&amp;hasbroken=1"/>
              <p:cNvSpPr/>
              <p:nvPr/>
            </p:nvSpPr>
            <p:spPr>
              <a:xfrm>
                <a:off x="356616" y="1392618"/>
                <a:ext cx="8174736" cy="31273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9.如图1-5-9所示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，一支固定好的激光笔向空水槽底部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固定点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打出一束激光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。向水槽内加水使水面上升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至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点，此时光斑在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侧，这是因为发生了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现象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打开水槽底部的水龙头缓慢放水，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同时观察到水槽底部光斑向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移动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B_5_BD.32_3#691ab8d9b?hastextimagelayout=1&amp;segpoint=1&amp;vbadefaultcenterpage=1&amp;parentnodeid=0c93089dd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392618"/>
                <a:ext cx="8174736" cy="3127312"/>
              </a:xfrm>
              <a:prstGeom prst="rect">
                <a:avLst/>
              </a:prstGeom>
              <a:blipFill>
                <a:blip r:embed="rId4"/>
                <a:stretch>
                  <a:fillRect l="-2685" r="-2312" b="-81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AN.33_1#691ab8d9b.blank?vbadefaultcenterpage=1&amp;parentnodeid=0c93089dd&amp;vbapositionanswer=22&amp;vbahtmlprocessed=1"/>
          <p:cNvSpPr/>
          <p:nvPr/>
        </p:nvSpPr>
        <p:spPr>
          <a:xfrm>
            <a:off x="4402646" y="2678709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左</a:t>
            </a:r>
            <a:endParaRPr lang="en-US" altLang="zh-CN" sz="2800" dirty="0"/>
          </a:p>
        </p:txBody>
      </p:sp>
      <p:sp>
        <p:nvSpPr>
          <p:cNvPr id="6" name="QB_5_AN.34_1#691ab8d9b.blank?vbadefaultcenterpage=1&amp;parentnodeid=0c93089dd&amp;vbapositionanswer=23&amp;vbahtmlprocessed=1"/>
          <p:cNvSpPr/>
          <p:nvPr/>
        </p:nvSpPr>
        <p:spPr>
          <a:xfrm>
            <a:off x="496316" y="3287475"/>
            <a:ext cx="15033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光的折射</a:t>
            </a:r>
            <a:endParaRPr lang="en-US" altLang="zh-CN" sz="2800" dirty="0"/>
          </a:p>
        </p:txBody>
      </p:sp>
      <p:sp>
        <p:nvSpPr>
          <p:cNvPr id="7" name="QB_5_AN.35_1#691ab8d9b.blank?vbadefaultcenterpage=1&amp;parentnodeid=0c93089dd&amp;vbapositionanswer=24&amp;vbahtmlprocessed=1"/>
          <p:cNvSpPr/>
          <p:nvPr/>
        </p:nvSpPr>
        <p:spPr>
          <a:xfrm>
            <a:off x="4763516" y="3958380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右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6_1#8df5bcf5e?segpoint=1&amp;vbadefaultcenterpage=1&amp;parentnodeid=0c93089dd&amp;vbahtmlprocessed=1"/>
          <p:cNvSpPr/>
          <p:nvPr/>
        </p:nvSpPr>
        <p:spPr>
          <a:xfrm>
            <a:off x="356616" y="1333849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（2022·南充中考）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如图1-5-10所示，一束光斜射入玻璃砖中，请作出光经过玻璃砖的光路图。</a:t>
            </a:r>
            <a:endParaRPr lang="en-US" altLang="zh-CN" sz="2800" dirty="0"/>
          </a:p>
        </p:txBody>
      </p:sp>
      <p:sp>
        <p:nvSpPr>
          <p:cNvPr id="3" name="QO_5_BD.36_2#8df5bcf5e?imagetipindex=15&amp;vbadefaultcenterpage=1&amp;parentnodeid=0c93089dd&amp;vbahtmlprocessed=1"/>
          <p:cNvSpPr/>
          <p:nvPr/>
        </p:nvSpPr>
        <p:spPr>
          <a:xfrm>
            <a:off x="2484596" y="4778788"/>
            <a:ext cx="13858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图1-5-10</a:t>
            </a:r>
            <a:endParaRPr lang="en-US" altLang="zh-CN" sz="2800" dirty="0"/>
          </a:p>
        </p:txBody>
      </p:sp>
      <p:pic>
        <p:nvPicPr>
          <p:cNvPr id="4" name="QO_5_BD.36_3#8df5bcf5e?imagetipindex=15&amp;hastextimagelayout=1&amp;vbadefaultcenterpage=1&amp;parentnodeid=0c93089dd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0280" y="3015012"/>
            <a:ext cx="1874520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AN.37_1#8df5bcf5e?hastextimagelayout=1&amp;vbadefaultcenterpage=1&amp;parentnodeid=0c93089dd&amp;vbahtmlprocessed=1"/>
          <p:cNvSpPr/>
          <p:nvPr/>
        </p:nvSpPr>
        <p:spPr>
          <a:xfrm>
            <a:off x="6080760" y="2589879"/>
            <a:ext cx="5742432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如图所示</a:t>
            </a:r>
            <a:endParaRPr lang="en-US" altLang="zh-CN" sz="2800" dirty="0"/>
          </a:p>
        </p:txBody>
      </p:sp>
      <p:pic>
        <p:nvPicPr>
          <p:cNvPr id="6" name="QO_5_AN.37_2#8df5bcf5e?hastextimagelayout=1&amp;vbadefaultcenterpage=1&amp;parentnodeid=0c93089dd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83296" y="3283871"/>
            <a:ext cx="1746504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8_1#88d0b93d0?segpoint=1&amp;vbadefaultcenterpage=1&amp;parentnodeid=0c93089dd&amp;vbahtmlprocessed=1"/>
          <p:cNvSpPr/>
          <p:nvPr/>
        </p:nvSpPr>
        <p:spPr>
          <a:xfrm>
            <a:off x="356616" y="1288129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（2022·内江中考）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如图1-5-11所示，一束光从空气斜射入半圆形玻璃砖中，请用箭头标出光传播的方向。</a:t>
            </a:r>
            <a:endParaRPr lang="en-US" altLang="zh-CN" sz="2800" dirty="0"/>
          </a:p>
        </p:txBody>
      </p:sp>
      <p:sp>
        <p:nvSpPr>
          <p:cNvPr id="3" name="QO_5_BD.38_2#88d0b93d0?imagetipindex=16&amp;vbadefaultcenterpage=1&amp;parentnodeid=0c93089dd&amp;vbahtmlprocessed=1"/>
          <p:cNvSpPr/>
          <p:nvPr/>
        </p:nvSpPr>
        <p:spPr>
          <a:xfrm>
            <a:off x="2495772" y="4824508"/>
            <a:ext cx="1372679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图1-5-11</a:t>
            </a:r>
            <a:endParaRPr lang="en-US" altLang="zh-CN" sz="2800" dirty="0"/>
          </a:p>
        </p:txBody>
      </p:sp>
      <p:pic>
        <p:nvPicPr>
          <p:cNvPr id="4" name="QO_5_BD.38_3#88d0b93d0?imagetipindex=16&amp;hastextimagelayout=1&amp;vbadefaultcenterpage=1&amp;parentnodeid=0c93089dd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1680" y="2713260"/>
            <a:ext cx="2340864" cy="198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AN.39_1#88d0b93d0?hastextimagelayout=1&amp;vbadefaultcenterpage=1&amp;parentnodeid=0c93089dd&amp;vbahtmlprocessed=1"/>
          <p:cNvSpPr/>
          <p:nvPr/>
        </p:nvSpPr>
        <p:spPr>
          <a:xfrm>
            <a:off x="6080760" y="2544159"/>
            <a:ext cx="5742432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如图所示</a:t>
            </a:r>
            <a:endParaRPr lang="en-US" altLang="zh-CN" sz="2800" dirty="0"/>
          </a:p>
        </p:txBody>
      </p:sp>
      <p:pic>
        <p:nvPicPr>
          <p:cNvPr id="6" name="QO_5_AN.39_2#88d0b93d0?hastextimagelayout=1&amp;vbadefaultcenterpage=1&amp;parentnodeid=0c93089dd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80960" y="3238151"/>
            <a:ext cx="2551176" cy="215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0_1#cd0b0dbe4?segpoint=1&amp;vbadefaultcenterpage=1&amp;parentnodeid=0c93089dd&amp;vbahtmlprocessed=1"/>
          <p:cNvSpPr/>
          <p:nvPr/>
        </p:nvSpPr>
        <p:spPr>
          <a:xfrm>
            <a:off x="356616" y="1075118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（2022·贵阳中考）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如图1-5-12所示，一束光从空气斜射入水中，请作出其折射光线的大致位置。（图中虚线表示法线）</a:t>
            </a:r>
            <a:endParaRPr lang="en-US" altLang="zh-CN" sz="2800" dirty="0"/>
          </a:p>
        </p:txBody>
      </p:sp>
      <p:sp>
        <p:nvSpPr>
          <p:cNvPr id="3" name="QO_5_BD.40_2#cd0b0dbe4?imagetipindex=17&amp;vbadefaultcenterpage=1&amp;parentnodeid=0c93089dd&amp;vbahtmlprocessed=1"/>
          <p:cNvSpPr/>
          <p:nvPr/>
        </p:nvSpPr>
        <p:spPr>
          <a:xfrm>
            <a:off x="2489169" y="5037518"/>
            <a:ext cx="1385887" cy="47561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图1-5-12</a:t>
            </a:r>
            <a:endParaRPr lang="en-US" altLang="zh-CN" sz="2800" dirty="0"/>
          </a:p>
        </p:txBody>
      </p:sp>
      <p:pic>
        <p:nvPicPr>
          <p:cNvPr id="4" name="QO_5_BD.40_3#cd0b0dbe4?imagetipindex=17&amp;hastextimagelayout=1&amp;vbadefaultcenterpage=1&amp;parentnodeid=0c93089dd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54480" y="2414206"/>
            <a:ext cx="3255264" cy="249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AN.41_1#cd0b0dbe4?hastextimagelayout=1&amp;vbadefaultcenterpage=1&amp;parentnodeid=0c93089dd&amp;vbahtmlprocessed=1">
            <a:extLst>
              <a:ext uri="{FF2B5EF4-FFF2-40B4-BE49-F238E27FC236}">
                <a16:creationId xmlns:a16="http://schemas.microsoft.com/office/drawing/2014/main" xmlns="" id="{15DEE13D-A62F-448B-9F14-443020845A7B}"/>
              </a:ext>
            </a:extLst>
          </p:cNvPr>
          <p:cNvSpPr/>
          <p:nvPr/>
        </p:nvSpPr>
        <p:spPr>
          <a:xfrm>
            <a:off x="6089904" y="2366958"/>
            <a:ext cx="5742432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如图所示</a:t>
            </a:r>
            <a:endParaRPr lang="en-US" altLang="zh-CN" sz="2800" dirty="0"/>
          </a:p>
        </p:txBody>
      </p:sp>
      <p:pic>
        <p:nvPicPr>
          <p:cNvPr id="6" name="QO_5_AN.41_2#cd0b0dbe4?hastextimagelayout=1&amp;vbadefaultcenterpage=1&amp;parentnodeid=0c93089dd&amp;vbahtmlprocessed=1" descr="preencoded.png">
            <a:extLst>
              <a:ext uri="{FF2B5EF4-FFF2-40B4-BE49-F238E27FC236}">
                <a16:creationId xmlns:a16="http://schemas.microsoft.com/office/drawing/2014/main" xmlns="" id="{2AF9CE9D-A3DB-403F-BF7C-AEF35B22369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90104" y="3071558"/>
            <a:ext cx="2551176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2_1#d23aa0dff?segpoint=1&amp;vbadefaultcenterpage=1&amp;parentnodeid=0c93089dd&amp;vbahtmlprocessed=1"/>
          <p:cNvSpPr/>
          <p:nvPr/>
        </p:nvSpPr>
        <p:spPr>
          <a:xfrm>
            <a:off x="356616" y="1171130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（2022·营口中考）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如图1-5-13所示，一束光从玻璃斜射入空气，同时发生反射和折射，请在图中作出反射光线和折射光线的大致传播方向。</a:t>
            </a:r>
            <a:endParaRPr lang="en-US" altLang="zh-CN" sz="2800" dirty="0"/>
          </a:p>
        </p:txBody>
      </p:sp>
      <p:sp>
        <p:nvSpPr>
          <p:cNvPr id="3" name="QO_5_BD.42_2#d23aa0dff?imagetipindex=18&amp;vbadefaultcenterpage=1&amp;parentnodeid=0c93089dd&amp;vbahtmlprocessed=1"/>
          <p:cNvSpPr/>
          <p:nvPr/>
        </p:nvSpPr>
        <p:spPr>
          <a:xfrm>
            <a:off x="2484596" y="4941506"/>
            <a:ext cx="1385887" cy="47561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图1-5-13</a:t>
            </a:r>
            <a:endParaRPr lang="en-US" altLang="zh-CN" sz="2800" dirty="0"/>
          </a:p>
        </p:txBody>
      </p:sp>
      <p:pic>
        <p:nvPicPr>
          <p:cNvPr id="4" name="QO_5_BD.42_3#d23aa0dff?imagetipindex=18&amp;hastextimagelayout=1&amp;vbadefaultcenterpage=1&amp;parentnodeid=0c93089dd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9424" y="2510218"/>
            <a:ext cx="1856232" cy="230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AN.43_1#d23aa0dff?hastextimagelayout=1&amp;vbadefaultcenterpage=1&amp;parentnodeid=0c93089dd&amp;vbahtmlprocessed=1">
            <a:extLst>
              <a:ext uri="{FF2B5EF4-FFF2-40B4-BE49-F238E27FC236}">
                <a16:creationId xmlns:a16="http://schemas.microsoft.com/office/drawing/2014/main" xmlns="" id="{D9AE8CE8-C6FD-4604-82BB-2392BDCB8DF0}"/>
              </a:ext>
            </a:extLst>
          </p:cNvPr>
          <p:cNvSpPr/>
          <p:nvPr/>
        </p:nvSpPr>
        <p:spPr>
          <a:xfrm>
            <a:off x="6080760" y="2418900"/>
            <a:ext cx="5742432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如图所示</a:t>
            </a:r>
            <a:endParaRPr lang="en-US" altLang="zh-CN" sz="2800" dirty="0"/>
          </a:p>
        </p:txBody>
      </p:sp>
      <p:pic>
        <p:nvPicPr>
          <p:cNvPr id="6" name="QO_5_AN.43_2#d23aa0dff?hastextimagelayout=1&amp;vbadefaultcenterpage=1&amp;parentnodeid=0c93089dd&amp;vbahtmlprocessed=1" descr="preencoded.png">
            <a:extLst>
              <a:ext uri="{FF2B5EF4-FFF2-40B4-BE49-F238E27FC236}">
                <a16:creationId xmlns:a16="http://schemas.microsoft.com/office/drawing/2014/main" xmlns="" id="{CDF190EC-DF55-4AEF-86D2-FA9CAF20540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0688" y="3123500"/>
            <a:ext cx="2331720" cy="220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677fd83e?vbadefaultcenterpage=1&amp;parentnodeid=865f56303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三、实验与探究题</a:t>
            </a:r>
            <a:endParaRPr lang="en-US" altLang="zh-CN" sz="3000" dirty="0"/>
          </a:p>
        </p:txBody>
      </p:sp>
      <p:sp>
        <p:nvSpPr>
          <p:cNvPr id="3" name="QO_5_BD.44_1#c768f84d5?segpoint=1&amp;vbadefaultcenterpage=1&amp;parentnodeid=e677fd83e&amp;vbahtmlprocessed=1"/>
          <p:cNvSpPr/>
          <p:nvPr/>
        </p:nvSpPr>
        <p:spPr>
          <a:xfrm>
            <a:off x="356616" y="1199642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（2022·云南中考）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小华偶然间竖直向下看到放在玻璃砖下面的字发生了错位。</a:t>
            </a:r>
            <a:endParaRPr lang="en-US" altLang="zh-CN" sz="2800" dirty="0"/>
          </a:p>
        </p:txBody>
      </p:sp>
      <p:pic>
        <p:nvPicPr>
          <p:cNvPr id="4" name="QO_5_BD.44_2#c768f84d5?imagetipindex=19&amp;vbadefaultcenterpage=1&amp;parentnodeid=e677fd83e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2584" y="2540000"/>
            <a:ext cx="2834640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44_3#c768f84d5?imagetipindex=19&amp;vbadefaultcenterpage=1&amp;parentnodeid=e677fd83e&amp;vbahtmlprocessed=1"/>
          <p:cNvSpPr/>
          <p:nvPr/>
        </p:nvSpPr>
        <p:spPr>
          <a:xfrm>
            <a:off x="5396960" y="5958840"/>
            <a:ext cx="1385887" cy="47561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图1-5-14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#0eee10190?vbadefaultcenterpage=1&amp;parentnodeid=c768f84d5&amp;vbahtmlprocessed=1&amp;hasbroken=1"/>
          <p:cNvSpPr/>
          <p:nvPr/>
        </p:nvSpPr>
        <p:spPr>
          <a:xfrm>
            <a:off x="356616" y="681037"/>
            <a:ext cx="11475720" cy="17298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（1）他想光斜射时才发生偏折，才会出现“池底变浅”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现象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,那么光在垂直</a:t>
            </a: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入射时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,光线不再偏折,还会有“池底变浅”的现象吗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？上述过程在科学探究</a:t>
            </a: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中叫作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选填“设计实验”“提出问题”或“分析论证”）。</a:t>
            </a:r>
            <a:endParaRPr lang="en-US" altLang="zh-CN" sz="2800" dirty="0"/>
          </a:p>
        </p:txBody>
      </p:sp>
      <p:sp>
        <p:nvSpPr>
          <p:cNvPr id="3" name="QB_6_AN.45_1#0eee10190.blank?vbadefaultcenterpage=1&amp;parentnodeid=c768f84d5&amp;vbapositionanswer=25&amp;vbahtmlprocessed=1"/>
          <p:cNvSpPr/>
          <p:nvPr/>
        </p:nvSpPr>
        <p:spPr>
          <a:xfrm>
            <a:off x="1563116" y="1837753"/>
            <a:ext cx="1503363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提出问题</a:t>
            </a:r>
            <a:endParaRPr lang="en-US" altLang="zh-CN" sz="2800" dirty="0"/>
          </a:p>
        </p:txBody>
      </p:sp>
      <p:sp>
        <p:nvSpPr>
          <p:cNvPr id="4" name="QB_7#7475f9b72?vbadefaultcenterpage=1&amp;parentnodeid=61eb700fa&amp;vbahtmlprocessed=1&amp;hasbroken=1"/>
          <p:cNvSpPr/>
          <p:nvPr/>
        </p:nvSpPr>
        <p:spPr>
          <a:xfrm>
            <a:off x="356616" y="2476245"/>
            <a:ext cx="11475720" cy="35269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（2）①联想到“平面镜成像”找像的位置的方法，小华按图1-5-14甲所示将</a:t>
            </a:r>
          </a:p>
          <a:p>
            <a:pPr latinLnBrk="1">
              <a:lnSpc>
                <a:spcPts val="48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玻璃砖紧贴物体摆放在水平桌面上的一张白纸上，标记出物体的位置，按</a:t>
            </a:r>
            <a:endParaRPr lang="en-US" altLang="zh-CN" sz="2800" b="0" i="0" dirty="0">
              <a:solidFill>
                <a:srgbClr val="000000"/>
              </a:solidFill>
              <a:latin typeface="Times New Roman" pitchFamily="34" charset="0"/>
              <a:ea typeface="微软雅黑" pitchFamily="34" charset="-122"/>
              <a:cs typeface="Times New Roman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照图1-5-14乙的方式沿水平方向观察物体（观察盒上的条形码）。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当看到</a:t>
            </a:r>
            <a:endParaRPr lang="en-US" altLang="zh-CN" sz="2800" b="0" i="0" dirty="0">
              <a:solidFill>
                <a:srgbClr val="000000"/>
              </a:solidFill>
              <a:latin typeface="Times New Roman" pitchFamily="34" charset="0"/>
              <a:ea typeface="微软雅黑" pitchFamily="34" charset="-122"/>
              <a:cs typeface="Times New Roman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物体经玻璃砖成的像时，前后移动小卡片，使小卡片与像在同一个平面上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8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将小卡片此时的位置标记在白纸上，这样就找到了放置一块玻璃砖时</a:t>
            </a:r>
            <a:r>
              <a:rPr lang="en-US" altLang="zh-CN" sz="28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</a:p>
          <a:p>
            <a:pPr latinLnBrk="1">
              <a:lnSpc>
                <a:spcPts val="48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的位置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B_7_AN.46_1#7475f9b72.blank?vbadefaultcenterpage=1&amp;parentnodeid=61eb700fa&amp;vbapositionanswer=26&amp;vbahtmlprocessed=1"/>
          <p:cNvSpPr/>
          <p:nvPr/>
        </p:nvSpPr>
        <p:spPr>
          <a:xfrm>
            <a:off x="11164316" y="4871319"/>
            <a:ext cx="436563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像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3c527702b?linknodeid=5fdafddf3&amp;catalogrefid=5fdafddf3&amp;vbahtmlprocessed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2697480"/>
            <a:ext cx="356616" cy="356616"/>
          </a:xfrm>
          <a:prstGeom prst="rect">
            <a:avLst/>
          </a:prstGeom>
        </p:spPr>
      </p:pic>
      <p:sp>
        <p:nvSpPr>
          <p:cNvPr id="3" name="C_1#目录1:3c527702b?linknodeid=5fdafddf3&amp;catalogrefid=5fdafddf3&amp;vbahtmlprocessed=1">
            <a:hlinkClick r:id="rId3" action="ppaction://hlinksldjump"/>
          </p:cNvPr>
          <p:cNvSpPr/>
          <p:nvPr/>
        </p:nvSpPr>
        <p:spPr>
          <a:xfrm>
            <a:off x="4773168" y="2560320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基础知识梳理</a:t>
            </a:r>
            <a:endParaRPr lang="en-US" altLang="zh-CN" sz="3600" dirty="0"/>
          </a:p>
        </p:txBody>
      </p:sp>
      <p:pic>
        <p:nvPicPr>
          <p:cNvPr id="4" name="C_1#目录1:3c527702b?linknodeid=e7adcac16&amp;catalogrefid=e7adcac16&amp;vbahtmlprocessed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3602736"/>
            <a:ext cx="356616" cy="356616"/>
          </a:xfrm>
          <a:prstGeom prst="rect">
            <a:avLst/>
          </a:prstGeom>
        </p:spPr>
      </p:pic>
      <p:sp>
        <p:nvSpPr>
          <p:cNvPr id="5" name="C_1#目录1:3c527702b?linknodeid=e7adcac16&amp;catalogrefid=e7adcac16&amp;vbahtmlprocessed=1">
            <a:hlinkClick r:id="rId5" action="ppaction://hlinksldjump"/>
          </p:cNvPr>
          <p:cNvSpPr/>
          <p:nvPr/>
        </p:nvSpPr>
        <p:spPr>
          <a:xfrm>
            <a:off x="4773168" y="3456432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重难点突破</a:t>
            </a:r>
            <a:endParaRPr lang="en-US" altLang="zh-CN" sz="3600" dirty="0"/>
          </a:p>
        </p:txBody>
      </p:sp>
      <p:pic>
        <p:nvPicPr>
          <p:cNvPr id="6" name="C_1#目录1:3c527702b?linknodeid=865f56303&amp;catalogrefid=865f56303&amp;vbahtmlprocessed=1" descr="preencoded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4498848"/>
            <a:ext cx="356616" cy="356616"/>
          </a:xfrm>
          <a:prstGeom prst="rect">
            <a:avLst/>
          </a:prstGeom>
        </p:spPr>
      </p:pic>
      <p:sp>
        <p:nvSpPr>
          <p:cNvPr id="7" name="C_1#目录1:3c527702b?linknodeid=865f56303&amp;catalogrefid=865f56303&amp;vbahtmlprocessed=1">
            <a:hlinkClick r:id="rId6" action="ppaction://hlinksldjump"/>
          </p:cNvPr>
          <p:cNvSpPr/>
          <p:nvPr/>
        </p:nvSpPr>
        <p:spPr>
          <a:xfrm>
            <a:off x="4773168" y="4352544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核心素养培优</a:t>
            </a:r>
            <a:endParaRPr lang="en-US" altLang="zh-CN" sz="36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#61f1cb09f?vbadefaultcenterpage=1&amp;parentnodeid=61eb700fa&amp;vbahtmlprocessed=1&amp;hasbroken=1"/>
          <p:cNvSpPr/>
          <p:nvPr/>
        </p:nvSpPr>
        <p:spPr>
          <a:xfrm>
            <a:off x="356616" y="2416079"/>
            <a:ext cx="11475720" cy="18521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②随后，小华将玻璃砖离开物体向观察者移动一小段距离后进行观察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，发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现像的位置不变，说明玻璃砖与物体的距离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选填“会”或“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不会”）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影响成像位置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AN.47_1#61f1cb09f.blank?vbadefaultcenterpage=1&amp;parentnodeid=61eb700fa&amp;vbapositionanswer=27&amp;vbahtmlprocessed=1"/>
          <p:cNvSpPr/>
          <p:nvPr/>
        </p:nvSpPr>
        <p:spPr>
          <a:xfrm>
            <a:off x="7252716" y="3011559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8_1#9ecd57394?segpoint=1&amp;vbadefaultcenterpage=1&amp;parentnodeid=c768f84d5&amp;vbahtmlprocessed=1"/>
          <p:cNvSpPr/>
          <p:nvPr/>
        </p:nvSpPr>
        <p:spPr>
          <a:xfrm>
            <a:off x="356616" y="732790"/>
            <a:ext cx="11475720" cy="24921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为了观察不同厚度玻璃的成像情况，小华将第二块相同玻璃砖紧贴在第一块玻璃砖后面，如图1-5-14丙所示，观察并记录像的位置；再将第三块相同玻璃砖紧贴在前两块玻璃砖后面，如图1-5-14丁所示，观察并记录像的位置，记录数据如下。</a:t>
            </a:r>
            <a:endParaRPr lang="en-US" altLang="zh-CN" sz="2800" dirty="0"/>
          </a:p>
        </p:txBody>
      </p:sp>
      <p:pic>
        <p:nvPicPr>
          <p:cNvPr id="3" name="QO_6_BD.48_2#9ecd57394?vbadefaultcenterpage=1&amp;parentnodeid=c768f84d5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18104" y="3354578"/>
            <a:ext cx="5952744" cy="259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#d7120a901?vbadefaultcenterpage=1&amp;parentnodeid=9ecd57394&amp;vbahtmlprocessed=1&amp;hasbroken=1"/>
              <p:cNvSpPr/>
              <p:nvPr/>
            </p:nvSpPr>
            <p:spPr>
              <a:xfrm>
                <a:off x="356616" y="1455388"/>
                <a:ext cx="11475720" cy="5669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①分析数据可知，用一块玻璃砖观察时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，像与物体的距离是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B_7#d7120a901?vbadefaultcenterpage=1&amp;parentnodeid=9ecd57394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455388"/>
                <a:ext cx="11475720" cy="566992"/>
              </a:xfrm>
              <a:prstGeom prst="rect">
                <a:avLst/>
              </a:prstGeom>
              <a:blipFill>
                <a:blip r:embed="rId3"/>
                <a:stretch>
                  <a:fillRect l="-1913" b="-387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49_1#d7120a901.blank?vbadefaultcenterpage=1&amp;parentnodeid=9ecd57394&amp;vbapositionanswer=28&amp;vbahtmlprocessed=1"/>
          <p:cNvSpPr/>
          <p:nvPr/>
        </p:nvSpPr>
        <p:spPr>
          <a:xfrm>
            <a:off x="9741916" y="1417288"/>
            <a:ext cx="79057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2.13</a:t>
            </a:r>
            <a:endParaRPr lang="en-US" altLang="zh-CN" sz="2800" dirty="0"/>
          </a:p>
        </p:txBody>
      </p:sp>
      <p:sp>
        <p:nvSpPr>
          <p:cNvPr id="4" name="QB_7#35b6ee7aa?vbadefaultcenterpage=1&amp;parentnodeid=9ecd57394&amp;vbahtmlprocessed=1&amp;hasbroken=1"/>
          <p:cNvSpPr/>
          <p:nvPr/>
        </p:nvSpPr>
        <p:spPr>
          <a:xfrm>
            <a:off x="356616" y="2071846"/>
            <a:ext cx="11475720" cy="12117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②三次实验都说明了光在垂直入射时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，像的位置会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选填“靠近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”或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远离”）观察者。</a:t>
            </a:r>
            <a:endParaRPr lang="en-US" altLang="zh-CN" sz="2800" dirty="0"/>
          </a:p>
        </p:txBody>
      </p:sp>
      <p:sp>
        <p:nvSpPr>
          <p:cNvPr id="5" name="QB_7_AN.50_1#35b6ee7aa.blank?vbadefaultcenterpage=1&amp;parentnodeid=9ecd57394&amp;vbapositionanswer=29&amp;vbahtmlprocessed=1"/>
          <p:cNvSpPr/>
          <p:nvPr/>
        </p:nvSpPr>
        <p:spPr>
          <a:xfrm>
            <a:off x="8319516" y="2024805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靠近</a:t>
            </a:r>
            <a:endParaRPr lang="en-US" altLang="zh-CN" sz="2800" dirty="0"/>
          </a:p>
        </p:txBody>
      </p:sp>
      <p:sp>
        <p:nvSpPr>
          <p:cNvPr id="6" name="QB_6#a9e2b4c9e?vbadefaultcenterpage=1&amp;parentnodeid=c768f84d5&amp;vbahtmlprocessed=1&amp;hasbroken=1"/>
          <p:cNvSpPr/>
          <p:nvPr/>
        </p:nvSpPr>
        <p:spPr>
          <a:xfrm>
            <a:off x="356616" y="3329146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（3）从实验数据还可以得出：玻璃的厚度越厚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，像与物的距离越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7" name="QB_6_AN.51_1#a9e2b4c9e.blank?vbadefaultcenterpage=1&amp;parentnodeid=c768f84d5&amp;vbapositionanswer=30&amp;vbahtmlprocessed=1"/>
          <p:cNvSpPr/>
          <p:nvPr/>
        </p:nvSpPr>
        <p:spPr>
          <a:xfrm>
            <a:off x="10630916" y="3291046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</a:t>
            </a:r>
            <a:endParaRPr lang="en-US" altLang="zh-CN" sz="2800" dirty="0"/>
          </a:p>
        </p:txBody>
      </p:sp>
      <p:sp>
        <p:nvSpPr>
          <p:cNvPr id="8" name="QB_6#e1d556413?vbadefaultcenterpage=1&amp;parentnodeid=c768f84d5&amp;vbahtmlprocessed=1&amp;hasbroken=1"/>
          <p:cNvSpPr/>
          <p:nvPr/>
        </p:nvSpPr>
        <p:spPr>
          <a:xfrm>
            <a:off x="356616" y="3980592"/>
            <a:ext cx="11475720" cy="12117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（4）从以上探究可知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，从竖直方向看到的池底比它的实际位置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（选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“浅”或“深”）。</a:t>
            </a:r>
            <a:endParaRPr lang="en-US" altLang="zh-CN" sz="2800" dirty="0"/>
          </a:p>
        </p:txBody>
      </p:sp>
      <p:sp>
        <p:nvSpPr>
          <p:cNvPr id="9" name="QB_6_AN.52_1#e1d556413.blank?vbadefaultcenterpage=1&amp;parentnodeid=c768f84d5&amp;vbapositionanswer=31&amp;vbahtmlprocessed=1"/>
          <p:cNvSpPr/>
          <p:nvPr/>
        </p:nvSpPr>
        <p:spPr>
          <a:xfrm>
            <a:off x="10275316" y="3916017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浅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fdafddf3.fixed?vbadefaultcenterpage=1&amp;parentnodeid=3c527702b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基础知识梳理</a:t>
            </a:r>
            <a:endParaRPr lang="en-US" altLang="zh-CN" sz="5500" dirty="0"/>
          </a:p>
        </p:txBody>
      </p:sp>
      <p:sp>
        <p:nvSpPr>
          <p:cNvPr id="3" name="C_3#5fdafddf3.fixed?vbadefaultcenterpage=1&amp;parentnodeid=3c527702b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5cfc67b1?vbadefaultcenterpage=1&amp;parentnodeid=5fdafddf3&amp;vbahtmlprocessed=1"/>
          <p:cNvSpPr/>
          <p:nvPr/>
        </p:nvSpPr>
        <p:spPr>
          <a:xfrm>
            <a:off x="149352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光的折射现象</a:t>
            </a:r>
            <a:endParaRPr lang="en-US" altLang="zh-CN" sz="3000" dirty="0"/>
          </a:p>
        </p:txBody>
      </p:sp>
      <p:graphicFrame>
        <p:nvGraphicFramePr>
          <p:cNvPr id="6" name="P_5_BD#02f182f95?colgroup=3,8,3,15&amp;vbadefaultcenterpage=1&amp;parentnodeid=25cfc67b1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001151"/>
              </p:ext>
            </p:extLst>
          </p:nvPr>
        </p:nvGraphicFramePr>
        <p:xfrm>
          <a:off x="149352" y="1244600"/>
          <a:ext cx="11682984" cy="5207000"/>
        </p:xfrm>
        <a:graphic>
          <a:graphicData uri="http://schemas.openxmlformats.org/drawingml/2006/table">
            <a:tbl>
              <a:tblPr/>
              <a:tblGrid>
                <a:gridCol w="12308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987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68303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光现象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定义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传播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介质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生活实例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790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现象类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成语、</a:t>
                      </a:r>
                    </a:p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诗词类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应用类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0589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光的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折射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光从一种介质斜射入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另一种介质时，传播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方向发生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的现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象（注意：光在同种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不均匀介质中传播时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也会发生折射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两种介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质（或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同种不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均匀介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质）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筷子在水面处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“折断”、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池水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变“浅”、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在岸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上看水中的鱼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比实际位置高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海市蜃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楼、潭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清疑水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浅等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眼镜、照相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机、摄像头、放大镜、投影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仪、显微镜、望远镜等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4" name="P_5_AN.1_1#02f182f95.blank?vbadefaultcenterpage=1&amp;parentnodeid=25cfc67b1&amp;vbapositionanswer=1&amp;vbahtmlprocessed=1"/>
          <p:cNvSpPr/>
          <p:nvPr/>
        </p:nvSpPr>
        <p:spPr>
          <a:xfrm>
            <a:off x="3015279" y="4106692"/>
            <a:ext cx="792163" cy="4759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偏折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d5ba4668?vbadefaultcenterpage=1&amp;parentnodeid=5fdafddf3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光的折射规律</a:t>
            </a:r>
            <a:endParaRPr lang="en-US" altLang="zh-CN" sz="3000" dirty="0"/>
          </a:p>
        </p:txBody>
      </p:sp>
      <p:graphicFrame>
        <p:nvGraphicFramePr>
          <p:cNvPr id="7" name="P_5_BD#c88b08829?colgroup=2,12,3,2,5,2&amp;vbadefaultcenterpage=1&amp;parentnodeid=dd5ba4668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631822"/>
              </p:ext>
            </p:extLst>
          </p:nvPr>
        </p:nvGraphicFramePr>
        <p:xfrm>
          <a:off x="356616" y="1282700"/>
          <a:ext cx="10979041" cy="5029200"/>
        </p:xfrm>
        <a:graphic>
          <a:graphicData uri="http://schemas.openxmlformats.org/drawingml/2006/table">
            <a:tbl>
              <a:tblPr/>
              <a:tblGrid>
                <a:gridCol w="13560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158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530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67062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95942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9832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光现象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图示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三线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共面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两线</a:t>
                      </a:r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分居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两角关系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4518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光的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折射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1400"/>
                        </a:lnSpc>
                      </a:pPr>
                      <a:r>
                        <a:rPr lang="en-US" altLang="zh-CN" sz="630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折射光线与入射光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线、法线在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①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平面内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折射光线与入射光线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②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法线两侧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光从空气斜射入水中或其他介质中时，折射角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③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入射角；当入射角增大时，折射角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也④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光路是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⑤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4" name="P_5_BD#c88b08829.table_image?tableimageindex=1&amp;vbadefaultcenterpage=1&amp;parentnodeid=dd5ba4668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81912" y="3762494"/>
            <a:ext cx="2075688" cy="127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P_5_AN.2_1#c88b08829.blank?vbadefaultcenterpage=1&amp;parentnodeid=dd5ba4668&amp;vbapositionanswer=2&amp;vbahtmlprocessed=1"/>
          <p:cNvSpPr/>
          <p:nvPr/>
        </p:nvSpPr>
        <p:spPr>
          <a:xfrm>
            <a:off x="4119304" y="5148683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</a:rPr>
              <a:t>同一</a:t>
            </a:r>
            <a:endParaRPr lang="en-US" altLang="zh-CN" sz="2800" dirty="0"/>
          </a:p>
        </p:txBody>
      </p:sp>
      <p:sp>
        <p:nvSpPr>
          <p:cNvPr id="6" name="P_5_AN.3_1#c88b08829.blank?vbadefaultcenterpage=1&amp;parentnodeid=dd5ba4668&amp;vbapositionanswer=3&amp;vbahtmlprocessed=1"/>
          <p:cNvSpPr/>
          <p:nvPr/>
        </p:nvSpPr>
        <p:spPr>
          <a:xfrm>
            <a:off x="5578997" y="4304614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</a:rPr>
              <a:t>分居</a:t>
            </a:r>
            <a:endParaRPr lang="en-US" altLang="zh-CN" sz="2800" dirty="0"/>
          </a:p>
        </p:txBody>
      </p:sp>
      <p:sp>
        <p:nvSpPr>
          <p:cNvPr id="3" name="P_5_AN.4_1#c88b08829.blank?vbadefaultcenterpage=1&amp;parentnodeid=dd5ba4668&amp;vbapositionanswer=4&amp;vbahtmlprocessed=1"/>
          <p:cNvSpPr/>
          <p:nvPr/>
        </p:nvSpPr>
        <p:spPr>
          <a:xfrm>
            <a:off x="7255919" y="4048405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小于</a:t>
            </a:r>
            <a:endParaRPr lang="en-US" altLang="zh-CN" sz="2800" dirty="0"/>
          </a:p>
        </p:txBody>
      </p:sp>
      <p:sp>
        <p:nvSpPr>
          <p:cNvPr id="8" name="P_5_AN.5_1#c88b08829.blank?vbadefaultcenterpage=1&amp;parentnodeid=dd5ba4668&amp;vbapositionanswer=5&amp;vbahtmlprocessed=1"/>
          <p:cNvSpPr/>
          <p:nvPr/>
        </p:nvSpPr>
        <p:spPr>
          <a:xfrm>
            <a:off x="7652000" y="5739723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增大</a:t>
            </a:r>
            <a:endParaRPr lang="en-US" altLang="zh-CN" sz="2800" dirty="0"/>
          </a:p>
        </p:txBody>
      </p:sp>
      <p:sp>
        <p:nvSpPr>
          <p:cNvPr id="9" name="P_5_AN.6_1#c88b08829.blank?vbadefaultcenterpage=1&amp;parentnodeid=dd5ba4668&amp;vbapositionanswer=6&amp;vbahtmlprocessed=1"/>
          <p:cNvSpPr/>
          <p:nvPr/>
        </p:nvSpPr>
        <p:spPr>
          <a:xfrm>
            <a:off x="9725658" y="4319128"/>
            <a:ext cx="1302648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indent="177800" latinLnBrk="1">
              <a:lnSpc>
                <a:spcPct val="1300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可逆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3" grpId="0" build="p" animBg="1"/>
      <p:bldP spid="8" grpId="0" build="p" animBg="1"/>
      <p:bldP spid="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25f82e11?vbadefaultcenterpage=1&amp;parentnodeid=5fdafddf3&amp;vbahtmlprocessed=1">
            <a:extLst>
              <a:ext uri="{FF2B5EF4-FFF2-40B4-BE49-F238E27FC236}">
                <a16:creationId xmlns:a16="http://schemas.microsoft.com/office/drawing/2014/main" xmlns="" id="{6FA91558-8455-48BF-AED1-7AE2FAA4D0F6}"/>
              </a:ext>
            </a:extLst>
          </p:cNvPr>
          <p:cNvSpPr/>
          <p:nvPr/>
        </p:nvSpPr>
        <p:spPr>
          <a:xfrm>
            <a:off x="356616" y="540000"/>
            <a:ext cx="11475720" cy="60756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光的折射作图</a:t>
            </a:r>
            <a:endParaRPr lang="en-US" altLang="zh-CN" sz="3000" dirty="0"/>
          </a:p>
        </p:txBody>
      </p:sp>
      <p:sp>
        <p:nvSpPr>
          <p:cNvPr id="3" name="P_5_BD#be91551db?vbadefaultcenterpage=1&amp;parentnodeid=525f82e11&amp;vbahtmlprocessed=1">
            <a:extLst>
              <a:ext uri="{FF2B5EF4-FFF2-40B4-BE49-F238E27FC236}">
                <a16:creationId xmlns:a16="http://schemas.microsoft.com/office/drawing/2014/main" xmlns="" id="{ACAA9E47-86DA-4962-B2E5-93C14BAE811A}"/>
              </a:ext>
            </a:extLst>
          </p:cNvPr>
          <p:cNvSpPr/>
          <p:nvPr/>
        </p:nvSpPr>
        <p:spPr>
          <a:xfrm>
            <a:off x="356616" y="1202787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确定入射点→作法线（垂直于折射面）→根据角的大小关系作图。</a:t>
            </a:r>
            <a:endParaRPr lang="en-US" altLang="zh-CN" sz="2800" dirty="0"/>
          </a:p>
        </p:txBody>
      </p:sp>
      <p:sp>
        <p:nvSpPr>
          <p:cNvPr id="4" name="C_4_BD#2c53321e9?vbadefaultcenterpage=1&amp;parentnodeid=5fdafddf3&amp;vbahtmlprocessed=1"/>
          <p:cNvSpPr/>
          <p:nvPr/>
        </p:nvSpPr>
        <p:spPr>
          <a:xfrm>
            <a:off x="356616" y="1780491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知识点4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实验：探究光折射时的特点</a:t>
            </a:r>
            <a:endParaRPr lang="en-US" altLang="zh-CN" sz="3000" dirty="0"/>
          </a:p>
        </p:txBody>
      </p:sp>
      <p:sp>
        <p:nvSpPr>
          <p:cNvPr id="5" name="P_5_BD#379f6f6e6?segpoint=1&amp;vbadefaultcenterpage=1&amp;parentnodeid=2c53321e9&amp;vbahtmlprocessed=1"/>
          <p:cNvSpPr/>
          <p:nvPr/>
        </p:nvSpPr>
        <p:spPr>
          <a:xfrm>
            <a:off x="356616" y="2443782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1.实验装置图（如图1-5-1）</a:t>
            </a:r>
            <a:endParaRPr lang="en-US" altLang="zh-CN" sz="2800" dirty="0"/>
          </a:p>
        </p:txBody>
      </p:sp>
      <p:pic>
        <p:nvPicPr>
          <p:cNvPr id="6" name="P_5_BD#379f6f6e6?imagetipindex=1&amp;vbadefaultcenterpage=1&amp;parentnodeid=2c53321e9&amp;vbahtmlprocessed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93592" y="3145995"/>
            <a:ext cx="5010912" cy="263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P_5_BD#379f6f6e6?imagetipindex=1&amp;vbadefaultcenterpage=1&amp;parentnodeid=2c53321e9&amp;vbahtmlprocessed=1"/>
          <p:cNvSpPr/>
          <p:nvPr/>
        </p:nvSpPr>
        <p:spPr>
          <a:xfrm>
            <a:off x="5495004" y="5906467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图1-5-1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168574874"/>
      </p:ext>
    </p:extLst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379f6f6e6?segpoint=1&amp;vbadefaultcenterpage=1&amp;parentnodeid=2c53321e9&amp;vbahtmlprocessed=1"/>
          <p:cNvSpPr/>
          <p:nvPr/>
        </p:nvSpPr>
        <p:spPr>
          <a:xfrm>
            <a:off x="356616" y="634238"/>
            <a:ext cx="11475720" cy="11373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2.实验器材：无色透明的塑料或玻璃水槽、清水、激光笔、光屏、量角器。</a:t>
            </a:r>
            <a:endParaRPr lang="en-US" altLang="zh-CN" sz="2800" dirty="0"/>
          </a:p>
        </p:txBody>
      </p:sp>
      <p:sp>
        <p:nvSpPr>
          <p:cNvPr id="3" name="P_5_BD#379f6f6e6?segpoint=1&amp;vbadefaultcenterpage=1&amp;parentnodeid=2c53321e9&amp;vbahtmlprocessed=1"/>
          <p:cNvSpPr/>
          <p:nvPr/>
        </p:nvSpPr>
        <p:spPr>
          <a:xfrm>
            <a:off x="356616" y="1841309"/>
            <a:ext cx="11475720" cy="11373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3.实验中使光束显示明显的方法：在水面上方喷烟雾或在水中滴几滴牛奶。</a:t>
            </a:r>
            <a:endParaRPr lang="en-US" altLang="zh-CN" sz="2800" dirty="0"/>
          </a:p>
        </p:txBody>
      </p:sp>
      <p:sp>
        <p:nvSpPr>
          <p:cNvPr id="4" name="P_5_BD#379f6f6e6?segpoint=1&amp;vbadefaultcenterpage=1&amp;parentnodeid=2c53321e9&amp;vbahtmlprocessed=1"/>
          <p:cNvSpPr/>
          <p:nvPr/>
        </p:nvSpPr>
        <p:spPr>
          <a:xfrm>
            <a:off x="356616" y="3034284"/>
            <a:ext cx="11475720" cy="534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4.多次测量的目的：使实验结论更具普遍性。</a:t>
            </a:r>
            <a:endParaRPr lang="en-US" altLang="zh-CN" sz="2800" dirty="0"/>
          </a:p>
        </p:txBody>
      </p:sp>
      <p:sp>
        <p:nvSpPr>
          <p:cNvPr id="5" name="P_5_BD#379f6f6e6?segpoint=1&amp;vbadefaultcenterpage=1&amp;parentnodeid=2c53321e9&amp;vbahtmlprocessed=1&amp;hasbroken=1"/>
          <p:cNvSpPr/>
          <p:nvPr/>
        </p:nvSpPr>
        <p:spPr>
          <a:xfrm>
            <a:off x="356616" y="3636962"/>
            <a:ext cx="11475720" cy="23399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5.实验结论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当光从空气斜射入水中或其他介质中时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折射光线向法线方向偏折，</a:t>
            </a: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折射角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入射角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；当入射角增大时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，折射角也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。当光从空气垂</a:t>
            </a: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直射入水中或其他介质中时，传播方向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P_5_AN.7_1#379f6f6e6.blank?vbadefaultcenterpage=1&amp;parentnodeid=2c53321e9&amp;vbapositionanswer=7&amp;vbahtmlprocessed=1"/>
          <p:cNvSpPr/>
          <p:nvPr/>
        </p:nvSpPr>
        <p:spPr>
          <a:xfrm>
            <a:off x="1563116" y="4806378"/>
            <a:ext cx="792163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小于</a:t>
            </a:r>
            <a:endParaRPr lang="en-US" altLang="zh-CN" sz="2800" dirty="0"/>
          </a:p>
        </p:txBody>
      </p:sp>
      <p:sp>
        <p:nvSpPr>
          <p:cNvPr id="7" name="P_5_AN.8_1#379f6f6e6.blank?vbadefaultcenterpage=1&amp;parentnodeid=2c53321e9&amp;vbapositionanswer=8&amp;vbahtmlprocessed=1"/>
          <p:cNvSpPr/>
          <p:nvPr/>
        </p:nvSpPr>
        <p:spPr>
          <a:xfrm>
            <a:off x="8319516" y="4806378"/>
            <a:ext cx="792163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增大</a:t>
            </a:r>
            <a:endParaRPr lang="en-US" altLang="zh-CN" sz="2800" dirty="0"/>
          </a:p>
        </p:txBody>
      </p:sp>
      <p:sp>
        <p:nvSpPr>
          <p:cNvPr id="8" name="P_5_AN.9_1#379f6f6e6.blank?vbadefaultcenterpage=1&amp;parentnodeid=2c53321e9&amp;vbapositionanswer=9&amp;vbahtmlprocessed=1"/>
          <p:cNvSpPr/>
          <p:nvPr/>
        </p:nvSpPr>
        <p:spPr>
          <a:xfrm>
            <a:off x="6541515" y="5403786"/>
            <a:ext cx="792163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不变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7adcac16.fixed?vbadefaultcenterpage=1&amp;parentnodeid=3c527702b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重难点突破</a:t>
            </a:r>
            <a:endParaRPr lang="en-US" altLang="zh-CN" sz="5500" dirty="0"/>
          </a:p>
        </p:txBody>
      </p:sp>
      <p:sp>
        <p:nvSpPr>
          <p:cNvPr id="3" name="C_3#e7adcac16.fixed?vbadefaultcenterpage=1&amp;parentnodeid=3c527702b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 name="合心科技出品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1059</Words>
  <Application>Microsoft Office PowerPoint</Application>
  <PresentationFormat>自定义</PresentationFormat>
  <Paragraphs>256</Paragraphs>
  <Slides>33</Slides>
  <Notes>32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4" baseType="lpstr">
      <vt:lpstr>合心科技出品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合心科技出品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合心科技出品</dc:title>
  <dc:subject/>
  <dc:creator>合心科技出品</dc:creator>
  <cp:keywords/>
  <dc:description/>
  <cp:lastModifiedBy>Microsoft</cp:lastModifiedBy>
  <cp:revision>7</cp:revision>
  <dcterms:created xsi:type="dcterms:W3CDTF">2023-03-09T12:01:45Z</dcterms:created>
  <dcterms:modified xsi:type="dcterms:W3CDTF">2023-03-21T08:08:30Z</dcterms:modified>
  <cp:category/>
  <cp:contentStatus/>
</cp:coreProperties>
</file>