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323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122" d="100"/>
          <a:sy n="122" d="100"/>
        </p:scale>
        <p:origin x="-114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128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405f2345c2a3fb1cab2a64a#tid=640938843718860009a42c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CBB1EEB-1766-5DED-D0FA-E688F1BB82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3384" y="6108192"/>
            <a:ext cx="1133856" cy="758952"/>
          </a:xfrm>
          <a:prstGeom prst="rect">
            <a:avLst/>
          </a:prstGeom>
        </p:spPr>
      </p:pic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2760" y="182880"/>
            <a:ext cx="1417320" cy="393192"/>
          </a:xfrm>
          <a:prstGeom prst="rect">
            <a:avLst/>
          </a:prstGeom>
        </p:spPr>
      </p:pic>
      <p:sp>
        <p:nvSpPr>
          <p:cNvPr id="5" name="MasterShapeName"/>
          <p:cNvSpPr/>
          <p:nvPr/>
        </p:nvSpPr>
        <p:spPr>
          <a:xfrm>
            <a:off x="429768" y="219456"/>
            <a:ext cx="3236976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2023年    初 中 终 结 性 练 习 · 物 理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5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44.xml"/><Relationship Id="rId5" Type="http://schemas.openxmlformats.org/officeDocument/2006/relationships/slide" Target="slide28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1a952737?vbadefaultcenterpage=1&amp;parentnodeid=7b63749d1&amp;vbahtmlprocessed=1"/>
          <p:cNvSpPr/>
          <p:nvPr/>
        </p:nvSpPr>
        <p:spPr>
          <a:xfrm>
            <a:off x="356616" y="1147762"/>
            <a:ext cx="11475720" cy="12117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气态（气体）：分子间距离很大，没有固定的体积和形状，分子模型如图1-2-2丙所示。</a:t>
            </a:r>
            <a:endParaRPr lang="en-US" altLang="zh-CN" sz="2800" dirty="0"/>
          </a:p>
        </p:txBody>
      </p:sp>
      <p:pic>
        <p:nvPicPr>
          <p:cNvPr id="3" name="P_5_BD#d1a952737?imagetipindex=2&amp;vbadefaultcenterpage=1&amp;parentnodeid=7b63749d1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2487866"/>
            <a:ext cx="674827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d1a952737?imagetipindex=2&amp;vbadefaultcenterpage=1&amp;parentnodeid=7b63749d1&amp;vbahtmlprocessed=1"/>
          <p:cNvSpPr/>
          <p:nvPr/>
        </p:nvSpPr>
        <p:spPr>
          <a:xfrm>
            <a:off x="5495004" y="4891722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5407c2a4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知识点5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六种物态变化的辨识</a:t>
            </a:r>
            <a:endParaRPr lang="en-US" altLang="zh-CN" sz="3000" dirty="0"/>
          </a:p>
        </p:txBody>
      </p:sp>
      <p:graphicFrame>
        <p:nvGraphicFramePr>
          <p:cNvPr id="12" name="P_5_BD#ef31e3aad?colgroup=4,7,6,11&amp;vbadefaultcenterpage=1&amp;parentnodeid=c5407c2a4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975196"/>
              </p:ext>
            </p:extLst>
          </p:nvPr>
        </p:nvGraphicFramePr>
        <p:xfrm>
          <a:off x="356616" y="1282700"/>
          <a:ext cx="11430000" cy="33528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97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5543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物态变化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初、末态变化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（或放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）热</a:t>
                      </a:r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实例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熔化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固态变为液态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冰雪消融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液态变为固态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滴水成冰、吃冰棒粘舌头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汽化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变为气态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洒水降温、酒精挥发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气态变为液态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雾、露、“白气”的形成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P_5_AN.20_1#ef31e3aad.blank?vbadefaultcenterpage=1&amp;parentnodeid=c5407c2a4&amp;vbapositionanswer=20&amp;vbahtmlprocessed=1"/>
          <p:cNvSpPr/>
          <p:nvPr/>
        </p:nvSpPr>
        <p:spPr>
          <a:xfrm>
            <a:off x="6166612" y="2372846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吸热</a:t>
            </a:r>
            <a:endParaRPr lang="en-US" altLang="zh-CN" sz="2800" dirty="0"/>
          </a:p>
        </p:txBody>
      </p:sp>
      <p:sp>
        <p:nvSpPr>
          <p:cNvPr id="5" name="P_5_AN.21_1#ef31e3aad.blank?vbadefaultcenterpage=1&amp;parentnodeid=c5407c2a4&amp;vbapositionanswer=21&amp;vbahtmlprocessed=1"/>
          <p:cNvSpPr/>
          <p:nvPr/>
        </p:nvSpPr>
        <p:spPr>
          <a:xfrm>
            <a:off x="1055116" y="2935487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凝固</a:t>
            </a:r>
            <a:endParaRPr lang="en-US" altLang="zh-CN" sz="2800" dirty="0"/>
          </a:p>
        </p:txBody>
      </p:sp>
      <p:sp>
        <p:nvSpPr>
          <p:cNvPr id="6" name="P_5_AN.22_1#ef31e3aad.blank?vbadefaultcenterpage=1&amp;parentnodeid=c5407c2a4&amp;vbapositionanswer=22&amp;vbahtmlprocessed=1"/>
          <p:cNvSpPr/>
          <p:nvPr/>
        </p:nvSpPr>
        <p:spPr>
          <a:xfrm>
            <a:off x="6166612" y="2919857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放热</a:t>
            </a:r>
            <a:endParaRPr lang="en-US" altLang="zh-CN" sz="2800" dirty="0"/>
          </a:p>
        </p:txBody>
      </p:sp>
      <p:sp>
        <p:nvSpPr>
          <p:cNvPr id="7" name="P_5_AN.23_1#ef31e3aad.blank?vbadefaultcenterpage=1&amp;parentnodeid=c5407c2a4&amp;vbapositionanswer=23&amp;vbahtmlprocessed=1"/>
          <p:cNvSpPr/>
          <p:nvPr/>
        </p:nvSpPr>
        <p:spPr>
          <a:xfrm>
            <a:off x="2753360" y="3466869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液态</a:t>
            </a:r>
            <a:endParaRPr lang="en-US" altLang="zh-CN" sz="2800" dirty="0"/>
          </a:p>
        </p:txBody>
      </p:sp>
      <p:sp>
        <p:nvSpPr>
          <p:cNvPr id="8" name="P_5_AN.24_1#ef31e3aad.blank?vbadefaultcenterpage=1&amp;parentnodeid=c5407c2a4&amp;vbapositionanswer=24&amp;vbahtmlprocessed=1"/>
          <p:cNvSpPr/>
          <p:nvPr/>
        </p:nvSpPr>
        <p:spPr>
          <a:xfrm>
            <a:off x="6166612" y="3459054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吸热</a:t>
            </a:r>
            <a:endParaRPr lang="en-US" altLang="zh-CN" sz="2800" dirty="0"/>
          </a:p>
        </p:txBody>
      </p:sp>
      <p:sp>
        <p:nvSpPr>
          <p:cNvPr id="9" name="P_5_AN.25_1#ef31e3aad.blank?vbadefaultcenterpage=1&amp;parentnodeid=c5407c2a4&amp;vbapositionanswer=25&amp;vbahtmlprocessed=1"/>
          <p:cNvSpPr/>
          <p:nvPr/>
        </p:nvSpPr>
        <p:spPr>
          <a:xfrm>
            <a:off x="1055116" y="4037326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液化</a:t>
            </a:r>
            <a:endParaRPr lang="en-US" altLang="zh-CN" sz="2800" dirty="0"/>
          </a:p>
        </p:txBody>
      </p:sp>
      <p:sp>
        <p:nvSpPr>
          <p:cNvPr id="10" name="P_5_AN.26_1#ef31e3aad.blank?vbadefaultcenterpage=1&amp;parentnodeid=c5407c2a4&amp;vbapositionanswer=26&amp;vbahtmlprocessed=1"/>
          <p:cNvSpPr/>
          <p:nvPr/>
        </p:nvSpPr>
        <p:spPr>
          <a:xfrm>
            <a:off x="6166612" y="4060771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放热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5_BD#ef31e3aad?colgroup=4,7,6,11&amp;vbadefaultcenterpage=1&amp;parentnodeid=c5407c2a4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272956"/>
              </p:ext>
            </p:extLst>
          </p:nvPr>
        </p:nvGraphicFramePr>
        <p:xfrm>
          <a:off x="356616" y="2067718"/>
          <a:ext cx="11430000" cy="335280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140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1970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5543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物态变化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endParaRPr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初、末态变化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吸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（或放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）热</a:t>
                      </a:r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实例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26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升华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变为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樟脑球变小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、灯泡的钨丝</a:t>
                      </a:r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用久了变细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26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气态变为固态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⑫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霜、雪、雾凇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、窗户上冰</a:t>
                      </a:r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花的形成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P_5_AN.27_1#ef31e3aad.blank?vbadefaultcenterpage=1&amp;parentnodeid=c5407c2a4&amp;vbapositionanswer=27&amp;vbahtmlprocessed=1"/>
          <p:cNvSpPr/>
          <p:nvPr/>
        </p:nvSpPr>
        <p:spPr>
          <a:xfrm>
            <a:off x="3108960" y="3181309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固态</a:t>
            </a:r>
            <a:endParaRPr lang="en-US" altLang="zh-CN" sz="2800" dirty="0"/>
          </a:p>
        </p:txBody>
      </p:sp>
      <p:sp>
        <p:nvSpPr>
          <p:cNvPr id="4" name="P_5_AN.28_1#ef31e3aad.blank?vbadefaultcenterpage=1&amp;parentnodeid=c5407c2a4&amp;vbapositionanswer=28&amp;vbahtmlprocessed=1"/>
          <p:cNvSpPr/>
          <p:nvPr/>
        </p:nvSpPr>
        <p:spPr>
          <a:xfrm>
            <a:off x="3464560" y="3728230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气态</a:t>
            </a:r>
            <a:endParaRPr lang="en-US" altLang="zh-CN" sz="2800" dirty="0"/>
          </a:p>
        </p:txBody>
      </p:sp>
      <p:sp>
        <p:nvSpPr>
          <p:cNvPr id="5" name="P_5_AN.29_1#ef31e3aad.blank?vbadefaultcenterpage=1&amp;parentnodeid=c5407c2a4&amp;vbapositionanswer=29&amp;vbahtmlprocessed=1"/>
          <p:cNvSpPr/>
          <p:nvPr/>
        </p:nvSpPr>
        <p:spPr>
          <a:xfrm>
            <a:off x="6166612" y="3427417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吸热</a:t>
            </a:r>
            <a:endParaRPr lang="en-US" altLang="zh-CN" sz="2800" dirty="0"/>
          </a:p>
        </p:txBody>
      </p:sp>
      <p:sp>
        <p:nvSpPr>
          <p:cNvPr id="6" name="P_5_AN.30_1#ef31e3aad.blank?vbadefaultcenterpage=1&amp;parentnodeid=c5407c2a4&amp;vbapositionanswer=30&amp;vbahtmlprocessed=1"/>
          <p:cNvSpPr/>
          <p:nvPr/>
        </p:nvSpPr>
        <p:spPr>
          <a:xfrm>
            <a:off x="1090835" y="4544794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凝华</a:t>
            </a:r>
            <a:endParaRPr lang="en-US" altLang="zh-CN" sz="2800" dirty="0"/>
          </a:p>
        </p:txBody>
      </p:sp>
      <p:sp>
        <p:nvSpPr>
          <p:cNvPr id="7" name="P_5_AN.31_1#ef31e3aad.blank?vbadefaultcenterpage=1&amp;parentnodeid=c5407c2a4&amp;vbapositionanswer=31&amp;vbahtmlprocessed=1"/>
          <p:cNvSpPr/>
          <p:nvPr/>
        </p:nvSpPr>
        <p:spPr>
          <a:xfrm>
            <a:off x="6202331" y="4552609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放热</a:t>
            </a:r>
            <a:endParaRPr lang="en-US" altLang="zh-CN" sz="2800" dirty="0"/>
          </a:p>
        </p:txBody>
      </p:sp>
      <p:sp>
        <p:nvSpPr>
          <p:cNvPr id="2" name="P_5_BD#ef31e3aad?colgroup=4,7,6,11&amp;vbadefaultcenterpage=1&amp;parentnodeid=c5407c2a4&amp;vbahtmlprocessed=1">
            <a:extLst>
              <a:ext uri="{FF2B5EF4-FFF2-40B4-BE49-F238E27FC236}">
                <a16:creationId xmlns:a16="http://schemas.microsoft.com/office/drawing/2014/main" xmlns="" id="{20AC7558-E7AD-4C4D-B002-4E2949B63178}"/>
              </a:ext>
            </a:extLst>
          </p:cNvPr>
          <p:cNvSpPr txBox="1"/>
          <p:nvPr/>
        </p:nvSpPr>
        <p:spPr>
          <a:xfrm>
            <a:off x="9246616" y="1362614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f31e3aad?vbadefaultcenterpage=1&amp;parentnodeid=c5407c2a4&amp;vbahtmlprocessed=1"/>
          <p:cNvSpPr/>
          <p:nvPr/>
        </p:nvSpPr>
        <p:spPr>
          <a:xfrm>
            <a:off x="356616" y="1036002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【方法指导】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物态变化及吸、放热的判断（如图1-2-3）</a:t>
            </a:r>
            <a:endParaRPr lang="en-US" altLang="zh-CN" sz="2800" dirty="0"/>
          </a:p>
        </p:txBody>
      </p:sp>
      <p:pic>
        <p:nvPicPr>
          <p:cNvPr id="3" name="P_5_BD#ef31e3aad?imagetipindex=3&amp;vbadefaultcenterpage=1&amp;parentnodeid=c5407c2a4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5648" y="1740090"/>
            <a:ext cx="8686800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ef31e3aad?imagetipindex=3&amp;vbadefaultcenterpage=1&amp;parentnodeid=c5407c2a4&amp;vbahtmlprocessed=1"/>
          <p:cNvSpPr/>
          <p:nvPr/>
        </p:nvSpPr>
        <p:spPr>
          <a:xfrm>
            <a:off x="5495005" y="5076634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35aca9ea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知识点6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汽化和液化的方式</a:t>
            </a:r>
            <a:endParaRPr lang="en-US" altLang="zh-CN" sz="3000" dirty="0"/>
          </a:p>
        </p:txBody>
      </p:sp>
      <p:sp>
        <p:nvSpPr>
          <p:cNvPr id="3" name="P_5_BD#0adc6aebe?segpoint=1&amp;vbadefaultcenterpage=1&amp;parentnodeid=a35aca9ea&amp;vbahtmlprocessed=1"/>
          <p:cNvSpPr/>
          <p:nvPr/>
        </p:nvSpPr>
        <p:spPr>
          <a:xfrm>
            <a:off x="356616" y="122565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1.汽化的两种方式——蒸发和沸腾</a:t>
            </a:r>
            <a:endParaRPr lang="en-US" altLang="zh-CN" sz="2800" dirty="0"/>
          </a:p>
        </p:txBody>
      </p:sp>
      <p:graphicFrame>
        <p:nvGraphicFramePr>
          <p:cNvPr id="15" name="P_5_BD#0adc6aebe?colgroup=9,11,9&amp;vbadefaultcenterpage=1&amp;parentnodeid=a35aca9ea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319260"/>
              </p:ext>
            </p:extLst>
          </p:nvPr>
        </p:nvGraphicFramePr>
        <p:xfrm>
          <a:off x="356616" y="1930400"/>
          <a:ext cx="11430000" cy="335280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165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027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0698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汽化方式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蒸发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沸腾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7720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发生部位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液体①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液体②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和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同时发生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26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发生条件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在④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温度下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达到⑤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，持续</a:t>
                      </a:r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吸热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79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剧烈程度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的汽化现象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的汽化现象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P_5_AN.32_1#0adc6aebe.blank?vbadefaultcenterpage=1&amp;parentnodeid=a35aca9ea&amp;vbapositionanswer=32&amp;vbahtmlprocessed=1"/>
          <p:cNvSpPr/>
          <p:nvPr/>
        </p:nvSpPr>
        <p:spPr>
          <a:xfrm>
            <a:off x="6115304" y="2764146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表面</a:t>
            </a:r>
            <a:endParaRPr lang="en-US" altLang="zh-CN" sz="2800" dirty="0"/>
          </a:p>
        </p:txBody>
      </p:sp>
      <p:sp>
        <p:nvSpPr>
          <p:cNvPr id="6" name="P_5_AN.33_1#0adc6aebe.blank?vbadefaultcenterpage=1&amp;parentnodeid=a35aca9ea&amp;vbapositionanswer=33&amp;vbahtmlprocessed=1"/>
          <p:cNvSpPr/>
          <p:nvPr/>
        </p:nvSpPr>
        <p:spPr>
          <a:xfrm>
            <a:off x="9947148" y="2478963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内部</a:t>
            </a:r>
            <a:endParaRPr lang="en-US" altLang="zh-CN" sz="2800" dirty="0"/>
          </a:p>
        </p:txBody>
      </p:sp>
      <p:sp>
        <p:nvSpPr>
          <p:cNvPr id="7" name="P_5_AN.34_1#0adc6aebe.blank?vbadefaultcenterpage=1&amp;parentnodeid=a35aca9ea&amp;vbapositionanswer=34&amp;vbahtmlprocessed=1"/>
          <p:cNvSpPr/>
          <p:nvPr/>
        </p:nvSpPr>
        <p:spPr>
          <a:xfrm>
            <a:off x="9058148" y="3033699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表面</a:t>
            </a:r>
            <a:endParaRPr lang="en-US" altLang="zh-CN" sz="2800" dirty="0"/>
          </a:p>
        </p:txBody>
      </p:sp>
      <p:sp>
        <p:nvSpPr>
          <p:cNvPr id="8" name="P_5_AN.35_1#0adc6aebe.blank?vbadefaultcenterpage=1&amp;parentnodeid=a35aca9ea&amp;vbapositionanswer=35&amp;vbahtmlprocessed=1"/>
          <p:cNvSpPr/>
          <p:nvPr/>
        </p:nvSpPr>
        <p:spPr>
          <a:xfrm>
            <a:off x="5404104" y="3871232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任何</a:t>
            </a:r>
            <a:endParaRPr lang="en-US" altLang="zh-CN" sz="2800" dirty="0"/>
          </a:p>
        </p:txBody>
      </p:sp>
      <p:sp>
        <p:nvSpPr>
          <p:cNvPr id="9" name="P_5_AN.36_1#0adc6aebe.blank?vbadefaultcenterpage=1&amp;parentnodeid=a35aca9ea&amp;vbapositionanswer=36&amp;vbahtmlprocessed=1"/>
          <p:cNvSpPr/>
          <p:nvPr/>
        </p:nvSpPr>
        <p:spPr>
          <a:xfrm>
            <a:off x="9591548" y="3583573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沸点</a:t>
            </a:r>
            <a:endParaRPr lang="en-US" altLang="zh-CN" sz="2800" dirty="0"/>
          </a:p>
        </p:txBody>
      </p:sp>
      <p:sp>
        <p:nvSpPr>
          <p:cNvPr id="10" name="P_5_AN.37_1#0adc6aebe.blank?vbadefaultcenterpage=1&amp;parentnodeid=a35aca9ea&amp;vbapositionanswer=37&amp;vbahtmlprocessed=1"/>
          <p:cNvSpPr/>
          <p:nvPr/>
        </p:nvSpPr>
        <p:spPr>
          <a:xfrm>
            <a:off x="4870704" y="4703428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缓慢</a:t>
            </a:r>
            <a:endParaRPr lang="en-US" altLang="zh-CN" sz="2800" dirty="0"/>
          </a:p>
        </p:txBody>
      </p:sp>
      <p:sp>
        <p:nvSpPr>
          <p:cNvPr id="11" name="P_5_AN.38_1#0adc6aebe.blank?vbadefaultcenterpage=1&amp;parentnodeid=a35aca9ea&amp;vbapositionanswer=38&amp;vbahtmlprocessed=1"/>
          <p:cNvSpPr/>
          <p:nvPr/>
        </p:nvSpPr>
        <p:spPr>
          <a:xfrm>
            <a:off x="8969248" y="4703428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剧烈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5_BD#0adc6aebe?colgroup=9,11,9&amp;vbadefaultcenterpage=1&amp;parentnodeid=a35aca9ea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373683"/>
              </p:ext>
            </p:extLst>
          </p:nvPr>
        </p:nvGraphicFramePr>
        <p:xfrm>
          <a:off x="356616" y="1742662"/>
          <a:ext cx="11430000" cy="3352800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76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165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027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0698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汽化方式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蒸发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沸腾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7409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影响因素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温度越高，蒸发越快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；表面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积越大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蒸发越⑧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；表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面空气流速越大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，蒸发越快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气压越高，沸点越高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79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温度变化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蒸发吸热，具有制冷作用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液体温度不变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7937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相同点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都是⑨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现象，都需要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P_5_BD#0adc6aebe?segpoint=1&amp;vbadefaultcenterpage=1&amp;parentnodeid=a35aca9ea&amp;vbahtmlprocessed=1"/>
          <p:cNvSpPr/>
          <p:nvPr/>
        </p:nvSpPr>
        <p:spPr>
          <a:xfrm>
            <a:off x="356616" y="5006562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2.液化的两种方式：降低温度和压缩体积。</a:t>
            </a:r>
            <a:endParaRPr lang="en-US" altLang="zh-CN" sz="2800" dirty="0"/>
          </a:p>
        </p:txBody>
      </p:sp>
      <p:sp>
        <p:nvSpPr>
          <p:cNvPr id="4" name="P_5_AN.39_1#0adc6aebe.blank?vbadefaultcenterpage=1&amp;parentnodeid=a35aca9ea&amp;vbapositionanswer=39&amp;vbahtmlprocessed=1"/>
          <p:cNvSpPr/>
          <p:nvPr/>
        </p:nvSpPr>
        <p:spPr>
          <a:xfrm>
            <a:off x="6823828" y="2845961"/>
            <a:ext cx="4365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快</a:t>
            </a:r>
            <a:endParaRPr lang="en-US" altLang="zh-CN" sz="2800" dirty="0"/>
          </a:p>
        </p:txBody>
      </p:sp>
      <p:sp>
        <p:nvSpPr>
          <p:cNvPr id="5" name="P_5_AN.40_1#0adc6aebe.blank?vbadefaultcenterpage=1&amp;parentnodeid=a35aca9ea&amp;vbapositionanswer=40&amp;vbahtmlprocessed=1"/>
          <p:cNvSpPr/>
          <p:nvPr/>
        </p:nvSpPr>
        <p:spPr>
          <a:xfrm>
            <a:off x="6138672" y="4520643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汽化</a:t>
            </a:r>
            <a:endParaRPr lang="en-US" altLang="zh-CN" sz="2800" dirty="0"/>
          </a:p>
        </p:txBody>
      </p:sp>
      <p:sp>
        <p:nvSpPr>
          <p:cNvPr id="6" name="P_5_AN.41_1#0adc6aebe.blank?vbadefaultcenterpage=1&amp;parentnodeid=a35aca9ea&amp;vbapositionanswer=41&amp;vbahtmlprocessed=1"/>
          <p:cNvSpPr/>
          <p:nvPr/>
        </p:nvSpPr>
        <p:spPr>
          <a:xfrm>
            <a:off x="9872473" y="4528458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吸热</a:t>
            </a:r>
            <a:endParaRPr lang="en-US" altLang="zh-CN" sz="2800" dirty="0"/>
          </a:p>
        </p:txBody>
      </p:sp>
      <p:sp>
        <p:nvSpPr>
          <p:cNvPr id="2" name="P_5_BD#0adc6aebe?colgroup=9,11,9&amp;vbadefaultcenterpage=1&amp;parentnodeid=a35aca9ea&amp;vbahtmlprocessed=1">
            <a:extLst>
              <a:ext uri="{FF2B5EF4-FFF2-40B4-BE49-F238E27FC236}">
                <a16:creationId xmlns:a16="http://schemas.microsoft.com/office/drawing/2014/main" xmlns="" id="{601D8D27-2547-4397-811D-E6B40FCA0007}"/>
              </a:ext>
            </a:extLst>
          </p:cNvPr>
          <p:cNvSpPr txBox="1"/>
          <p:nvPr/>
        </p:nvSpPr>
        <p:spPr>
          <a:xfrm>
            <a:off x="9246616" y="1037558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67473768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知识点7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实验：探究固体熔化时温度的变化规律</a:t>
            </a:r>
            <a:endParaRPr lang="en-US" altLang="zh-CN" sz="3000" dirty="0"/>
          </a:p>
        </p:txBody>
      </p:sp>
      <p:sp>
        <p:nvSpPr>
          <p:cNvPr id="3" name="P_5_BD#a484389b4?segpoint=1&amp;vbadefaultcenterpage=1&amp;parentnodeid=167473768&amp;vbahtmlprocessed=1"/>
          <p:cNvSpPr/>
          <p:nvPr/>
        </p:nvSpPr>
        <p:spPr>
          <a:xfrm>
            <a:off x="356616" y="122565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1.实验装置图（如图1-2-4）</a:t>
            </a:r>
            <a:endParaRPr lang="en-US" altLang="zh-CN" sz="2800" dirty="0"/>
          </a:p>
        </p:txBody>
      </p:sp>
      <p:pic>
        <p:nvPicPr>
          <p:cNvPr id="4" name="P_5_BD#a484389b4?imagetipindex=4&amp;vbadefaultcenterpage=1&amp;parentnodeid=167473768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4104" y="1930400"/>
            <a:ext cx="1389888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5_BD#a484389b4?imagetipindex=4&amp;vbadefaultcenterpage=1&amp;parentnodeid=167473768&amp;vbahtmlprocessed=1"/>
          <p:cNvSpPr/>
          <p:nvPr/>
        </p:nvSpPr>
        <p:spPr>
          <a:xfrm>
            <a:off x="5495005" y="4974336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484389b4?segpoint=1&amp;vbadefaultcenterpage=1&amp;parentnodeid=167473768&amp;vbahtmlprocessed=1"/>
          <p:cNvSpPr/>
          <p:nvPr/>
        </p:nvSpPr>
        <p:spPr>
          <a:xfrm>
            <a:off x="356616" y="611950"/>
            <a:ext cx="11475720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2.实验器材及组装</a:t>
            </a:r>
            <a:endParaRPr lang="en-US" altLang="zh-CN" sz="2800" dirty="0"/>
          </a:p>
        </p:txBody>
      </p:sp>
      <p:sp>
        <p:nvSpPr>
          <p:cNvPr id="3" name="P_5_BD#a484389b4?segpoint=1&amp;vbadefaultcenterpage=1&amp;parentnodeid=167473768&amp;vbahtmlprocessed=1&amp;hasbroken=1"/>
          <p:cNvSpPr/>
          <p:nvPr/>
        </p:nvSpPr>
        <p:spPr>
          <a:xfrm>
            <a:off x="356616" y="1217232"/>
            <a:ext cx="11475720" cy="5349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）实验器材的组装顺序是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5_BD#a484389b4?segpoint=1&amp;vbadefaultcenterpage=1&amp;parentnodeid=167473768&amp;vbahtmlprocessed=1&amp;hasbroken=1"/>
          <p:cNvSpPr/>
          <p:nvPr/>
        </p:nvSpPr>
        <p:spPr>
          <a:xfrm>
            <a:off x="356616" y="1823974"/>
            <a:ext cx="11475720" cy="41751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（2）主要器材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石棉网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：使烧杯底部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小颗粒固体：小颗粒固体受热均匀；温度计与固体可充分接触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，温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度测量更准确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.温度计的使用与读数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温度计的玻璃泡不能接触烧杯底或烧杯壁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。读数时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，视线要与温度计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液柱的液面相平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P_5_AN.42_1#a484389b4.blank?vbadefaultcenterpage=1&amp;parentnodeid=167473768&amp;vbapositionanswer=42&amp;vbahtmlprocessed=1"/>
          <p:cNvSpPr/>
          <p:nvPr/>
        </p:nvSpPr>
        <p:spPr>
          <a:xfrm>
            <a:off x="5652516" y="1179132"/>
            <a:ext cx="1503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自下而上</a:t>
            </a:r>
            <a:endParaRPr lang="en-US" altLang="zh-CN" sz="2800" dirty="0"/>
          </a:p>
        </p:txBody>
      </p:sp>
      <p:sp>
        <p:nvSpPr>
          <p:cNvPr id="6" name="P_5_AN.43_1#a484389b4.blank?vbadefaultcenterpage=1&amp;parentnodeid=167473768&amp;vbapositionanswer=43&amp;vbahtmlprocessed=1"/>
          <p:cNvSpPr/>
          <p:nvPr/>
        </p:nvSpPr>
        <p:spPr>
          <a:xfrm>
            <a:off x="4763516" y="2395982"/>
            <a:ext cx="1503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受热均匀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484389b4?segpoint=1&amp;vbadefaultcenterpage=1&amp;parentnodeid=167473768&amp;vbahtmlprocessed=1"/>
          <p:cNvSpPr/>
          <p:nvPr/>
        </p:nvSpPr>
        <p:spPr>
          <a:xfrm>
            <a:off x="356616" y="1106519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4.采用水浴法加热的优点</a:t>
            </a:r>
            <a:endParaRPr lang="en-US" altLang="zh-CN" sz="2800" dirty="0"/>
          </a:p>
        </p:txBody>
      </p:sp>
      <p:sp>
        <p:nvSpPr>
          <p:cNvPr id="3" name="P_5_BD#a484389b4?segpoint=1&amp;vbadefaultcenterpage=1&amp;parentnodeid=167473768&amp;vbahtmlprocessed=1&amp;hasbroken=1"/>
          <p:cNvSpPr/>
          <p:nvPr/>
        </p:nvSpPr>
        <p:spPr>
          <a:xfrm>
            <a:off x="356616" y="1749901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）能使被加热物质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5_BD#a484389b4?segpoint=1&amp;vbadefaultcenterpage=1&amp;parentnodeid=167473768&amp;vbahtmlprocessed=1"/>
          <p:cNvSpPr/>
          <p:nvPr/>
        </p:nvSpPr>
        <p:spPr>
          <a:xfrm>
            <a:off x="356616" y="2384901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（2）能使被加热物质受热缓慢，便于观察温度的变化。</a:t>
            </a:r>
            <a:endParaRPr lang="en-US" altLang="zh-CN" sz="2800" dirty="0"/>
          </a:p>
        </p:txBody>
      </p:sp>
      <p:sp>
        <p:nvSpPr>
          <p:cNvPr id="5" name="P_5_BD#a484389b4?segpoint=1&amp;vbadefaultcenterpage=1&amp;parentnodeid=167473768&amp;vbahtmlprocessed=1"/>
          <p:cNvSpPr/>
          <p:nvPr/>
        </p:nvSpPr>
        <p:spPr>
          <a:xfrm>
            <a:off x="356616" y="3019901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5.烧杯中水量的要求：能够浸没试管中装有的固体即可。</a:t>
            </a:r>
            <a:endParaRPr lang="en-US" altLang="zh-CN" sz="2800" dirty="0"/>
          </a:p>
        </p:txBody>
      </p:sp>
      <p:sp>
        <p:nvSpPr>
          <p:cNvPr id="6" name="P_5_BD#a484389b4?segpoint=1&amp;vbadefaultcenterpage=1&amp;parentnodeid=167473768&amp;vbahtmlprocessed=1&amp;hasbroken=1"/>
          <p:cNvSpPr/>
          <p:nvPr/>
        </p:nvSpPr>
        <p:spPr>
          <a:xfrm>
            <a:off x="356616" y="3662711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试管插入烧杯中的位置要求：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P_5_BD#a484389b4?segpoint=1&amp;vbadefaultcenterpage=1&amp;parentnodeid=167473768&amp;vbahtmlprocessed=1&amp;hasbroken=1"/>
          <p:cNvSpPr/>
          <p:nvPr/>
        </p:nvSpPr>
        <p:spPr>
          <a:xfrm>
            <a:off x="356616" y="4937601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7.烧杯口出现“白气”和烧杯壁出现小水珠的原因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：水蒸气遇冷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8" name="P_5_AN.44_1#a484389b4.blank?vbadefaultcenterpage=1&amp;parentnodeid=167473768&amp;vbapositionanswer=44&amp;vbahtmlprocessed=1"/>
          <p:cNvSpPr/>
          <p:nvPr/>
        </p:nvSpPr>
        <p:spPr>
          <a:xfrm>
            <a:off x="4585716" y="1711801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受热均匀</a:t>
            </a:r>
            <a:endParaRPr lang="en-US" altLang="zh-CN" sz="2800" dirty="0"/>
          </a:p>
        </p:txBody>
      </p:sp>
      <p:sp>
        <p:nvSpPr>
          <p:cNvPr id="9" name="P_5_AN.45_1#a484389b4.blank?vbadefaultcenterpage=1&amp;parentnodeid=167473768&amp;vbapositionanswer=45&amp;vbahtmlprocessed=1"/>
          <p:cNvSpPr/>
          <p:nvPr/>
        </p:nvSpPr>
        <p:spPr>
          <a:xfrm>
            <a:off x="356616" y="3624611"/>
            <a:ext cx="1147572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微软雅黑" pitchFamily="34" charset="-122"/>
                <a:cs typeface="微软雅黑" pitchFamily="34" charset="-120"/>
              </a:rPr>
              <a:t>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试管中所装物质要浸没在水中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，试管不能接触烧杯底或烧杯壁</a:t>
            </a:r>
            <a:endParaRPr lang="en-US" altLang="zh-CN" sz="2800" dirty="0"/>
          </a:p>
        </p:txBody>
      </p:sp>
      <p:sp>
        <p:nvSpPr>
          <p:cNvPr id="10" name="P_5_AN.46_1#a484389b4.blank?vbadefaultcenterpage=1&amp;parentnodeid=167473768&amp;vbapositionanswer=46&amp;vbahtmlprocessed=1"/>
          <p:cNvSpPr/>
          <p:nvPr/>
        </p:nvSpPr>
        <p:spPr>
          <a:xfrm>
            <a:off x="10259441" y="4899501"/>
            <a:ext cx="7540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液化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1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484389b4?segpoint=1&amp;vbadefaultcenterpage=1&amp;parentnodeid=167473768&amp;vbahtmlprocessed=1"/>
          <p:cNvSpPr/>
          <p:nvPr/>
        </p:nvSpPr>
        <p:spPr>
          <a:xfrm>
            <a:off x="356616" y="539496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8.根据实验数据或描绘的图像判断实验物质是晶体还是非晶体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P_5_BD#a484389b4?colgroup=4,15,9&amp;vbadefaultcenterpage=1&amp;parentnodeid=16747376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4766834"/>
                  </p:ext>
                </p:extLst>
              </p:nvPr>
            </p:nvGraphicFramePr>
            <p:xfrm>
              <a:off x="356616" y="1244600"/>
              <a:ext cx="11439144" cy="4737100"/>
            </p:xfrm>
            <a:graphic>
              <a:graphicData uri="http://schemas.openxmlformats.org/drawingml/2006/table">
                <a:tbl>
                  <a:tblPr/>
                  <a:tblGrid>
                    <a:gridCol w="1901952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6595146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942046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35016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物质分类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非晶体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32675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熔化图像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900"/>
                            </a:lnSpc>
                          </a:pPr>
                          <a:r>
                            <a:rPr lang="en-US" altLang="zh-CN" sz="605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𝐴𝐵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段：固态，持续吸热，温度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①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𝐵𝐶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段：固液共存态（熔化过程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），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持续吸热，温度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此时温度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为熔点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𝐶𝐷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段：液态，持续吸热，温度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③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1900"/>
                            </a:lnSpc>
                          </a:pPr>
                          <a:r>
                            <a:rPr lang="en-US" altLang="zh-CN" sz="66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整个过程持续吸热，温度持续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P_5_BD#a484389b4?colgroup=4,15,9&amp;vbadefaultcenterpage=1&amp;parentnodeid=16747376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4766834"/>
                  </p:ext>
                </p:extLst>
              </p:nvPr>
            </p:nvGraphicFramePr>
            <p:xfrm>
              <a:off x="356616" y="1244600"/>
              <a:ext cx="11439144" cy="4636517"/>
            </p:xfrm>
            <a:graphic>
              <a:graphicData uri="http://schemas.openxmlformats.org/drawingml/2006/table">
                <a:tbl>
                  <a:tblPr/>
                  <a:tblGrid>
                    <a:gridCol w="19019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9514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204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物质分类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非晶体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1255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熔化图像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8928" t="-13146" r="-44824" b="-51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1900"/>
                            </a:lnSpc>
                          </a:pPr>
                          <a:r>
                            <a:rPr lang="en-US" altLang="zh-CN" sz="66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整个过程持续吸热，</a:t>
                          </a:r>
                          <a:r>
                            <a:rPr lang="en-US" altLang="zh-CN" sz="2800" b="0" i="0" dirty="0" err="1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温度持续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5_BD#a484389b4.table_image?tableimageindex=2&amp;vbadefaultcenterpage=1&amp;parentnodeid=167473768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3764" y="1882235"/>
            <a:ext cx="1158426" cy="112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5" name="P_5_BD#a484389b4.table_image?tableimageindex=3&amp;vbadefaultcenterpage=1&amp;parentnodeid=167473768&amp;vbahtmlprocessed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9468" y="1882235"/>
            <a:ext cx="1563624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P_5_AN.47_1#a484389b4.blank?vbadefaultcenterpage=1&amp;parentnodeid=167473768&amp;vbapositionanswer=47&amp;vbahtmlprocessed=1"/>
          <p:cNvSpPr/>
          <p:nvPr/>
        </p:nvSpPr>
        <p:spPr>
          <a:xfrm>
            <a:off x="7602488" y="3174393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升高</a:t>
            </a:r>
            <a:endParaRPr lang="en-US" altLang="zh-CN" sz="2800" dirty="0"/>
          </a:p>
        </p:txBody>
      </p:sp>
      <p:sp>
        <p:nvSpPr>
          <p:cNvPr id="7" name="P_5_AN.48_1#a484389b4.blank?vbadefaultcenterpage=1&amp;parentnodeid=167473768&amp;vbapositionanswer=48&amp;vbahtmlprocessed=1"/>
          <p:cNvSpPr/>
          <p:nvPr/>
        </p:nvSpPr>
        <p:spPr>
          <a:xfrm>
            <a:off x="5242977" y="4299495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8" name="P_5_AN.49_1#a484389b4.blank?vbadefaultcenterpage=1&amp;parentnodeid=167473768&amp;vbapositionanswer=49&amp;vbahtmlprocessed=1"/>
          <p:cNvSpPr/>
          <p:nvPr/>
        </p:nvSpPr>
        <p:spPr>
          <a:xfrm>
            <a:off x="7602487" y="5407703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升高</a:t>
            </a:r>
            <a:endParaRPr lang="en-US" altLang="zh-CN" sz="2800" dirty="0"/>
          </a:p>
        </p:txBody>
      </p:sp>
      <p:sp>
        <p:nvSpPr>
          <p:cNvPr id="9" name="P_5_AN.50_1#a484389b4.blank?vbadefaultcenterpage=1&amp;parentnodeid=167473768&amp;vbapositionanswer=50&amp;vbahtmlprocessed=1"/>
          <p:cNvSpPr/>
          <p:nvPr/>
        </p:nvSpPr>
        <p:spPr>
          <a:xfrm>
            <a:off x="9343386" y="4913222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5ca2e07c.fixed?vbadefaultcenterpage=1&amp;parentnodeid=bf47da24c&amp;vbahtmlprocessed=1"/>
          <p:cNvSpPr/>
          <p:nvPr/>
        </p:nvSpPr>
        <p:spPr>
          <a:xfrm>
            <a:off x="868680" y="2048256"/>
            <a:ext cx="10799064" cy="87782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第一部分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课程培优</a:t>
            </a:r>
            <a:endParaRPr lang="en-US" altLang="zh-CN" sz="4000" dirty="0"/>
          </a:p>
        </p:txBody>
      </p:sp>
      <p:sp>
        <p:nvSpPr>
          <p:cNvPr id="3" name="C_2_BD#15ca2e07c.fixed?vbadefaultcenterpage=1&amp;parentnodeid=bf47da24c&amp;vbahtmlprocessed=1"/>
          <p:cNvSpPr/>
          <p:nvPr/>
        </p:nvSpPr>
        <p:spPr>
          <a:xfrm>
            <a:off x="868680" y="3273552"/>
            <a:ext cx="10799064" cy="72237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20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物态变化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P_5_BD#a484389b4?colgroup=4,15,9&amp;vbadefaultcenterpage=1&amp;parentnodeid=16747376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3345097"/>
                  </p:ext>
                </p:extLst>
              </p:nvPr>
            </p:nvGraphicFramePr>
            <p:xfrm>
              <a:off x="356616" y="1244600"/>
              <a:ext cx="11439144" cy="4775200"/>
            </p:xfrm>
            <a:graphic>
              <a:graphicData uri="http://schemas.openxmlformats.org/drawingml/2006/table">
                <a:tbl>
                  <a:tblPr/>
                  <a:tblGrid>
                    <a:gridCol w="187452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6912864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651760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</a:tblGrid>
                  <a:tr h="26652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物质分类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非晶体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277058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凝固图像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5600"/>
                            </a:lnSpc>
                          </a:pPr>
                          <a:r>
                            <a:rPr lang="en-US" altLang="zh-CN" sz="865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𝐸𝐹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段：液态，持续放热，温度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⑤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𝐹𝐺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段：固液共存态（凝固过程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），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持续放热，温度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⑥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此时温度为凝固点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𝐺𝐻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段：固态，持续放热，温度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⑦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800"/>
                            </a:lnSpc>
                          </a:pPr>
                          <a:r>
                            <a:rPr lang="en-US" altLang="zh-CN" sz="765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整个过程持续放热，温度持续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⑧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P_5_BD#a484389b4?colgroup=4,15,9&amp;vbadefaultcenterpage=1&amp;parentnodeid=167473768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3345097"/>
                  </p:ext>
                </p:extLst>
              </p:nvPr>
            </p:nvGraphicFramePr>
            <p:xfrm>
              <a:off x="356616" y="1244600"/>
              <a:ext cx="11439144" cy="4674617"/>
            </p:xfrm>
            <a:graphic>
              <a:graphicData uri="http://schemas.openxmlformats.org/drawingml/2006/table">
                <a:tbl>
                  <a:tblPr/>
                  <a:tblGrid>
                    <a:gridCol w="18745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9128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651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物质分类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非晶体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16363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凝固图像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7249" t="-13012" r="-38536" b="-4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800"/>
                            </a:lnSpc>
                          </a:pPr>
                          <a:r>
                            <a:rPr lang="en-US" altLang="zh-CN" sz="765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微软雅黑" pitchFamily="34" charset="-122"/>
                              <a:cs typeface="Times New Roman" pitchFamily="34" charset="-120"/>
                            </a:rPr>
                            <a:t>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整个过程持续放热，</a:t>
                          </a:r>
                          <a:r>
                            <a:rPr lang="en-US" altLang="zh-CN" sz="2800" b="0" i="0" dirty="0" err="1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温度持续</a:t>
                          </a:r>
                          <a:endParaRPr lang="en-US" altLang="zh-CN" sz="2800" b="0" i="0" dirty="0" smtClean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smtClean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⑧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P_5_BD#a484389b4.table_image?tableimageindex=4&amp;vbadefaultcenterpage=1&amp;parentnodeid=167473768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6119" y="1992041"/>
            <a:ext cx="1599538" cy="152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pic>
        <p:nvPicPr>
          <p:cNvPr id="4" name="P_5_BD#a484389b4.table_image?tableimageindex=5&amp;vbadefaultcenterpage=1&amp;parentnodeid=167473768&amp;vbahtmlprocessed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9048" y="1992041"/>
            <a:ext cx="1792224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5_AN.51_1#a484389b4.blank?vbadefaultcenterpage=1&amp;parentnodeid=167473768&amp;vbapositionanswer=51&amp;vbahtmlprocessed=1"/>
          <p:cNvSpPr/>
          <p:nvPr/>
        </p:nvSpPr>
        <p:spPr>
          <a:xfrm>
            <a:off x="7602488" y="3763888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降低</a:t>
            </a:r>
            <a:endParaRPr lang="en-US" altLang="zh-CN" sz="2800" dirty="0"/>
          </a:p>
        </p:txBody>
      </p:sp>
      <p:sp>
        <p:nvSpPr>
          <p:cNvPr id="6" name="P_5_AN.52_1#a484389b4.blank?vbadefaultcenterpage=1&amp;parentnodeid=167473768&amp;vbapositionanswer=52&amp;vbahtmlprocessed=1"/>
          <p:cNvSpPr/>
          <p:nvPr/>
        </p:nvSpPr>
        <p:spPr>
          <a:xfrm>
            <a:off x="4260037" y="4894157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7" name="P_5_AN.53_1#a484389b4.blank?vbadefaultcenterpage=1&amp;parentnodeid=167473768&amp;vbapositionanswer=53&amp;vbahtmlprocessed=1"/>
          <p:cNvSpPr/>
          <p:nvPr/>
        </p:nvSpPr>
        <p:spPr>
          <a:xfrm>
            <a:off x="7657320" y="5454940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降</a:t>
            </a:r>
            <a:r>
              <a:rPr lang="zh-CN" altLang="en-US" sz="2800" b="0" i="0" dirty="0" smtClean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8" name="P_5_AN.54_1#a484389b4.blank?vbadefaultcenterpage=1&amp;parentnodeid=167473768&amp;vbapositionanswer=54&amp;vbahtmlprocessed=1"/>
          <p:cNvSpPr/>
          <p:nvPr/>
        </p:nvSpPr>
        <p:spPr>
          <a:xfrm>
            <a:off x="9659048" y="5038535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降低</a:t>
            </a:r>
            <a:endParaRPr lang="en-US" altLang="zh-CN" sz="2800" dirty="0"/>
          </a:p>
        </p:txBody>
      </p:sp>
      <p:sp>
        <p:nvSpPr>
          <p:cNvPr id="2" name="P_5_BD#a484389b4?colgroup=4,15,9&amp;vbadefaultcenterpage=1&amp;parentnodeid=167473768&amp;vbahtmlprocessed=1">
            <a:extLst>
              <a:ext uri="{FF2B5EF4-FFF2-40B4-BE49-F238E27FC236}">
                <a16:creationId xmlns:a16="http://schemas.microsoft.com/office/drawing/2014/main" xmlns="" id="{6820D0CB-DBC3-4F06-AF5C-19016DD4103D}"/>
              </a:ext>
            </a:extLst>
          </p:cNvPr>
          <p:cNvSpPr txBox="1"/>
          <p:nvPr/>
        </p:nvSpPr>
        <p:spPr>
          <a:xfrm>
            <a:off x="9255760" y="539496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5_BD#a484389b4?colgroup=5,15,9&amp;vbadefaultcenterpage=1&amp;parentnodeid=167473768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623500"/>
              </p:ext>
            </p:extLst>
          </p:nvPr>
        </p:nvGraphicFramePr>
        <p:xfrm>
          <a:off x="356616" y="2321686"/>
          <a:ext cx="11448288" cy="2794000"/>
        </p:xfrm>
        <a:graphic>
          <a:graphicData uri="http://schemas.openxmlformats.org/drawingml/2006/table">
            <a:tbl>
              <a:tblPr/>
              <a:tblGrid>
                <a:gridCol w="1965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613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210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0069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物质分类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晶体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非晶体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72145">
                <a:tc gridSpan="3"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注：（1）晶体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:⑨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固定熔化温度的固体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。如：海波、冰、水晶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、食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、石英、各种金属等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（2）非晶体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：⑩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固定熔化温度的固体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。如：石蜡、松香、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玻璃、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沥青等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P_5_AN.55_1#a484389b4.blank?vbadefaultcenterpage=1&amp;parentnodeid=167473768&amp;vbapositionanswer=55&amp;vbahtmlprocessed=1"/>
          <p:cNvSpPr/>
          <p:nvPr/>
        </p:nvSpPr>
        <p:spPr>
          <a:xfrm>
            <a:off x="3333741" y="2870249"/>
            <a:ext cx="4365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4" name="P_5_AN.56_1#a484389b4.blank?vbadefaultcenterpage=1&amp;parentnodeid=167473768&amp;vbapositionanswer=56&amp;vbahtmlprocessed=1"/>
          <p:cNvSpPr/>
          <p:nvPr/>
        </p:nvSpPr>
        <p:spPr>
          <a:xfrm>
            <a:off x="3235316" y="3995351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没有</a:t>
            </a:r>
            <a:endParaRPr lang="en-US" altLang="zh-CN" sz="2800" dirty="0"/>
          </a:p>
        </p:txBody>
      </p:sp>
      <p:sp>
        <p:nvSpPr>
          <p:cNvPr id="2" name="P_5_BD#a484389b4?colgroup=5,15,9&amp;vbadefaultcenterpage=1&amp;parentnodeid=167473768&amp;vbahtmlprocessed=1">
            <a:extLst>
              <a:ext uri="{FF2B5EF4-FFF2-40B4-BE49-F238E27FC236}">
                <a16:creationId xmlns:a16="http://schemas.microsoft.com/office/drawing/2014/main" xmlns="" id="{FB2FEC75-F32F-4053-8B51-F84ACEDC6F4B}"/>
              </a:ext>
            </a:extLst>
          </p:cNvPr>
          <p:cNvSpPr txBox="1"/>
          <p:nvPr/>
        </p:nvSpPr>
        <p:spPr>
          <a:xfrm>
            <a:off x="9264904" y="1616582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484389b4?segpoint=1&amp;vbadefaultcenterpage=1&amp;parentnodeid=167473768&amp;vbahtmlprocessed=1"/>
          <p:cNvSpPr/>
          <p:nvPr/>
        </p:nvSpPr>
        <p:spPr>
          <a:xfrm>
            <a:off x="356616" y="782669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9.晶体熔化前后曲线倾斜程度不一样的原因：同种物质在不同状态下的比热容不同。</a:t>
            </a:r>
            <a:endParaRPr lang="en-US" altLang="zh-CN" sz="2800" dirty="0"/>
          </a:p>
        </p:txBody>
      </p:sp>
      <p:sp>
        <p:nvSpPr>
          <p:cNvPr id="3" name="P_5_BD#a484389b4?segpoint=1&amp;vbadefaultcenterpage=1&amp;parentnodeid=167473768&amp;vbahtmlprocessed=1"/>
          <p:cNvSpPr/>
          <p:nvPr/>
        </p:nvSpPr>
        <p:spPr>
          <a:xfrm>
            <a:off x="356616" y="2061051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10.熔化过程中内能的相关判断：熔化过程中吸收热量，内能逐渐增大。</a:t>
            </a:r>
            <a:endParaRPr lang="en-US" altLang="zh-CN" sz="2800" dirty="0"/>
          </a:p>
        </p:txBody>
      </p:sp>
      <p:sp>
        <p:nvSpPr>
          <p:cNvPr id="4" name="P_5_BD#a484389b4?segpoint=1&amp;vbadefaultcenterpage=1&amp;parentnodeid=167473768&amp;vbahtmlprocessed=1"/>
          <p:cNvSpPr/>
          <p:nvPr/>
        </p:nvSpPr>
        <p:spPr>
          <a:xfrm>
            <a:off x="356616" y="2703861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11.冰熔化后继续加热，试管内水不会沸腾的原因：达到沸点后，试管中的水与烧杯中的水没有温度差，不能持续吸热。</a:t>
            </a:r>
            <a:endParaRPr lang="en-US" altLang="zh-CN" sz="2800" dirty="0"/>
          </a:p>
        </p:txBody>
      </p:sp>
      <p:sp>
        <p:nvSpPr>
          <p:cNvPr id="5" name="P_5_BD#a484389b4?segpoint=1&amp;vbadefaultcenterpage=1&amp;parentnodeid=167473768&amp;vbahtmlprocessed=1"/>
          <p:cNvSpPr/>
          <p:nvPr/>
        </p:nvSpPr>
        <p:spPr>
          <a:xfrm>
            <a:off x="356616" y="3991451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12.实验结论</a:t>
            </a:r>
            <a:endParaRPr lang="en-US" altLang="zh-CN" sz="2800" dirty="0"/>
          </a:p>
        </p:txBody>
      </p:sp>
      <p:sp>
        <p:nvSpPr>
          <p:cNvPr id="6" name="P_5_BD#a484389b4?segpoint=1&amp;vbadefaultcenterpage=1&amp;parentnodeid=167473768&amp;vbahtmlprocessed=1&amp;hasbroken=1"/>
          <p:cNvSpPr/>
          <p:nvPr/>
        </p:nvSpPr>
        <p:spPr>
          <a:xfrm>
            <a:off x="356616" y="4626451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）晶体熔化时要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，温度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P_5_BD#a484389b4?segpoint=1&amp;vbadefaultcenterpage=1&amp;parentnodeid=167473768&amp;vbahtmlprocessed=1&amp;hasbroken=1"/>
          <p:cNvSpPr/>
          <p:nvPr/>
        </p:nvSpPr>
        <p:spPr>
          <a:xfrm>
            <a:off x="356616" y="5261451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）非晶体熔化时要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，温度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P_5_AN.57_1#a484389b4.blank?vbadefaultcenterpage=1&amp;parentnodeid=167473768&amp;vbapositionanswer=57&amp;vbahtmlprocessed=1"/>
          <p:cNvSpPr/>
          <p:nvPr/>
        </p:nvSpPr>
        <p:spPr>
          <a:xfrm>
            <a:off x="4230116" y="458835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吸热</a:t>
            </a:r>
            <a:endParaRPr lang="en-US" altLang="zh-CN" sz="2800" dirty="0"/>
          </a:p>
        </p:txBody>
      </p:sp>
      <p:sp>
        <p:nvSpPr>
          <p:cNvPr id="9" name="P_5_AN.58_1#a484389b4.blank?vbadefaultcenterpage=1&amp;parentnodeid=167473768&amp;vbapositionanswer=58&amp;vbahtmlprocessed=1"/>
          <p:cNvSpPr/>
          <p:nvPr/>
        </p:nvSpPr>
        <p:spPr>
          <a:xfrm>
            <a:off x="6363716" y="4588351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保持不变</a:t>
            </a:r>
            <a:endParaRPr lang="en-US" altLang="zh-CN" sz="2800" dirty="0"/>
          </a:p>
        </p:txBody>
      </p:sp>
      <p:sp>
        <p:nvSpPr>
          <p:cNvPr id="10" name="P_5_AN.59_1#a484389b4.blank?vbadefaultcenterpage=1&amp;parentnodeid=167473768&amp;vbapositionanswer=59&amp;vbahtmlprocessed=1"/>
          <p:cNvSpPr/>
          <p:nvPr/>
        </p:nvSpPr>
        <p:spPr>
          <a:xfrm>
            <a:off x="4585716" y="522335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吸热</a:t>
            </a:r>
            <a:endParaRPr lang="en-US" altLang="zh-CN" sz="2800" dirty="0"/>
          </a:p>
        </p:txBody>
      </p:sp>
      <p:sp>
        <p:nvSpPr>
          <p:cNvPr id="11" name="P_5_AN.60_1#a484389b4.blank?vbadefaultcenterpage=1&amp;parentnodeid=167473768&amp;vbapositionanswer=60&amp;vbahtmlprocessed=1"/>
          <p:cNvSpPr/>
          <p:nvPr/>
        </p:nvSpPr>
        <p:spPr>
          <a:xfrm>
            <a:off x="6719316" y="5223351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一直升高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d64e1b54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知识点8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实验：探究水沸腾时温度变化的特点</a:t>
            </a:r>
            <a:endParaRPr lang="en-US" altLang="zh-CN" sz="3000" dirty="0"/>
          </a:p>
        </p:txBody>
      </p:sp>
      <p:sp>
        <p:nvSpPr>
          <p:cNvPr id="3" name="P_5_BD#7d84bf458?segpoint=1&amp;vbadefaultcenterpage=1&amp;parentnodeid=ad64e1b54&amp;vbahtmlprocessed=1"/>
          <p:cNvSpPr/>
          <p:nvPr/>
        </p:nvSpPr>
        <p:spPr>
          <a:xfrm>
            <a:off x="356616" y="1187550"/>
            <a:ext cx="11475720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1.实验装置图（如图1-2-5）</a:t>
            </a:r>
            <a:endParaRPr lang="en-US" altLang="zh-CN" sz="2800" dirty="0"/>
          </a:p>
        </p:txBody>
      </p:sp>
      <p:pic>
        <p:nvPicPr>
          <p:cNvPr id="4" name="P_5_BD#7d84bf458?imagetipindex=5&amp;vbadefaultcenterpage=1&amp;parentnodeid=ad64e1b54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3520" y="1854200"/>
            <a:ext cx="1581912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5_BD#7d84bf458?imagetipindex=5&amp;vbadefaultcenterpage=1&amp;parentnodeid=ad64e1b54&amp;vbahtmlprocessed=1"/>
          <p:cNvSpPr/>
          <p:nvPr/>
        </p:nvSpPr>
        <p:spPr>
          <a:xfrm>
            <a:off x="5490433" y="5556504"/>
            <a:ext cx="1208087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d84bf458?segpoint=1&amp;vbadefaultcenterpage=1&amp;parentnodeid=ad64e1b54&amp;vbahtmlprocessed=1"/>
          <p:cNvSpPr/>
          <p:nvPr/>
        </p:nvSpPr>
        <p:spPr>
          <a:xfrm>
            <a:off x="356616" y="1093724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2.主要器材的作用</a:t>
            </a:r>
            <a:endParaRPr lang="en-US" altLang="zh-CN" sz="2800" dirty="0"/>
          </a:p>
        </p:txBody>
      </p:sp>
      <p:sp>
        <p:nvSpPr>
          <p:cNvPr id="3" name="P_5_BD#7d84bf458?segpoint=1&amp;vbadefaultcenterpage=1&amp;parentnodeid=ad64e1b54&amp;vbahtmlprocessed=1"/>
          <p:cNvSpPr/>
          <p:nvPr/>
        </p:nvSpPr>
        <p:spPr>
          <a:xfrm>
            <a:off x="356616" y="1737106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（1）石棉网的作用：使烧杯底部受热均匀。</a:t>
            </a:r>
            <a:endParaRPr lang="en-US" altLang="zh-CN" sz="2800" dirty="0"/>
          </a:p>
        </p:txBody>
      </p:sp>
      <p:sp>
        <p:nvSpPr>
          <p:cNvPr id="4" name="P_5_BD#7d84bf458?segpoint=1&amp;vbadefaultcenterpage=1&amp;parentnodeid=ad64e1b54&amp;vbahtmlprocessed=1"/>
          <p:cNvSpPr/>
          <p:nvPr/>
        </p:nvSpPr>
        <p:spPr>
          <a:xfrm>
            <a:off x="356616" y="2372106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（2）硬纸板的作用：减少散热，缩短加热时间。</a:t>
            </a:r>
            <a:endParaRPr lang="en-US" altLang="zh-CN" sz="2800" dirty="0"/>
          </a:p>
        </p:txBody>
      </p:sp>
      <p:sp>
        <p:nvSpPr>
          <p:cNvPr id="5" name="P_5_BD#7d84bf458?segpoint=1&amp;vbadefaultcenterpage=1&amp;parentnodeid=ad64e1b54&amp;vbahtmlprocessed=1"/>
          <p:cNvSpPr/>
          <p:nvPr/>
        </p:nvSpPr>
        <p:spPr>
          <a:xfrm>
            <a:off x="356616" y="3014916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3.实验器材的组装顺序：自下而上，先酒精灯，再石棉网，然后烧杯，最后温度计。</a:t>
            </a:r>
            <a:endParaRPr lang="en-US" altLang="zh-CN" sz="2800" dirty="0"/>
          </a:p>
        </p:txBody>
      </p:sp>
      <p:sp>
        <p:nvSpPr>
          <p:cNvPr id="6" name="P_5_BD#7d84bf458?segpoint=1&amp;vbadefaultcenterpage=1&amp;parentnodeid=ad64e1b54&amp;vbahtmlprocessed=1"/>
          <p:cNvSpPr/>
          <p:nvPr/>
        </p:nvSpPr>
        <p:spPr>
          <a:xfrm>
            <a:off x="356616" y="4305363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4.温度计的正确使用：温度计的玻璃泡不能接触烧杯壁或烧杯底，温度计的玻璃泡要完全浸入水中。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d84bf458?segpoint=1&amp;vbadefaultcenterpage=1&amp;parentnodeid=ad64e1b54&amp;vbahtmlprocessed=1&amp;hasbroken=1"/>
          <p:cNvSpPr/>
          <p:nvPr/>
        </p:nvSpPr>
        <p:spPr>
          <a:xfrm>
            <a:off x="356616" y="1753681"/>
            <a:ext cx="11475720" cy="1212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5.缩短加热时间的方法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：减少水的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；提高水的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；适当加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大酒精灯的火焰并用外焰加热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；在烧杯口盖上硬纸板。</a:t>
            </a:r>
            <a:endParaRPr lang="en-US" altLang="zh-CN" sz="2800" dirty="0"/>
          </a:p>
        </p:txBody>
      </p:sp>
      <p:sp>
        <p:nvSpPr>
          <p:cNvPr id="3" name="P_5_BD#7d84bf458?segpoint=1&amp;vbadefaultcenterpage=1&amp;parentnodeid=ad64e1b54&amp;vbahtmlprocessed=1&amp;hasbroken=1"/>
          <p:cNvSpPr/>
          <p:nvPr/>
        </p:nvSpPr>
        <p:spPr>
          <a:xfrm>
            <a:off x="356616" y="3039174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6.硬纸板上留小孔的目的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：使烧杯内外的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5_BD#7d84bf458?segpoint=1&amp;vbadefaultcenterpage=1&amp;parentnodeid=ad64e1b54&amp;vbahtmlprocessed=1"/>
          <p:cNvSpPr/>
          <p:nvPr/>
        </p:nvSpPr>
        <p:spPr>
          <a:xfrm>
            <a:off x="356616" y="3681984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7.水沸腾前后气泡的特点：沸腾前，气泡较少且上升过程中逐渐变小；沸腾时，产生大量气泡且上升过程中气泡逐渐变大。</a:t>
            </a:r>
            <a:endParaRPr lang="en-US" altLang="zh-CN" sz="2800" dirty="0"/>
          </a:p>
        </p:txBody>
      </p:sp>
      <p:sp>
        <p:nvSpPr>
          <p:cNvPr id="5" name="P_5_AN.61_1#7d84bf458.blank?vbadefaultcenterpage=1&amp;parentnodeid=ad64e1b54&amp;vbapositionanswer=61&amp;vbahtmlprocessed=1"/>
          <p:cNvSpPr/>
          <p:nvPr/>
        </p:nvSpPr>
        <p:spPr>
          <a:xfrm>
            <a:off x="6452616" y="1735173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6" name="P_5_AN.62_1#7d84bf458.blank?vbadefaultcenterpage=1&amp;parentnodeid=ad64e1b54&amp;vbapositionanswer=62&amp;vbahtmlprocessed=1"/>
          <p:cNvSpPr/>
          <p:nvPr/>
        </p:nvSpPr>
        <p:spPr>
          <a:xfrm>
            <a:off x="9297416" y="1735173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初温</a:t>
            </a:r>
            <a:endParaRPr lang="en-US" altLang="zh-CN" sz="2800" dirty="0"/>
          </a:p>
        </p:txBody>
      </p:sp>
      <p:sp>
        <p:nvSpPr>
          <p:cNvPr id="7" name="P_5_AN.63_1#7d84bf458.blank?vbadefaultcenterpage=1&amp;parentnodeid=ad64e1b54&amp;vbapositionanswer=63&amp;vbahtmlprocessed=1"/>
          <p:cNvSpPr/>
          <p:nvPr/>
        </p:nvSpPr>
        <p:spPr>
          <a:xfrm>
            <a:off x="7519416" y="3001074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气压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d84bf458?segpoint=1&amp;vbadefaultcenterpage=1&amp;parentnodeid=ad64e1b54&amp;vbahtmlprocessed=1&amp;hasbroken=1"/>
              <p:cNvSpPr/>
              <p:nvPr/>
            </p:nvSpPr>
            <p:spPr>
              <a:xfrm>
                <a:off x="356616" y="525897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8.根据实验数据绘制温度—时间图像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根据图1-2-6判断，水沸腾时温度不变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，此时水的沸点为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d84bf458?segpoint=1&amp;vbadefaultcenterpage=1&amp;parentnodeid=ad64e1b54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25897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7d84bf458?imagetipindex=6&amp;vbadefaultcenterpage=1&amp;parentnodeid=ad64e1b54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768" y="1866001"/>
            <a:ext cx="448056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7d84bf458?imagetipindex=6&amp;vbadefaultcenterpage=1&amp;parentnodeid=ad64e1b54&amp;vbahtmlprocessed=1"/>
          <p:cNvSpPr/>
          <p:nvPr/>
        </p:nvSpPr>
        <p:spPr>
          <a:xfrm>
            <a:off x="5495004" y="4845929"/>
            <a:ext cx="12080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P_5_AN.64_1#7d84bf458.blank?vbadefaultcenterpage=1&amp;parentnodeid=ad64e1b54&amp;vbapositionanswer=64&amp;vbahtmlprocessed=1"/>
              <p:cNvSpPr/>
              <p:nvPr/>
            </p:nvSpPr>
            <p:spPr>
              <a:xfrm>
                <a:off x="9827641" y="1202798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P_5_AN.64_1#7d84bf458.blank?vbadefaultcenterpage=1&amp;parentnodeid=ad64e1b54&amp;vbapositionanswer=6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7641" y="1202798"/>
                <a:ext cx="396875" cy="548005"/>
              </a:xfrm>
              <a:prstGeom prst="rect">
                <a:avLst/>
              </a:prstGeom>
              <a:blipFill rotWithShape="1">
                <a:blip r:embed="rId5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_5_BD#7d84bf458?segpoint=1&amp;vbadefaultcenterpage=1&amp;parentnodeid=ad64e1b54&amp;vbahtmlprocessed=1&amp;hasbroken=1">
            <a:extLst>
              <a:ext uri="{FF2B5EF4-FFF2-40B4-BE49-F238E27FC236}">
                <a16:creationId xmlns:a16="http://schemas.microsoft.com/office/drawing/2014/main" xmlns="" id="{809AEC6D-55E5-4601-992E-F3EFDDBDE7F0}"/>
              </a:ext>
            </a:extLst>
          </p:cNvPr>
          <p:cNvSpPr/>
          <p:nvPr/>
        </p:nvSpPr>
        <p:spPr>
          <a:xfrm>
            <a:off x="356616" y="5312146"/>
            <a:ext cx="11475720" cy="1212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9.水沸腾时烧杯口产生“白气”的原因：水蒸气放出热量，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小水珠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P_5_AN.65_1#7d84bf458.blank?vbadefaultcenterpage=1&amp;parentnodeid=ad64e1b54&amp;vbapositionanswer=65&amp;vbahtmlprocessed=1">
            <a:extLst>
              <a:ext uri="{FF2B5EF4-FFF2-40B4-BE49-F238E27FC236}">
                <a16:creationId xmlns:a16="http://schemas.microsoft.com/office/drawing/2014/main" xmlns="" id="{B24A441B-1654-412B-BAF7-5EE287C1F797}"/>
              </a:ext>
            </a:extLst>
          </p:cNvPr>
          <p:cNvSpPr/>
          <p:nvPr/>
        </p:nvSpPr>
        <p:spPr>
          <a:xfrm>
            <a:off x="9967341" y="5294632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液化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d84bf458?segpoint=1&amp;vbadefaultcenterpage=1&amp;parentnodeid=ad64e1b54&amp;vbahtmlprocessed=1&amp;hasbroken=1"/>
              <p:cNvSpPr/>
              <p:nvPr/>
            </p:nvSpPr>
            <p:spPr>
              <a:xfrm>
                <a:off x="356616" y="815086"/>
                <a:ext cx="11475720" cy="12117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10.根据实验得出水的沸点不是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的原因：大气压强越大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，沸点越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。当地大气压小于1标准大气压，导致水的沸点小于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d84bf458?segpoint=1&amp;vbadefaultcenterpage=1&amp;parentnodeid=ad64e1b54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815086"/>
                <a:ext cx="11475720" cy="1211707"/>
              </a:xfrm>
              <a:prstGeom prst="rect">
                <a:avLst/>
              </a:prstGeom>
              <a:blipFill>
                <a:blip r:embed="rId3"/>
                <a:stretch>
                  <a:fillRect l="-1913" r="-1275" b="-186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5_BD#7d84bf458?segpoint=1&amp;vbadefaultcenterpage=1&amp;parentnodeid=ad64e1b54&amp;vbahtmlprocessed=1"/>
          <p:cNvSpPr/>
          <p:nvPr/>
        </p:nvSpPr>
        <p:spPr>
          <a:xfrm>
            <a:off x="356616" y="2101596"/>
            <a:ext cx="11475720" cy="18521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11.撤去酒精灯后，水未立即停止沸腾的原因：石棉网的温度高于水的沸点，它们之间存在温度差，符合发生热传递的条件，水会从石棉网上继续吸收热量。</a:t>
            </a:r>
            <a:endParaRPr lang="en-US" altLang="zh-CN" sz="2800" dirty="0"/>
          </a:p>
        </p:txBody>
      </p:sp>
      <p:sp>
        <p:nvSpPr>
          <p:cNvPr id="4" name="P_5_BD#7d84bf458?segpoint=1&amp;vbadefaultcenterpage=1&amp;parentnodeid=ad64e1b54&amp;vbahtmlprocessed=1"/>
          <p:cNvSpPr/>
          <p:nvPr/>
        </p:nvSpPr>
        <p:spPr>
          <a:xfrm>
            <a:off x="356616" y="4019296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12.水蒸气烫伤较沸水更严重的原因：水蒸气液化放出更多的热量。</a:t>
            </a:r>
            <a:endParaRPr lang="en-US" altLang="zh-CN" sz="2800" dirty="0"/>
          </a:p>
        </p:txBody>
      </p:sp>
      <p:sp>
        <p:nvSpPr>
          <p:cNvPr id="5" name="P_5_BD#7d84bf458?segpoint=1&amp;vbadefaultcenterpage=1&amp;parentnodeid=ad64e1b54&amp;vbahtmlprocessed=1&amp;hasbroken=1"/>
          <p:cNvSpPr/>
          <p:nvPr/>
        </p:nvSpPr>
        <p:spPr>
          <a:xfrm>
            <a:off x="356616" y="4662106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13.实验结论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水沸腾时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，不断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热量，温度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，内能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P_5_AN.66_1#7d84bf458.blank?vbadefaultcenterpage=1&amp;parentnodeid=ad64e1b54&amp;vbapositionanswer=66&amp;vbahtmlprocessed=1"/>
          <p:cNvSpPr/>
          <p:nvPr/>
        </p:nvSpPr>
        <p:spPr>
          <a:xfrm>
            <a:off x="3696716" y="5264086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吸收</a:t>
            </a:r>
            <a:endParaRPr lang="en-US" altLang="zh-CN" sz="2800" dirty="0"/>
          </a:p>
        </p:txBody>
      </p:sp>
      <p:sp>
        <p:nvSpPr>
          <p:cNvPr id="7" name="P_5_AN.67_1#7d84bf458.blank?vbadefaultcenterpage=1&amp;parentnodeid=ad64e1b54&amp;vbapositionanswer=67&amp;vbahtmlprocessed=1"/>
          <p:cNvSpPr/>
          <p:nvPr/>
        </p:nvSpPr>
        <p:spPr>
          <a:xfrm>
            <a:off x="6541515" y="5264086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8" name="P_5_AN.68_1#7d84bf458.blank?vbadefaultcenterpage=1&amp;parentnodeid=ad64e1b54&amp;vbapositionanswer=68&amp;vbahtmlprocessed=1"/>
          <p:cNvSpPr/>
          <p:nvPr/>
        </p:nvSpPr>
        <p:spPr>
          <a:xfrm>
            <a:off x="8675116" y="5264086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2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ab7eaedc.fixed?vbadefaultcenterpage=1&amp;parentnodeid=15ca2e07c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重难点突破</a:t>
            </a:r>
            <a:endParaRPr lang="en-US" altLang="zh-CN" sz="5500" dirty="0"/>
          </a:p>
        </p:txBody>
      </p:sp>
      <p:sp>
        <p:nvSpPr>
          <p:cNvPr id="3" name="C_3#eab7eaedc.fixed?vbadefaultcenterpage=1&amp;parentnodeid=15ca2e07c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8617ec86?vbadefaultcenterpage=1&amp;parentnodeid=eab7eaedc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重点1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温度计的使用</a:t>
            </a:r>
            <a:endParaRPr lang="en-US" altLang="zh-CN" sz="3000" dirty="0"/>
          </a:p>
        </p:txBody>
      </p:sp>
      <p:sp>
        <p:nvSpPr>
          <p:cNvPr id="3" name="P_5_BD#7e78044b9?vbadefaultcenterpage=1&amp;parentnodeid=c8617ec86&amp;vbahtmlprocessed=1"/>
          <p:cNvSpPr/>
          <p:nvPr/>
        </p:nvSpPr>
        <p:spPr>
          <a:xfrm>
            <a:off x="356616" y="1220978"/>
            <a:ext cx="1147572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物体的冷热程度叫作温度。温度用温度计来测量，常见的温度计有实验室温度计、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寒暑表和体温计。</a:t>
            </a:r>
            <a:endParaRPr lang="en-US" altLang="zh-CN" sz="2800" dirty="0"/>
          </a:p>
        </p:txBody>
      </p:sp>
      <p:sp>
        <p:nvSpPr>
          <p:cNvPr id="4" name="P_5_BD#7e78044b9?segpoint=1&amp;vbadefaultcenterpage=1&amp;parentnodeid=c8617ec86&amp;vbahtmlprocessed=1"/>
          <p:cNvSpPr/>
          <p:nvPr/>
        </p:nvSpPr>
        <p:spPr>
          <a:xfrm>
            <a:off x="356616" y="2503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（1）温度计的分类及比较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15ca2e07c?linknodeid=dcbaf1b0d&amp;catalogrefid=dcbaf1b0d&amp;vbahtmlprocessed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2249424"/>
            <a:ext cx="356616" cy="356616"/>
          </a:xfrm>
          <a:prstGeom prst="rect">
            <a:avLst/>
          </a:prstGeom>
        </p:spPr>
      </p:pic>
      <p:sp>
        <p:nvSpPr>
          <p:cNvPr id="3" name="C_1#目录1:15ca2e07c?linknodeid=dcbaf1b0d&amp;catalogrefid=dcbaf1b0d&amp;vbahtmlprocessed=1">
            <a:hlinkClick r:id="rId3" action="ppaction://hlinksldjump"/>
          </p:cNvPr>
          <p:cNvSpPr/>
          <p:nvPr/>
        </p:nvSpPr>
        <p:spPr>
          <a:xfrm>
            <a:off x="4773168" y="2103120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基础知识梳理</a:t>
            </a:r>
            <a:endParaRPr lang="en-US" altLang="zh-CN" sz="3600" dirty="0"/>
          </a:p>
        </p:txBody>
      </p:sp>
      <p:pic>
        <p:nvPicPr>
          <p:cNvPr id="4" name="C_1#目录1:15ca2e07c?linknodeid=eab7eaedc&amp;catalogrefid=eab7eaedc&amp;vbahtmlprocessed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3145536"/>
            <a:ext cx="356616" cy="356616"/>
          </a:xfrm>
          <a:prstGeom prst="rect">
            <a:avLst/>
          </a:prstGeom>
        </p:spPr>
      </p:pic>
      <p:sp>
        <p:nvSpPr>
          <p:cNvPr id="5" name="C_1#目录1:15ca2e07c?linknodeid=eab7eaedc&amp;catalogrefid=eab7eaedc&amp;vbahtmlprocessed=1">
            <a:hlinkClick r:id="rId5" action="ppaction://hlinksldjump"/>
          </p:cNvPr>
          <p:cNvSpPr/>
          <p:nvPr/>
        </p:nvSpPr>
        <p:spPr>
          <a:xfrm>
            <a:off x="4773168" y="3008376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重难点突破</a:t>
            </a:r>
            <a:endParaRPr lang="en-US" altLang="zh-CN" sz="3600" dirty="0"/>
          </a:p>
        </p:txBody>
      </p:sp>
      <p:pic>
        <p:nvPicPr>
          <p:cNvPr id="6" name="C_1#目录1:15ca2e07c?linknodeid=30422c62a&amp;catalogrefid=30422c62a&amp;vbahtmlprocessed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4050792"/>
            <a:ext cx="356616" cy="356616"/>
          </a:xfrm>
          <a:prstGeom prst="rect">
            <a:avLst/>
          </a:prstGeom>
        </p:spPr>
      </p:pic>
      <p:sp>
        <p:nvSpPr>
          <p:cNvPr id="7" name="C_1#目录1:15ca2e07c?linknodeid=30422c62a&amp;catalogrefid=30422c62a&amp;vbahtmlprocessed=1">
            <a:hlinkClick r:id="rId6" action="ppaction://hlinksldjump"/>
          </p:cNvPr>
          <p:cNvSpPr/>
          <p:nvPr/>
        </p:nvSpPr>
        <p:spPr>
          <a:xfrm>
            <a:off x="4773168" y="3904488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陕西中考链接</a:t>
            </a:r>
            <a:endParaRPr lang="en-US" altLang="zh-CN" sz="3600" dirty="0"/>
          </a:p>
        </p:txBody>
      </p:sp>
      <p:pic>
        <p:nvPicPr>
          <p:cNvPr id="8" name="C_1#目录1:15ca2e07c?linknodeid=ba8692c73&amp;catalogrefid=ba8692c73&amp;vbahtmlprocessed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672" y="4946904"/>
            <a:ext cx="356616" cy="356616"/>
          </a:xfrm>
          <a:prstGeom prst="rect">
            <a:avLst/>
          </a:prstGeom>
        </p:spPr>
      </p:pic>
      <p:sp>
        <p:nvSpPr>
          <p:cNvPr id="9" name="C_1#目录1:15ca2e07c?linknodeid=ba8692c73&amp;catalogrefid=ba8692c73&amp;vbahtmlprocessed=1">
            <a:hlinkClick r:id="rId7" action="ppaction://hlinksldjump"/>
          </p:cNvPr>
          <p:cNvSpPr/>
          <p:nvPr/>
        </p:nvSpPr>
        <p:spPr>
          <a:xfrm>
            <a:off x="4773168" y="4809744"/>
            <a:ext cx="4142232" cy="649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180000" algn="l" latinLnBrk="1">
              <a:lnSpc>
                <a:spcPct val="150000"/>
              </a:lnSpc>
            </a:pPr>
            <a:r>
              <a:rPr lang="en-US" altLang="zh-CN" sz="3600" b="0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核心素养培优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P_5_BD#7e78044b9?colgroup=4,7,7,11&amp;vbadefaultcenterpage=1&amp;parentnodeid=c8617ec86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0480545"/>
                  </p:ext>
                </p:extLst>
              </p:nvPr>
            </p:nvGraphicFramePr>
            <p:xfrm>
              <a:off x="356616" y="699292"/>
              <a:ext cx="11430000" cy="5588000"/>
            </p:xfrm>
            <a:graphic>
              <a:graphicData uri="http://schemas.openxmlformats.org/drawingml/2006/table">
                <a:tbl>
                  <a:tblPr/>
                  <a:tblGrid>
                    <a:gridCol w="160934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4352544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</a:tblGrid>
                  <a:tr h="50069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实验室温度计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寒暑表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体温计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06267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测实验室内各种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实验物体的温度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测一年四季房间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内的温度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测人体的温度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量程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−20∼110℃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−30∼50℃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35∼42℃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分度值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1℃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1℃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0.1℃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5079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测温液体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煤油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106267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特殊构造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无特殊构造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玻璃泡上方通过缩口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（也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叫细颈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）与玻璃管相连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  <a:tr h="106267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使用方法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使用时不能甩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，测物体温度时不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能离开物体读数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使用前需要先将水银甩入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玻璃泡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，可离开人体读数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P_5_BD#7e78044b9?colgroup=4,7,7,11&amp;vbadefaultcenterpage=1&amp;parentnodeid=c8617ec86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0480545"/>
                  </p:ext>
                </p:extLst>
              </p:nvPr>
            </p:nvGraphicFramePr>
            <p:xfrm>
              <a:off x="356616" y="699292"/>
              <a:ext cx="11430000" cy="5253295"/>
            </p:xfrm>
            <a:graphic>
              <a:graphicData uri="http://schemas.openxmlformats.org/drawingml/2006/table">
                <a:tbl>
                  <a:tblPr/>
                  <a:tblGrid>
                    <a:gridCol w="16093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340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3525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分类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实验室温度计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寒暑表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体温计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697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用途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测实验室内各种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实验物体的温度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测一年四季房间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内的温度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测人体的温度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量程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020" t="-314286" r="-259465" b="-65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020" t="-314286" r="-159465" b="-65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885" t="-314286" r="-280" b="-65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分度值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9020" t="-414286" r="-259465" b="-55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020" t="-414286" r="-159465" b="-55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2885" t="-414286" r="-280" b="-55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109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测温液体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煤油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0697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特殊构造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无特殊构造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玻璃泡上方通过缩口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（也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叫细颈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）与玻璃管相连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0697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使用方法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使用时不能甩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，测物体温度时不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能离开物体读数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使用前需要先将水银甩入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玻璃泡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，可离开人体读数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e78044b9?segpoint=1&amp;vbadefaultcenterpage=1&amp;parentnodeid=c8617ec86&amp;vbahtmlprocessed=1&amp;hasbroken=1"/>
              <p:cNvSpPr/>
              <p:nvPr/>
            </p:nvSpPr>
            <p:spPr>
              <a:xfrm>
                <a:off x="356616" y="1019557"/>
                <a:ext cx="11475720" cy="4572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（2）实验室温度计</a:t>
                </a:r>
                <a:endParaRPr lang="en-US" altLang="zh-CN" sz="2800" dirty="0"/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结构：玻璃泡、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玻璃管、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测温液体、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刻度盘。</a:t>
                </a:r>
                <a:endParaRPr lang="en-US" altLang="zh-CN" sz="2800" dirty="0"/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原理：根据测温液体热胀冷缩的性质制成。</a:t>
                </a:r>
                <a:endParaRPr lang="en-US" altLang="zh-CN" sz="2800" dirty="0"/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使用方法</a:t>
                </a:r>
                <a:endParaRPr lang="en-US" altLang="zh-CN" sz="2800" dirty="0"/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.观察温度计的量程、零刻度线和分度值；</a:t>
                </a:r>
                <a:endParaRPr lang="en-US" altLang="zh-CN" sz="2800" dirty="0"/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.将温度计的玻璃泡与被测液体充分接触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，同时注意不能碰到容器底或容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器壁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>
                    <a:latin typeface="SimSun" panose="02010600030101010101" pitchFamily="2" charset="-122"/>
                  </a:rPr>
                  <a:t> </a:t>
                </a:r>
                <a:endParaRPr lang="en-US" altLang="zh-CN" sz="2800" dirty="0">
                  <a:latin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P_5_BD#7e78044b9?segpoint=1&amp;vbadefaultcenterpage=1&amp;parentnodeid=c8617ec86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019557"/>
                <a:ext cx="11475720" cy="4572000"/>
              </a:xfrm>
              <a:prstGeom prst="rect">
                <a:avLst/>
              </a:prstGeom>
              <a:blipFill>
                <a:blip r:embed="rId3"/>
                <a:stretch>
                  <a:fillRect l="-1913" r="-638" b="-37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e78044b9?segpoint=1&amp;vbadefaultcenterpage=1&amp;parentnodeid=c8617ec86&amp;vbahtmlprocessed=1&amp;hasbroken=1">
                <a:extLst>
                  <a:ext uri="{FF2B5EF4-FFF2-40B4-BE49-F238E27FC236}">
                    <a16:creationId xmlns:a16="http://schemas.microsoft.com/office/drawing/2014/main" xmlns="" id="{34F22B53-F9E1-43B4-8BAD-54D3FAB3D5BB}"/>
                  </a:ext>
                </a:extLst>
              </p:cNvPr>
              <p:cNvSpPr/>
              <p:nvPr/>
            </p:nvSpPr>
            <p:spPr>
              <a:xfrm>
                <a:off x="356616" y="576072"/>
                <a:ext cx="11475720" cy="251771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en-US" altLang="zh-CN" sz="9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.待温度计的示数稳定后再读数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，注意读数时温度计的玻璃泡不能离开被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测液体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.读数时，视线要与温度计中液柱的液面相平。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：被测液体的温度必须高于测温液体的熔点而低于测温液体的沸点。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e78044b9?segpoint=1&amp;vbadefaultcenterpage=1&amp;parentnodeid=c8617ec86&amp;vbahtmlprocessed=1&amp;hasbroken=1">
                <a:extLst>
                  <a:ext uri="{FF2B5EF4-FFF2-40B4-BE49-F238E27FC236}">
                    <a16:creationId xmlns:a16="http://schemas.microsoft.com/office/drawing/2014/main" id="{34F22B53-F9E1-43B4-8BAD-54D3FAB3D5B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576072"/>
                <a:ext cx="11475720" cy="2517712"/>
              </a:xfrm>
              <a:prstGeom prst="rect">
                <a:avLst/>
              </a:prstGeom>
              <a:blipFill>
                <a:blip r:embed="rId2"/>
                <a:stretch>
                  <a:fillRect l="-1913" r="-3879" b="-72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6197319"/>
      </p:ext>
    </p:extLst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e78044b9?segpoint=1&amp;vbadefaultcenterpage=1&amp;parentnodeid=c8617ec86&amp;vbahtmlprocessed=1"/>
          <p:cNvSpPr/>
          <p:nvPr/>
        </p:nvSpPr>
        <p:spPr>
          <a:xfrm>
            <a:off x="356616" y="2098516"/>
            <a:ext cx="11475720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记忆小口诀: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泡全浸入被测液,不碰容器底或壁；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示数稳定再读数,计数仍留被测液；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视线与柱上面平，仰读偏小俯偏大。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0e18bc2b?vbadefaultcenterpage=1&amp;parentnodeid=eab7eaedc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重点2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水蒸气和“白气”的辨析</a:t>
            </a:r>
            <a:endParaRPr lang="en-US" altLang="zh-CN" sz="3000" dirty="0"/>
          </a:p>
        </p:txBody>
      </p:sp>
      <p:sp>
        <p:nvSpPr>
          <p:cNvPr id="3" name="P_5_BD#5c5950670?segpoint=1&amp;vbadefaultcenterpage=1&amp;parentnodeid=40e18bc2b&amp;vbahtmlprocessed=1"/>
          <p:cNvSpPr/>
          <p:nvPr/>
        </p:nvSpPr>
        <p:spPr>
          <a:xfrm>
            <a:off x="356616" y="1220978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1.“白气”不是水蒸气，水蒸气是气态，用肉眼无法观察到；“白气”是水蒸气液化后形成的小液滴悬浮在空中形成的。</a:t>
            </a:r>
            <a:endParaRPr lang="en-US" altLang="zh-CN" sz="2800" dirty="0"/>
          </a:p>
        </p:txBody>
      </p:sp>
      <p:sp>
        <p:nvSpPr>
          <p:cNvPr id="4" name="P_5_BD#5c5950670?segpoint=1&amp;vbadefaultcenterpage=1&amp;parentnodeid=40e18bc2b&amp;vbahtmlprocessed=1"/>
          <p:cNvSpPr/>
          <p:nvPr/>
        </p:nvSpPr>
        <p:spPr>
          <a:xfrm>
            <a:off x="356616" y="2503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2.生活中“白气”现象的辨析</a:t>
            </a:r>
            <a:endParaRPr lang="en-US" altLang="zh-CN" sz="2800" dirty="0"/>
          </a:p>
        </p:txBody>
      </p:sp>
      <p:graphicFrame>
        <p:nvGraphicFramePr>
          <p:cNvPr id="34" name="P_5_BD#5c5950670?colgroup=15,15&amp;vbadefaultcenterpage=1&amp;parentnodeid=40e18bc2b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684871"/>
              </p:ext>
            </p:extLst>
          </p:nvPr>
        </p:nvGraphicFramePr>
        <p:xfrm>
          <a:off x="356616" y="3200400"/>
          <a:ext cx="11448288" cy="2794000"/>
        </p:xfrm>
        <a:graphic>
          <a:graphicData uri="http://schemas.openxmlformats.org/drawingml/2006/table">
            <a:tbl>
              <a:tblPr/>
              <a:tblGrid>
                <a:gridCol w="5724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24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形成原因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2673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温度较高的水蒸气遇到低温的空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，液化成小液滴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烧水时看到的“白气”；冬天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，人在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室外呼出的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“白气”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62673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空气中的水蒸气遇到冷空气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，液化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成小液滴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打开冰箱门时周围出现的“白气”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1ded2a07?vbadefaultcenterpage=1&amp;parentnodeid=eab7eaedc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重点3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影响蒸发快慢的因素</a:t>
            </a:r>
            <a:endParaRPr lang="en-US" altLang="zh-CN" sz="3000" dirty="0"/>
          </a:p>
        </p:txBody>
      </p:sp>
      <p:sp>
        <p:nvSpPr>
          <p:cNvPr id="3" name="P_5_BD#66b978a21?segpoint=1&amp;vbadefaultcenterpage=1&amp;parentnodeid=b1ded2a07&amp;vbahtmlprocessed=1"/>
          <p:cNvSpPr/>
          <p:nvPr/>
        </p:nvSpPr>
        <p:spPr>
          <a:xfrm>
            <a:off x="356616" y="1220978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（1）液体的温度越高，蒸发得就越快。如晾衣服时，要晾在有阳光的地方。</a:t>
            </a:r>
            <a:endParaRPr lang="en-US" altLang="zh-CN" sz="2800" dirty="0"/>
          </a:p>
        </p:txBody>
      </p:sp>
      <p:sp>
        <p:nvSpPr>
          <p:cNvPr id="4" name="P_5_BD#66b978a21?segpoint=1&amp;vbadefaultcenterpage=1&amp;parentnodeid=b1ded2a07&amp;vbahtmlprocessed=1"/>
          <p:cNvSpPr/>
          <p:nvPr/>
        </p:nvSpPr>
        <p:spPr>
          <a:xfrm>
            <a:off x="356616" y="2503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（2）液体表面积越大,蒸发就越快。如晒粮食时，要把粮食摊开。</a:t>
            </a:r>
            <a:endParaRPr lang="en-US" altLang="zh-CN" sz="2800" dirty="0"/>
          </a:p>
        </p:txBody>
      </p:sp>
      <p:sp>
        <p:nvSpPr>
          <p:cNvPr id="5" name="P_5_BD#66b978a21?segpoint=1&amp;vbadefaultcenterpage=1&amp;parentnodeid=b1ded2a07&amp;vbahtmlprocessed=1"/>
          <p:cNvSpPr/>
          <p:nvPr/>
        </p:nvSpPr>
        <p:spPr>
          <a:xfrm>
            <a:off x="356616" y="3146488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（3）液面上方空气流速越快，蒸发就越快。如晾衣服时除有阳光、展开衣服外，还要选通风的地方。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afd7d1fc?vbadefaultcenterpage=1&amp;parentnodeid=eab7eaedc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重点4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熔化的特点</a:t>
            </a:r>
            <a:endParaRPr lang="en-US" altLang="zh-CN" sz="3000" dirty="0"/>
          </a:p>
        </p:txBody>
      </p:sp>
      <p:sp>
        <p:nvSpPr>
          <p:cNvPr id="3" name="P_5_BD#2e8dd4839?segpoint=1&amp;vbadefaultcenterpage=1&amp;parentnodeid=2afd7d1fc&amp;vbahtmlprocessed=1"/>
          <p:cNvSpPr/>
          <p:nvPr/>
        </p:nvSpPr>
        <p:spPr>
          <a:xfrm>
            <a:off x="356616" y="1182878"/>
            <a:ext cx="11475720" cy="1734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（1）晶体有一定的熔化温度，叫作熔点。熔点是晶体的特性之一,不同的晶体熔点不同。晶体吸热温度上升，达到熔点时开始熔化，此时温度不变。熔化过程中晶体是固液共存态。</a:t>
            </a:r>
            <a:endParaRPr lang="en-US" altLang="zh-CN" sz="2800" dirty="0"/>
          </a:p>
        </p:txBody>
      </p:sp>
      <p:sp>
        <p:nvSpPr>
          <p:cNvPr id="4" name="P_5_BD#2e8dd4839?segpoint=1&amp;vbadefaultcenterpage=1&amp;parentnodeid=2afd7d1fc&amp;vbahtmlprocessed=1"/>
          <p:cNvSpPr/>
          <p:nvPr/>
        </p:nvSpPr>
        <p:spPr>
          <a:xfrm>
            <a:off x="356616" y="2978467"/>
            <a:ext cx="11475720" cy="11370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（2）非晶体没有一定的熔化温度。非晶体的熔化过程吸收热量，温度持续上升,需要持续吸热。</a:t>
            </a:r>
            <a:endParaRPr lang="en-US" altLang="zh-CN" sz="2800" dirty="0"/>
          </a:p>
        </p:txBody>
      </p:sp>
      <p:sp>
        <p:nvSpPr>
          <p:cNvPr id="5" name="P_5_BD#2e8dd4839?segpoint=1&amp;vbadefaultcenterpage=1&amp;parentnodeid=2afd7d1fc&amp;vbahtmlprocessed=1"/>
          <p:cNvSpPr/>
          <p:nvPr/>
        </p:nvSpPr>
        <p:spPr>
          <a:xfrm>
            <a:off x="356616" y="4185285"/>
            <a:ext cx="11475720" cy="1734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（3）晶体的熔化有两个条件：温度达到熔点；继续吸热。两者缺一不可。温度等于熔点时，晶体的状态可能是固态，可能是液态，也可能是固液共存态。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fb6c6407?vbadefaultcenterpage=1&amp;parentnodeid=eab7eaedc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重点5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凝固的特点</a:t>
            </a:r>
            <a:endParaRPr lang="en-US" altLang="zh-CN" sz="3000" dirty="0"/>
          </a:p>
        </p:txBody>
      </p:sp>
      <p:sp>
        <p:nvSpPr>
          <p:cNvPr id="3" name="P_5_BD#0bc799a6b?segpoint=1&amp;vbadefaultcenterpage=1&amp;parentnodeid=bfb6c6407&amp;vbahtmlprocessed=1"/>
          <p:cNvSpPr/>
          <p:nvPr/>
        </p:nvSpPr>
        <p:spPr>
          <a:xfrm>
            <a:off x="356616" y="122565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（1）晶体凝固时的温度特点:放出热量，温度不变。</a:t>
            </a:r>
            <a:endParaRPr lang="en-US" altLang="zh-CN" sz="2800" dirty="0"/>
          </a:p>
        </p:txBody>
      </p:sp>
      <p:sp>
        <p:nvSpPr>
          <p:cNvPr id="4" name="P_5_BD#0bc799a6b?segpoint=1&amp;vbadefaultcenterpage=1&amp;parentnodeid=bfb6c6407&amp;vbahtmlprocessed=1"/>
          <p:cNvSpPr/>
          <p:nvPr/>
        </p:nvSpPr>
        <p:spPr>
          <a:xfrm>
            <a:off x="356616" y="1868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（2）非晶体凝固时的温度特点:放出热量，温度不断降低。</a:t>
            </a:r>
            <a:endParaRPr lang="en-US" altLang="zh-CN" sz="2800" dirty="0"/>
          </a:p>
        </p:txBody>
      </p:sp>
      <p:sp>
        <p:nvSpPr>
          <p:cNvPr id="5" name="P_5_BD#0bc799a6b?segpoint=1&amp;vbadefaultcenterpage=1&amp;parentnodeid=bfb6c6407&amp;vbahtmlprocessed=1"/>
          <p:cNvSpPr/>
          <p:nvPr/>
        </p:nvSpPr>
        <p:spPr>
          <a:xfrm>
            <a:off x="356616" y="25036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（3）晶体凝固的条件:①温度要达到凝固点;②继续向外放热。</a:t>
            </a:r>
            <a:endParaRPr lang="en-US" altLang="zh-CN" sz="2800" dirty="0"/>
          </a:p>
        </p:txBody>
      </p:sp>
      <p:sp>
        <p:nvSpPr>
          <p:cNvPr id="6" name="P_5_BD#0bc799a6b?segpoint=1&amp;vbadefaultcenterpage=1&amp;parentnodeid=bfb6c6407&amp;vbahtmlprocessed=1"/>
          <p:cNvSpPr/>
          <p:nvPr/>
        </p:nvSpPr>
        <p:spPr>
          <a:xfrm>
            <a:off x="356616" y="3146488"/>
            <a:ext cx="1147572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记忆小口诀：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固体分晶和非晶，非晶熔化无局限。晶体熔化有熔点，吸收热量温不变。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3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15434c1f?vbadefaultcenterpage=1&amp;parentnodeid=eab7eaedc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重点6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自然界中的物态变化</a:t>
            </a:r>
            <a:endParaRPr lang="en-US" altLang="zh-CN" sz="3000" dirty="0"/>
          </a:p>
        </p:txBody>
      </p:sp>
      <p:sp>
        <p:nvSpPr>
          <p:cNvPr id="3" name="P_5_BD#dbd1cf7d6?segpoint=1&amp;vbadefaultcenterpage=1&amp;parentnodeid=515434c1f&amp;vbahtmlprocessed=1"/>
          <p:cNvSpPr/>
          <p:nvPr/>
        </p:nvSpPr>
        <p:spPr>
          <a:xfrm>
            <a:off x="356616" y="1225650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1.云的形成</a:t>
            </a:r>
            <a:endParaRPr lang="en-US" altLang="zh-CN" sz="2800" dirty="0"/>
          </a:p>
        </p:txBody>
      </p:sp>
      <p:pic>
        <p:nvPicPr>
          <p:cNvPr id="4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1488" y="1930400"/>
            <a:ext cx="6665976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bd1cf7d6?segpoint=1&amp;vbadefaultcenterpage=1&amp;parentnodeid=515434c1f&amp;vbahtmlprocessed=1"/>
          <p:cNvSpPr/>
          <p:nvPr/>
        </p:nvSpPr>
        <p:spPr>
          <a:xfrm>
            <a:off x="356616" y="78790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2.雨的形成</a:t>
            </a:r>
            <a:endParaRPr lang="en-US" altLang="zh-CN" sz="2800" dirty="0"/>
          </a:p>
        </p:txBody>
      </p:sp>
      <p:pic>
        <p:nvPicPr>
          <p:cNvPr id="3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4248" y="1493012"/>
            <a:ext cx="8229600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dbd1cf7d6?segpoint=1&amp;vbadefaultcenterpage=1&amp;parentnodeid=515434c1f&amp;vbahtmlprocessed=1"/>
          <p:cNvSpPr/>
          <p:nvPr/>
        </p:nvSpPr>
        <p:spPr>
          <a:xfrm>
            <a:off x="356616" y="4045712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3.雾的形成</a:t>
            </a:r>
            <a:endParaRPr lang="en-US" altLang="zh-CN" sz="2800" dirty="0"/>
          </a:p>
        </p:txBody>
      </p:sp>
      <p:pic>
        <p:nvPicPr>
          <p:cNvPr id="5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12" y="4744212"/>
            <a:ext cx="7662672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cbaf1b0d.fixed?vbadefaultcenterpage=1&amp;parentnodeid=15ca2e07c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基础知识梳理</a:t>
            </a:r>
            <a:endParaRPr lang="en-US" altLang="zh-CN" sz="5500" dirty="0"/>
          </a:p>
        </p:txBody>
      </p:sp>
      <p:sp>
        <p:nvSpPr>
          <p:cNvPr id="3" name="C_3#dcbaf1b0d.fixed?vbadefaultcenterpage=1&amp;parentnodeid=15ca2e07c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bd1cf7d6?segpoint=1&amp;vbadefaultcenterpage=1&amp;parentnodeid=515434c1f&amp;vbahtmlprocessed=1"/>
          <p:cNvSpPr/>
          <p:nvPr/>
        </p:nvSpPr>
        <p:spPr>
          <a:xfrm>
            <a:off x="356616" y="557530"/>
            <a:ext cx="11475720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4.露的形成</a:t>
            </a:r>
            <a:endParaRPr lang="en-US" altLang="zh-CN" sz="2800" dirty="0"/>
          </a:p>
        </p:txBody>
      </p:sp>
      <p:pic>
        <p:nvPicPr>
          <p:cNvPr id="3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0320" y="1224534"/>
            <a:ext cx="7068312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dbd1cf7d6?segpoint=1&amp;vbadefaultcenterpage=1&amp;parentnodeid=515434c1f&amp;vbahtmlprocessed=1"/>
          <p:cNvSpPr/>
          <p:nvPr/>
        </p:nvSpPr>
        <p:spPr>
          <a:xfrm>
            <a:off x="356616" y="2431034"/>
            <a:ext cx="11475720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5.霜的形成</a:t>
            </a:r>
            <a:endParaRPr lang="en-US" altLang="zh-CN" sz="2800" dirty="0"/>
          </a:p>
        </p:txBody>
      </p:sp>
      <p:pic>
        <p:nvPicPr>
          <p:cNvPr id="5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7440" y="3104134"/>
            <a:ext cx="7434072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P_5_BD#dbd1cf7d6?segpoint=1&amp;vbadefaultcenterpage=1&amp;parentnodeid=515434c1f&amp;vbahtmlprocessed=1"/>
          <p:cNvSpPr/>
          <p:nvPr/>
        </p:nvSpPr>
        <p:spPr>
          <a:xfrm>
            <a:off x="356616" y="4310634"/>
            <a:ext cx="11475720" cy="534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6.雪的形成</a:t>
            </a:r>
            <a:endParaRPr lang="en-US" altLang="zh-CN" sz="2800" dirty="0"/>
          </a:p>
        </p:txBody>
      </p:sp>
      <p:pic>
        <p:nvPicPr>
          <p:cNvPr id="7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088" y="4983734"/>
            <a:ext cx="6208776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bd1cf7d6?segpoint=1&amp;vbadefaultcenterpage=1&amp;parentnodeid=515434c1f&amp;vbahtmlprocessed=1"/>
          <p:cNvSpPr/>
          <p:nvPr/>
        </p:nvSpPr>
        <p:spPr>
          <a:xfrm>
            <a:off x="356616" y="921512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7.雾凇（树挂）的形成</a:t>
            </a:r>
            <a:endParaRPr lang="en-US" altLang="zh-CN" sz="2800" dirty="0"/>
          </a:p>
        </p:txBody>
      </p:sp>
      <p:pic>
        <p:nvPicPr>
          <p:cNvPr id="3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1952" y="1626616"/>
            <a:ext cx="8385048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dbd1cf7d6?segpoint=1&amp;vbadefaultcenterpage=1&amp;parentnodeid=515434c1f&amp;vbahtmlprocessed=1"/>
          <p:cNvSpPr/>
          <p:nvPr/>
        </p:nvSpPr>
        <p:spPr>
          <a:xfrm>
            <a:off x="356616" y="2833116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8.冰雹的形成</a:t>
            </a:r>
            <a:endParaRPr lang="en-US" altLang="zh-CN" sz="2800" dirty="0"/>
          </a:p>
        </p:txBody>
      </p:sp>
      <p:pic>
        <p:nvPicPr>
          <p:cNvPr id="5" name="P_5_BD#dbd1cf7d6?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424" y="3531616"/>
            <a:ext cx="7699248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bd1cf7d6?segpoint=1&amp;vbadefaultcenterpage=1&amp;parentnodeid=515434c1f&amp;vbahtmlprocessed=1"/>
          <p:cNvSpPr/>
          <p:nvPr/>
        </p:nvSpPr>
        <p:spPr>
          <a:xfrm>
            <a:off x="356616" y="523176"/>
            <a:ext cx="11475720" cy="5029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9.自然界的水循环（如图1-2-7）</a:t>
            </a:r>
            <a:endParaRPr lang="en-US" altLang="zh-CN" sz="2800" dirty="0"/>
          </a:p>
        </p:txBody>
      </p:sp>
      <p:pic>
        <p:nvPicPr>
          <p:cNvPr id="3" name="P_5_BD#dbd1cf7d6?imagetipindex=7&amp;vbadefaultcenterpage=1&amp;parentnodeid=515434c1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1164780"/>
            <a:ext cx="6848856" cy="428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BD#dbd1cf7d6?imagetipindex=7&amp;vbadefaultcenterpage=1&amp;parentnodeid=515434c1f&amp;vbahtmlprocessed=1"/>
          <p:cNvSpPr/>
          <p:nvPr/>
        </p:nvSpPr>
        <p:spPr>
          <a:xfrm>
            <a:off x="5490433" y="5580316"/>
            <a:ext cx="12080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2f59081d?vbadefaultcenterpage=1&amp;parentnodeid=eab7eaedc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重点7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基本物理方法</a:t>
            </a:r>
            <a:endParaRPr lang="en-US" altLang="zh-CN" sz="3000" dirty="0"/>
          </a:p>
        </p:txBody>
      </p:sp>
      <p:sp>
        <p:nvSpPr>
          <p:cNvPr id="3" name="P_5_BD#b152ad22d?segpoint=1&amp;vbadefaultcenterpage=1&amp;parentnodeid=72f59081d&amp;vbahtmlprocessed=1"/>
          <p:cNvSpPr/>
          <p:nvPr/>
        </p:nvSpPr>
        <p:spPr>
          <a:xfrm>
            <a:off x="356616" y="1220978"/>
            <a:ext cx="1147572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1.控制变量法：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影响蒸发的快慢有多个因素，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为了具体研究每个因素如何影响蒸发，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可控制一个因素变化，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其他因素不变。</a:t>
            </a:r>
            <a:endParaRPr lang="en-US" altLang="zh-CN" sz="2800" dirty="0"/>
          </a:p>
        </p:txBody>
      </p:sp>
      <p:sp>
        <p:nvSpPr>
          <p:cNvPr id="4" name="P_5_BD#b152ad22d?segpoint=1&amp;vbadefaultcenterpage=1&amp;parentnodeid=72f59081d&amp;vbahtmlprocessed=1"/>
          <p:cNvSpPr/>
          <p:nvPr/>
        </p:nvSpPr>
        <p:spPr>
          <a:xfrm>
            <a:off x="356616" y="2511488"/>
            <a:ext cx="1147572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2.转换法：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温度的变化难以观察，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可利用热胀冷缩将其转换为自制温度计中液柱的上升与下降，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体现温度的变化。</a:t>
            </a:r>
            <a:endParaRPr lang="en-US" altLang="zh-CN" sz="2800" dirty="0"/>
          </a:p>
        </p:txBody>
      </p:sp>
      <p:sp>
        <p:nvSpPr>
          <p:cNvPr id="5" name="P_5_BD#b152ad22d?segpoint=1&amp;vbadefaultcenterpage=1&amp;parentnodeid=72f59081d&amp;vbahtmlprocessed=1"/>
          <p:cNvSpPr/>
          <p:nvPr/>
        </p:nvSpPr>
        <p:spPr>
          <a:xfrm>
            <a:off x="356616" y="3794188"/>
            <a:ext cx="1147572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3.对比法：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通过对比研究蒸发和沸腾的共同点和区别，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以及不同种类温度计的相同点和不同点。</a:t>
            </a:r>
            <a:endParaRPr lang="en-US" altLang="zh-CN" sz="2800" dirty="0"/>
          </a:p>
        </p:txBody>
      </p:sp>
      <p:sp>
        <p:nvSpPr>
          <p:cNvPr id="6" name="P_5_BD#b152ad22d?segpoint=1&amp;vbadefaultcenterpage=1&amp;parentnodeid=72f59081d&amp;vbahtmlprocessed=1"/>
          <p:cNvSpPr/>
          <p:nvPr/>
        </p:nvSpPr>
        <p:spPr>
          <a:xfrm>
            <a:off x="356616" y="5081778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4.归纳法：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以水循环为载体，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归纳出物质三态变化的条件和特点。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0422c62a.fixed?vbadefaultcenterpage=1&amp;parentnodeid=15ca2e07c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陕西中考链接</a:t>
            </a:r>
            <a:endParaRPr lang="en-US" altLang="zh-CN" sz="5500" dirty="0"/>
          </a:p>
        </p:txBody>
      </p:sp>
      <p:sp>
        <p:nvSpPr>
          <p:cNvPr id="3" name="C_3#30422c62a.fixed?vbadefaultcenterpage=1&amp;parentnodeid=15ca2e07c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de2f6e563?vbadefaultcenterpage=1&amp;parentnodeid=30422c62a&amp;vbahtmlprocessed=1&amp;hasbroken=1"/>
          <p:cNvSpPr/>
          <p:nvPr/>
        </p:nvSpPr>
        <p:spPr>
          <a:xfrm>
            <a:off x="356616" y="1129760"/>
            <a:ext cx="11475720" cy="1847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（2021·陕西中考</a:t>
            </a:r>
            <a:r>
              <a:rPr lang="en-US" altLang="zh-CN" sz="2800" b="1" i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冷链储运中常用一种装有制冷装置的冷藏车运输冷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冻食品和疫苗药品等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。制冷装置通过液态制冷剂汽化将车内的“热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”搬运到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外面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，实现制冷。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9_1#de2f6e563.bracket?vbadefaultcenterpage=1&amp;parentnodeid=30422c62a&amp;vbapositionanswer=69&amp;vbahtmlprocessed=1"/>
          <p:cNvSpPr/>
          <p:nvPr/>
        </p:nvSpPr>
        <p:spPr>
          <a:xfrm>
            <a:off x="6465316" y="2456810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70_1#de2f6e563.choices?vbadefaultcenterpage=1&amp;parentnodeid=30422c62a&amp;vbahtmlprocessed=1"/>
          <p:cNvSpPr/>
          <p:nvPr/>
        </p:nvSpPr>
        <p:spPr>
          <a:xfrm>
            <a:off x="356616" y="3062636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A.冷藏车厢体应选用导热性好的材料做成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B.液态制冷剂在车厢内汽化吸热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C.车厢内物品表面会有一层白霜，是凝固现象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D.放入车厢内的水在凝固过程中温度降低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#607772dc8?vbadefaultcenterpage=1&amp;parentnodeid=30422c62a&amp;vbahtmlprocessed=1&amp;hasbroken=1"/>
          <p:cNvSpPr/>
          <p:nvPr/>
        </p:nvSpPr>
        <p:spPr>
          <a:xfrm>
            <a:off x="356616" y="1755108"/>
            <a:ext cx="11475720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（2020·陕西中考）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关于生活中的热现象，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71_1#607772dc8.bracket?vbadefaultcenterpage=1&amp;parentnodeid=30422c62a&amp;vbapositionanswer=70&amp;vbahtmlprocessed=1"/>
          <p:cNvSpPr/>
          <p:nvPr/>
        </p:nvSpPr>
        <p:spPr>
          <a:xfrm>
            <a:off x="10648379" y="1755108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72_1#607772dc8.choices?vbadefaultcenterpage=1&amp;parentnodeid=30422c62a&amp;vbahtmlprocessed=1"/>
          <p:cNvSpPr/>
          <p:nvPr/>
        </p:nvSpPr>
        <p:spPr>
          <a:xfrm>
            <a:off x="356616" y="2400712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A.夏天，超市里用冰块给食材保鲜利用了冰熔化吸热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B.水银体温计是利用玻璃热胀冷缩的性质制成的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C.夏天，从冰箱里取出的饮料瓶外有小水珠出现是凝华现象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D.水沸腾时吸收热量，温度升高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3_1#46dd14d91?segpoint=1&amp;vbadefaultcenterpage=1&amp;parentnodeid=30422c62a&amp;vbahtmlprocessed=1&amp;hasbroken=1"/>
          <p:cNvSpPr/>
          <p:nvPr/>
        </p:nvSpPr>
        <p:spPr>
          <a:xfrm>
            <a:off x="356616" y="1025588"/>
            <a:ext cx="11475720" cy="1847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（2019·陕西中考）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如图1-2-8所示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，用酒精灯给烧瓶中的水加热直至沸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。撤去酒精灯，用橡皮塞塞紧瓶口，将烧瓶倒置，向瓶底浇冷水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，瓶内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水再次沸腾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关于实验中的现象下列说法正确的是(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74_1#46dd14d91.bracket?vbadefaultcenterpage=1&amp;parentnodeid=30422c62a&amp;vbapositionanswer=71&amp;vbahtmlprocessed=1"/>
          <p:cNvSpPr/>
          <p:nvPr/>
        </p:nvSpPr>
        <p:spPr>
          <a:xfrm>
            <a:off x="8586216" y="2305748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4_BD.75_1#46dd14d91?imagetipindex=8&amp;hastextimagelayout=1&amp;vbadefaultcenterpage=1&amp;parentnodeid=30422c62a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8638" y="3012376"/>
            <a:ext cx="298094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4_BD.75_2#46dd14d91?imagetipindex=8&amp;hastextimagelayout=1&amp;vbadefaultcenterpage=1&amp;parentnodeid=30422c62a&amp;vbahtmlprocessed=1"/>
          <p:cNvSpPr/>
          <p:nvPr/>
        </p:nvSpPr>
        <p:spPr>
          <a:xfrm>
            <a:off x="9605066" y="5087048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图1-2-8</a:t>
            </a:r>
            <a:endParaRPr lang="en-US" altLang="zh-CN" sz="2800" dirty="0"/>
          </a:p>
        </p:txBody>
      </p:sp>
      <p:sp>
        <p:nvSpPr>
          <p:cNvPr id="6" name="QC_4_BD.75_3#46dd14d91.choices?hastextimagelayout=1&amp;vbadefaultcenterpage=1&amp;parentnodeid=30422c62a&amp;vbahtmlprocessed=1"/>
          <p:cNvSpPr/>
          <p:nvPr/>
        </p:nvSpPr>
        <p:spPr>
          <a:xfrm>
            <a:off x="356616" y="2958464"/>
            <a:ext cx="8357616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A.瓶口出现的“白气”是汽化形成的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B.水沸腾过程中，吸收热量，温度升高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C.水再次沸腾说明水的沸点与水面上方气压大小有关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D.用酒精灯加热水是通过做功的方式改变水的内能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4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4_BD.76_1#6d5716a44?segpoint=1&amp;vbadefaultcenterpage=1&amp;parentnodeid=30422c62a&amp;vbahtmlprocessed=1&amp;hasbroken=1"/>
              <p:cNvSpPr/>
              <p:nvPr/>
            </p:nvSpPr>
            <p:spPr>
              <a:xfrm>
                <a:off x="356616" y="2110676"/>
                <a:ext cx="11475720" cy="120707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1" i="0" dirty="0">
                    <a:solidFill>
                      <a:srgbClr val="29964C"/>
                    </a:solidFill>
                    <a:latin typeface="KaiTi" pitchFamily="34" charset="0"/>
                    <a:ea typeface="KaiTi" pitchFamily="34" charset="-122"/>
                    <a:cs typeface="KaiTi" pitchFamily="34" charset="-120"/>
                  </a:rPr>
                  <a:t>（2021·陕西中考）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液体温度计是利用液体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的性质制成的。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如图1-2-9所示，体温计的示数为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4_BD.76_1#6d5716a44?segpoint=1&amp;vbadefaultcenterpage=1&amp;parentnodeid=30422c62a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110676"/>
                <a:ext cx="11475720" cy="1207072"/>
              </a:xfrm>
              <a:prstGeom prst="rect">
                <a:avLst/>
              </a:prstGeom>
              <a:blipFill>
                <a:blip r:embed="rId3"/>
                <a:stretch>
                  <a:fillRect l="-1913" r="-213" b="-19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4_BD.76_2#6d5716a44?imagetipindex=9&amp;vbadefaultcenterpage=1&amp;parentnodeid=30422c62a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3445192"/>
            <a:ext cx="6117336" cy="39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4_BD.76_3#6d5716a44?imagetipindex=9&amp;vbadefaultcenterpage=1&amp;parentnodeid=30422c62a&amp;vbahtmlprocessed=1"/>
          <p:cNvSpPr/>
          <p:nvPr/>
        </p:nvSpPr>
        <p:spPr>
          <a:xfrm>
            <a:off x="5490432" y="3965384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图1-2-9</a:t>
            </a:r>
            <a:endParaRPr lang="en-US" altLang="zh-CN" sz="2800" dirty="0"/>
          </a:p>
        </p:txBody>
      </p:sp>
      <p:sp>
        <p:nvSpPr>
          <p:cNvPr id="5" name="QB_4_AN.77_1#6d5716a44.blank?vbadefaultcenterpage=1&amp;parentnodeid=30422c62a&amp;vbapositionanswer=72&amp;vbahtmlprocessed=1"/>
          <p:cNvSpPr/>
          <p:nvPr/>
        </p:nvSpPr>
        <p:spPr>
          <a:xfrm>
            <a:off x="7536879" y="2076159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热胀冷缩</a:t>
            </a:r>
            <a:endParaRPr lang="en-US" altLang="zh-CN" sz="2800" dirty="0"/>
          </a:p>
        </p:txBody>
      </p:sp>
      <p:sp>
        <p:nvSpPr>
          <p:cNvPr id="6" name="QB_4_AN.78_1#6d5716a44.blank?vbadefaultcenterpage=1&amp;parentnodeid=30422c62a&amp;vbapositionanswer=73&amp;vbahtmlprocessed=1"/>
          <p:cNvSpPr/>
          <p:nvPr/>
        </p:nvSpPr>
        <p:spPr>
          <a:xfrm>
            <a:off x="5535041" y="2767361"/>
            <a:ext cx="79057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36.5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79_1#c4d5e5fe7?segpoint=1&amp;vbadefaultcenterpage=1&amp;parentnodeid=30422c62a&amp;vbahtmlprocessed=1"/>
          <p:cNvSpPr/>
          <p:nvPr/>
        </p:nvSpPr>
        <p:spPr>
          <a:xfrm>
            <a:off x="356616" y="965390"/>
            <a:ext cx="11475720" cy="12117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（2022·陕西中考）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物理学习小组在做“探究水沸腾时温度变化的特点”的实验时，装置如图1-2-10甲所示。</a:t>
            </a:r>
            <a:endParaRPr lang="en-US" altLang="zh-CN" sz="2800" dirty="0"/>
          </a:p>
        </p:txBody>
      </p:sp>
      <p:pic>
        <p:nvPicPr>
          <p:cNvPr id="3" name="QO_4_BD.79_2#c4d5e5fe7?imagetipindex=10&amp;vbadefaultcenterpage=1&amp;parentnodeid=30422c62a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2464" y="2304478"/>
            <a:ext cx="4764024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O_4_BD.79_3#c4d5e5fe7?imagetipindex=10&amp;vbadefaultcenterpage=1&amp;parentnodeid=30422c62a&amp;vbahtmlprocessed=1"/>
          <p:cNvSpPr/>
          <p:nvPr/>
        </p:nvSpPr>
        <p:spPr>
          <a:xfrm>
            <a:off x="5401532" y="5147246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c8da4ea2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4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知识点1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温度</a:t>
            </a:r>
            <a:endParaRPr lang="en-US" altLang="zh-CN" sz="3000" dirty="0"/>
          </a:p>
        </p:txBody>
      </p:sp>
      <p:sp>
        <p:nvSpPr>
          <p:cNvPr id="3" name="P_5_BD#151e14a7a?segpoint=1&amp;vbadefaultcenterpage=1&amp;parentnodeid=9c8da4ea2&amp;vbahtmlprocessed=1&amp;hasbroken=1"/>
          <p:cNvSpPr/>
          <p:nvPr/>
        </p:nvSpPr>
        <p:spPr>
          <a:xfrm>
            <a:off x="356616" y="1187550"/>
            <a:ext cx="11475720" cy="5349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1.定义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：表示物体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的物理量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151e14a7a?segpoint=1&amp;vbadefaultcenterpage=1&amp;parentnodeid=9c8da4ea2&amp;vbahtmlprocessed=1&amp;hasbroken=1"/>
              <p:cNvSpPr/>
              <p:nvPr/>
            </p:nvSpPr>
            <p:spPr>
              <a:xfrm>
                <a:off x="356616" y="1792478"/>
                <a:ext cx="11475720" cy="5349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2.常用单位：摄氏度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℃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151e14a7a?segpoint=1&amp;vbadefaultcenterpage=1&amp;parentnodeid=9c8da4ea2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792478"/>
                <a:ext cx="11475720" cy="534988"/>
              </a:xfrm>
              <a:prstGeom prst="rect">
                <a:avLst/>
              </a:prstGeom>
              <a:blipFill>
                <a:blip r:embed="rId3"/>
                <a:stretch>
                  <a:fillRect b="-420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151e14a7a?segpoint=1&amp;vbadefaultcenterpage=1&amp;parentnodeid=9c8da4ea2&amp;vbahtmlprocessed=1&amp;hasbroken=1"/>
              <p:cNvSpPr/>
              <p:nvPr/>
            </p:nvSpPr>
            <p:spPr>
              <a:xfrm>
                <a:off x="356616" y="2336800"/>
                <a:ext cx="11475720" cy="1734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3.摄氏温度的规定：把在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1标准大气压下冰水混合物的温度定为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沸水的温度定为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100℃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之间分为100个等份，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每等份代表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151e14a7a?segpoint=1&amp;vbadefaultcenterpage=1&amp;parentnodeid=9c8da4ea2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336800"/>
                <a:ext cx="11475720" cy="1734757"/>
              </a:xfrm>
              <a:prstGeom prst="rect">
                <a:avLst/>
              </a:prstGeom>
              <a:blipFill>
                <a:blip r:embed="rId4"/>
                <a:stretch>
                  <a:fillRect l="-1913" t="-1053" r="-4091" b="-1403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P_5_BD#151e14a7a?segpoint=1&amp;vbadefaultcenterpage=1&amp;parentnodeid=9c8da4ea2&amp;vbahtmlprocessed=1&amp;hasbroken=1"/>
              <p:cNvSpPr/>
              <p:nvPr/>
            </p:nvSpPr>
            <p:spPr>
              <a:xfrm>
                <a:off x="356616" y="4141978"/>
                <a:ext cx="11475720" cy="174250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4.常见的温度值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微软雅黑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人体正常的体温约为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人体感觉舒适的温度约为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；洗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澡水合适的温度约为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P_5_BD#151e14a7a?segpoint=1&amp;vbadefaultcenterpage=1&amp;parentnodeid=9c8da4ea2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141978"/>
                <a:ext cx="11475720" cy="1742504"/>
              </a:xfrm>
              <a:prstGeom prst="rect">
                <a:avLst/>
              </a:prstGeom>
              <a:blipFill>
                <a:blip r:embed="rId5"/>
                <a:stretch>
                  <a:fillRect l="-1913" b="-143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_5_AN.1_1#151e14a7a.blank?vbadefaultcenterpage=1&amp;parentnodeid=9c8da4ea2&amp;vbapositionanswer=1&amp;vbahtmlprocessed=1"/>
          <p:cNvSpPr/>
          <p:nvPr/>
        </p:nvSpPr>
        <p:spPr>
          <a:xfrm>
            <a:off x="3963416" y="1149450"/>
            <a:ext cx="1503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冷热程度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5_AN.2_1#151e14a7a.blank?vbadefaultcenterpage=1&amp;parentnodeid=9c8da4ea2&amp;vbapositionanswer=2&amp;vbahtmlprocessed=1"/>
              <p:cNvSpPr/>
              <p:nvPr/>
            </p:nvSpPr>
            <p:spPr>
              <a:xfrm>
                <a:off x="10935716" y="2401515"/>
                <a:ext cx="20002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P_5_AN.2_1#151e14a7a.blank?vbadefaultcenterpage=1&amp;parentnodeid=9c8da4ea2&amp;vbapositionanswer=2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716" y="2401515"/>
                <a:ext cx="200025" cy="516763"/>
              </a:xfrm>
              <a:prstGeom prst="rect">
                <a:avLst/>
              </a:prstGeom>
              <a:blipFill rotWithShape="1">
                <a:blip r:embed="rId6"/>
                <a:stretch>
                  <a:fillRect l="-6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P_5_AN.3_1#151e14a7a.blank?vbadefaultcenterpage=1&amp;parentnodeid=9c8da4ea2&amp;vbapositionanswer=3&amp;vbahtmlprocessed=1"/>
              <p:cNvSpPr/>
              <p:nvPr/>
            </p:nvSpPr>
            <p:spPr>
              <a:xfrm>
                <a:off x="2998216" y="2989389"/>
                <a:ext cx="59372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P_5_AN.3_1#151e14a7a.blank?vbadefaultcenterpage=1&amp;parentnodeid=9c8da4ea2&amp;vbapositionanswer=3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8216" y="2989389"/>
                <a:ext cx="593725" cy="516763"/>
              </a:xfrm>
              <a:prstGeom prst="rect">
                <a:avLst/>
              </a:prstGeom>
              <a:blipFill rotWithShape="1">
                <a:blip r:embed="rId7"/>
                <a:stretch>
                  <a:fillRect l="-2062" r="-10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P_5_AN.4_1#151e14a7a.blank?vbadefaultcenterpage=1&amp;parentnodeid=9c8da4ea2&amp;vbapositionanswer=4&amp;vbahtmlprocessed=1"/>
              <p:cNvSpPr/>
              <p:nvPr/>
            </p:nvSpPr>
            <p:spPr>
              <a:xfrm>
                <a:off x="4433316" y="4806759"/>
                <a:ext cx="39687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37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P_5_AN.4_1#151e14a7a.blank?vbadefaultcenterpage=1&amp;parentnodeid=9c8da4ea2&amp;vbapositionanswer=4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316" y="4806759"/>
                <a:ext cx="396875" cy="516763"/>
              </a:xfrm>
              <a:prstGeom prst="rect">
                <a:avLst/>
              </a:prstGeom>
              <a:blipFill rotWithShape="1">
                <a:blip r:embed="rId8"/>
                <a:stretch>
                  <a:fillRect l="-1538" r="-30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P_5_AN.5_1#151e14a7a.blank?vbadefaultcenterpage=1&amp;parentnodeid=9c8da4ea2&amp;vbapositionanswer=5&amp;vbahtmlprocessed=1"/>
              <p:cNvSpPr/>
              <p:nvPr/>
            </p:nvSpPr>
            <p:spPr>
              <a:xfrm>
                <a:off x="9848279" y="4806759"/>
                <a:ext cx="39687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25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P_5_AN.5_1#151e14a7a.blank?vbadefaultcenterpage=1&amp;parentnodeid=9c8da4ea2&amp;vbapositionanswer=5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8279" y="4806759"/>
                <a:ext cx="396875" cy="516763"/>
              </a:xfrm>
              <a:prstGeom prst="rect">
                <a:avLst/>
              </a:prstGeom>
              <a:blipFill rotWithShape="1">
                <a:blip r:embed="rId9"/>
                <a:stretch>
                  <a:fillRect l="-3077" r="-15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P_5_AN.6_1#151e14a7a.blank?vbadefaultcenterpage=1&amp;parentnodeid=9c8da4ea2&amp;vbapositionanswer=6&amp;vbahtmlprocessed=1"/>
              <p:cNvSpPr/>
              <p:nvPr/>
            </p:nvSpPr>
            <p:spPr>
              <a:xfrm>
                <a:off x="3722116" y="5419035"/>
                <a:ext cx="39687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40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P_5_AN.6_1#151e14a7a.blank?vbadefaultcenterpage=1&amp;parentnodeid=9c8da4ea2&amp;vbapositionanswer=6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2116" y="5419035"/>
                <a:ext cx="396875" cy="516763"/>
              </a:xfrm>
              <a:prstGeom prst="rect">
                <a:avLst/>
              </a:prstGeom>
              <a:blipFill rotWithShape="1">
                <a:blip r:embed="rId10"/>
                <a:stretch>
                  <a:fillRect l="-3077" r="-15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#745e86d56?vbadefaultcenterpage=1&amp;parentnodeid=c4d5e5fe7&amp;vbahtmlprocessed=1&amp;hasbroken=1"/>
          <p:cNvSpPr/>
          <p:nvPr/>
        </p:nvSpPr>
        <p:spPr>
          <a:xfrm>
            <a:off x="356616" y="1215518"/>
            <a:ext cx="11475720" cy="12120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）安装实验器材应按照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选填“自下而上”或“自上而下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”）的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顺序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80_1#745e86d56.blank?vbadefaultcenterpage=1&amp;parentnodeid=c4d5e5fe7&amp;vbapositionanswer=74&amp;vbahtmlprocessed=1"/>
          <p:cNvSpPr/>
          <p:nvPr/>
        </p:nvSpPr>
        <p:spPr>
          <a:xfrm>
            <a:off x="4585716" y="1137729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自下而上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81_1#a84fc326e?segpoint=1&amp;vbadefaultcenterpage=1&amp;parentnodeid=c4d5e5fe7&amp;vbahtmlprocessed=1&amp;hasbroken=1"/>
              <p:cNvSpPr/>
              <p:nvPr/>
            </p:nvSpPr>
            <p:spPr>
              <a:xfrm>
                <a:off x="356616" y="2435733"/>
                <a:ext cx="11475720" cy="184715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（2）在水温升高到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85℃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后，每隔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读取一次温度计的示数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，直到水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沸腾并持续一段时间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，将所得数据记录在如下表格中。由实验可知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：水沸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腾时需要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，但温度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BD.81_1#a84fc326e?segpoint=1&amp;vbadefaultcenterpage=1&amp;parentnodeid=c4d5e5fe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435733"/>
                <a:ext cx="11475720" cy="1847152"/>
              </a:xfrm>
              <a:prstGeom prst="rect">
                <a:avLst/>
              </a:prstGeom>
              <a:blipFill>
                <a:blip r:embed="rId3"/>
                <a:stretch>
                  <a:fillRect l="-1913" r="-797" b="-125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0" name="QB_5_BD.81_2#a84fc326e?colgroup=6,1,1,1,1,1,1,1,1,1,1,1,1,1&amp;vbadefaultcenterpage=1&amp;parentnodeid=c4d5e5fe7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6301567"/>
                  </p:ext>
                </p:extLst>
              </p:nvPr>
            </p:nvGraphicFramePr>
            <p:xfrm>
              <a:off x="356616" y="4416933"/>
              <a:ext cx="11338560" cy="1117600"/>
            </p:xfrm>
            <a:graphic>
              <a:graphicData uri="http://schemas.openxmlformats.org/drawingml/2006/table">
                <a:tbl>
                  <a:tblPr/>
                  <a:tblGrid>
                    <a:gridCol w="2450592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676656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676656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676656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04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05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06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07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08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09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10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11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12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xmlns="" val="20013"/>
                        </a:ext>
                      </a:extLst>
                    </a:gridCol>
                  </a:tblGrid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时间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5076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温度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/℃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0" name="QB_5_BD.81_2#a84fc326e?colgroup=6,1,1,1,1,1,1,1,1,1,1,1,1,1&amp;vbadefaultcenterpage=1&amp;parentnodeid=c4d5e5fe7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6301567"/>
                  </p:ext>
                </p:extLst>
              </p:nvPr>
            </p:nvGraphicFramePr>
            <p:xfrm>
              <a:off x="356616" y="4416933"/>
              <a:ext cx="11338560" cy="1021334"/>
            </p:xfrm>
            <a:graphic>
              <a:graphicData uri="http://schemas.openxmlformats.org/drawingml/2006/table">
                <a:tbl>
                  <a:tblPr/>
                  <a:tblGrid>
                    <a:gridCol w="2450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766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766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7665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11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12"/>
                        </a:ext>
                      </a:extLst>
                    </a:gridCol>
                    <a:gridCol w="685800">
                      <a:extLst>
                        <a:ext uri="{9D8B030D-6E8A-4147-A177-3AD203B41FA5}">
                          <a16:colId xmlns:a16="http://schemas.microsoft.com/office/drawing/2014/main" val="20013"/>
                        </a:ext>
                      </a:extLst>
                    </a:gridCol>
                  </a:tblGrid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49" t="-4706" r="-363433" b="-1388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0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49" t="-105952" r="-363433" b="-4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QB_5_AN.82_1#a84fc326e.blank?vbadefaultcenterpage=1&amp;parentnodeid=c4d5e5fe7&amp;vbapositionanswer=75&amp;vbahtmlprocessed=1"/>
          <p:cNvSpPr/>
          <p:nvPr/>
        </p:nvSpPr>
        <p:spPr>
          <a:xfrm>
            <a:off x="1918716" y="3677793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吸热</a:t>
            </a:r>
            <a:endParaRPr lang="en-US" altLang="zh-CN" sz="2800" dirty="0"/>
          </a:p>
        </p:txBody>
      </p:sp>
      <p:sp>
        <p:nvSpPr>
          <p:cNvPr id="7" name="QB_5_AN.83_1#a84fc326e.blank?vbadefaultcenterpage=1&amp;parentnodeid=c4d5e5fe7&amp;vbapositionanswer=76&amp;vbahtmlprocessed=1"/>
          <p:cNvSpPr/>
          <p:nvPr/>
        </p:nvSpPr>
        <p:spPr>
          <a:xfrm>
            <a:off x="4407916" y="3677793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#00bdc24b4?vbadefaultcenterpage=1&amp;parentnodeid=c4d5e5fe7&amp;vbahtmlprocessed=1&amp;hasbroken=1"/>
              <p:cNvSpPr/>
              <p:nvPr/>
            </p:nvSpPr>
            <p:spPr>
              <a:xfrm>
                <a:off x="356616" y="1470120"/>
                <a:ext cx="11475720" cy="121170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（3）在本次实验中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，水的沸点是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。由此可知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，当地大气压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选填“高于”“低于”或“等于”）1标准大气压。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#00bdc24b4?vbadefaultcenterpage=1&amp;parentnodeid=c4d5e5fe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470120"/>
                <a:ext cx="11475720" cy="1211707"/>
              </a:xfrm>
              <a:prstGeom prst="rect">
                <a:avLst/>
              </a:prstGeom>
              <a:blipFill>
                <a:blip r:embed="rId3"/>
                <a:stretch>
                  <a:fillRect l="-1913" b="-185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5_AN.84_1#00bdc24b4.blank?vbadefaultcenterpage=1&amp;parentnodeid=c4d5e5fe7&amp;vbapositionanswer=77&amp;vbahtmlprocessed=1"/>
              <p:cNvSpPr/>
              <p:nvPr/>
            </p:nvSpPr>
            <p:spPr>
              <a:xfrm>
                <a:off x="5677916" y="1494522"/>
                <a:ext cx="396875" cy="54800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5_AN.84_1#00bdc24b4.blank?vbadefaultcenterpage=1&amp;parentnodeid=c4d5e5fe7&amp;vbapositionanswer=77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7916" y="1494522"/>
                <a:ext cx="396875" cy="548005"/>
              </a:xfrm>
              <a:prstGeom prst="rect">
                <a:avLst/>
              </a:prstGeom>
              <a:blipFill rotWithShape="1">
                <a:blip r:embed="rId4"/>
                <a:stretch>
                  <a:fillRect l="-1515" r="-15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85_1#00bdc24b4.blank?vbadefaultcenterpage=1&amp;parentnodeid=c4d5e5fe7&amp;vbapositionanswer=78&amp;vbahtmlprocessed=1"/>
          <p:cNvSpPr/>
          <p:nvPr/>
        </p:nvSpPr>
        <p:spPr>
          <a:xfrm>
            <a:off x="10711879" y="1439322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低于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#56ac2ff07?vbadefaultcenterpage=1&amp;parentnodeid=c4d5e5fe7&amp;vbahtmlprocessed=1&amp;hasbroken=1"/>
              <p:cNvSpPr/>
              <p:nvPr/>
            </p:nvSpPr>
            <p:spPr>
              <a:xfrm>
                <a:off x="356616" y="2690336"/>
                <a:ext cx="11475720" cy="24872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（4）初步得出结论后，等水温降至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85℃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以下后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，另一位同学继续利用该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装置再次进行实验，并在同一坐标系中画出水沸腾前后温度随时间变化的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图像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，如图1-2-10乙所示。从两次实验的图像中可看出，水从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85℃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加热至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刚沸腾时，所用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不同，原因可能是水的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不同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#56ac2ff07?vbadefaultcenterpage=1&amp;parentnodeid=c4d5e5fe7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690336"/>
                <a:ext cx="11475720" cy="2487232"/>
              </a:xfrm>
              <a:prstGeom prst="rect">
                <a:avLst/>
              </a:prstGeom>
              <a:blipFill>
                <a:blip r:embed="rId5"/>
                <a:stretch>
                  <a:fillRect l="-1913" r="-1010" b="-980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86_1#56ac2ff07.blank?vbadefaultcenterpage=1&amp;parentnodeid=c4d5e5fe7&amp;vbapositionanswer=79&amp;vbahtmlprocessed=1"/>
          <p:cNvSpPr/>
          <p:nvPr/>
        </p:nvSpPr>
        <p:spPr>
          <a:xfrm>
            <a:off x="2985516" y="462718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时间</a:t>
            </a:r>
            <a:endParaRPr lang="en-US" altLang="zh-CN" sz="2800" dirty="0"/>
          </a:p>
        </p:txBody>
      </p:sp>
      <p:sp>
        <p:nvSpPr>
          <p:cNvPr id="7" name="QB_5_AN.87_1#56ac2ff07.blank?vbadefaultcenterpage=1&amp;parentnodeid=c4d5e5fe7&amp;vbapositionanswer=80&amp;vbahtmlprocessed=1"/>
          <p:cNvSpPr/>
          <p:nvPr/>
        </p:nvSpPr>
        <p:spPr>
          <a:xfrm>
            <a:off x="7608316" y="461155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质量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a8692c73.fixed?vbadefaultcenterpage=1&amp;parentnodeid=15ca2e07c&amp;vbahtmlprocessed=1"/>
          <p:cNvSpPr/>
          <p:nvPr/>
        </p:nvSpPr>
        <p:spPr>
          <a:xfrm>
            <a:off x="4498848" y="3163824"/>
            <a:ext cx="7507224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核心素养培优</a:t>
            </a:r>
            <a:endParaRPr lang="en-US" altLang="zh-CN" sz="5500" dirty="0"/>
          </a:p>
        </p:txBody>
      </p:sp>
      <p:sp>
        <p:nvSpPr>
          <p:cNvPr id="3" name="C_3#ba8692c73.fixed?vbadefaultcenterpage=1&amp;parentnodeid=15ca2e07c&amp;vbahtmlprocessed=1"/>
          <p:cNvSpPr/>
          <p:nvPr/>
        </p:nvSpPr>
        <p:spPr>
          <a:xfrm>
            <a:off x="1975104" y="3163824"/>
            <a:ext cx="2039112" cy="10149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5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altLang="zh-CN" sz="55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ca6d446f?vbadefaultcenterpage=1&amp;parentnodeid=ba8692c73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一、选择题</a:t>
            </a:r>
            <a:endParaRPr lang="en-US" altLang="zh-CN" sz="3000" dirty="0"/>
          </a:p>
        </p:txBody>
      </p:sp>
      <p:sp>
        <p:nvSpPr>
          <p:cNvPr id="3" name="QC_5#823050002?vbadefaultcenterpage=1&amp;parentnodeid=5ca6d446f&amp;vbahtmlprocessed=1&amp;hasbroken=1"/>
          <p:cNvSpPr/>
          <p:nvPr/>
        </p:nvSpPr>
        <p:spPr>
          <a:xfrm>
            <a:off x="356616" y="1220978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（2022·北京中考）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如图1-2-11所示的物态变化实例中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，由于熔化形成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88_1#823050002.bracket?vbadefaultcenterpage=1&amp;parentnodeid=5ca6d446f&amp;vbapositionanswer=81&amp;vbahtmlprocessed=1"/>
          <p:cNvSpPr/>
          <p:nvPr/>
        </p:nvSpPr>
        <p:spPr>
          <a:xfrm>
            <a:off x="1474216" y="1861058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5_BD.89_1#823050002.choice_image?imagetipindex=11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616" y="2565400"/>
            <a:ext cx="2505456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6" name="QC_5_BD.89_2#823050002?hastextimagelayout=1&amp;vbadefaultcenterpage=1&amp;parentnodeid=5ca6d446f&amp;vbahtmlprocessed=1"/>
          <p:cNvSpPr/>
          <p:nvPr/>
        </p:nvSpPr>
        <p:spPr>
          <a:xfrm>
            <a:off x="356616" y="4622800"/>
            <a:ext cx="2505456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A.立春时节冰化成的水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7" name="QC_5_BD.89_3#823050002.choice_image?imagetipindex=12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680" y="2565400"/>
            <a:ext cx="2221992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8" name="QC_5_BD.89_4#823050002?hastextimagelayout=1&amp;vbadefaultcenterpage=1&amp;parentnodeid=5ca6d446f&amp;vbahtmlprocessed=1"/>
          <p:cNvSpPr/>
          <p:nvPr/>
        </p:nvSpPr>
        <p:spPr>
          <a:xfrm>
            <a:off x="3154680" y="4622800"/>
            <a:ext cx="2816352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B.白露时节草叶上的露珠</a:t>
            </a:r>
            <a:endParaRPr lang="en-US" altLang="zh-CN" sz="2800" dirty="0"/>
          </a:p>
        </p:txBody>
      </p:sp>
      <p:pic>
        <p:nvPicPr>
          <p:cNvPr id="9" name="QC_5_BD.89_5#823050002.choice_image?imagetipindex=13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6480" y="2565400"/>
            <a:ext cx="2423160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0" name="QC_5_BD.89_6#823050002?hastextimagelayout=1&amp;vbadefaultcenterpage=1&amp;parentnodeid=5ca6d446f&amp;vbahtmlprocessed=1"/>
          <p:cNvSpPr/>
          <p:nvPr/>
        </p:nvSpPr>
        <p:spPr>
          <a:xfrm>
            <a:off x="6126480" y="4622800"/>
            <a:ext cx="2459736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C.霜降时节枝头上的霜</a:t>
            </a:r>
            <a:endParaRPr lang="en-US" altLang="zh-CN" sz="2800" dirty="0"/>
          </a:p>
        </p:txBody>
      </p:sp>
      <p:pic>
        <p:nvPicPr>
          <p:cNvPr id="11" name="QC_5_BD.89_7#823050002.choice_image?imagetipindex=14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3104" y="2565400"/>
            <a:ext cx="2386584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12" name="QC_5_BD.89_8#823050002?hastextimagelayout=1&amp;vbadefaultcenterpage=1&amp;parentnodeid=5ca6d446f&amp;vbahtmlprocessed=1"/>
          <p:cNvSpPr/>
          <p:nvPr/>
        </p:nvSpPr>
        <p:spPr>
          <a:xfrm>
            <a:off x="8833104" y="4622800"/>
            <a:ext cx="2834640" cy="1212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D.冬至时节房檐上的冰挂</a:t>
            </a:r>
            <a:endParaRPr lang="en-US" altLang="zh-CN" sz="2800" dirty="0"/>
          </a:p>
        </p:txBody>
      </p:sp>
      <p:sp>
        <p:nvSpPr>
          <p:cNvPr id="13" name="矩形 12"/>
          <p:cNvSpPr/>
          <p:nvPr/>
        </p:nvSpPr>
        <p:spPr>
          <a:xfrm>
            <a:off x="4990830" y="5933780"/>
            <a:ext cx="1022459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</a:t>
            </a:r>
            <a:r>
              <a:rPr lang="en-US" altLang="zh-CN" dirty="0" smtClean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1-2-11</a:t>
            </a:r>
            <a:endParaRPr lang="en-US" altLang="zh-CN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#d4be03338?vbadefaultcenterpage=1&amp;parentnodeid=5ca6d446f&amp;vbahtmlprocessed=1&amp;hasbroken=1"/>
          <p:cNvSpPr/>
          <p:nvPr/>
        </p:nvSpPr>
        <p:spPr>
          <a:xfrm>
            <a:off x="356616" y="1137253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（2022·长沙中考）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铸造青铜器时，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工匠将铜料加热化为铜液注入模具，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铜液冷却成形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，青铜器铸造初步完成。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90_1#d4be03338.bracket?vbadefaultcenterpage=1&amp;parentnodeid=5ca6d446f&amp;vbapositionanswer=82&amp;vbahtmlprocessed=1"/>
          <p:cNvSpPr/>
          <p:nvPr/>
        </p:nvSpPr>
        <p:spPr>
          <a:xfrm>
            <a:off x="9665716" y="1777333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1_1#d4be03338.choices?vbadefaultcenterpage=1&amp;parentnodeid=5ca6d446f&amp;vbahtmlprocessed=1"/>
          <p:cNvSpPr/>
          <p:nvPr/>
        </p:nvSpPr>
        <p:spPr>
          <a:xfrm>
            <a:off x="356616" y="2422429"/>
            <a:ext cx="1147572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57505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.铜料化为铜液需要放热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.铜料化为铜液是熔化</a:t>
            </a:r>
            <a:endParaRPr lang="en-US" altLang="zh-CN" sz="2800" dirty="0"/>
          </a:p>
          <a:p>
            <a:pPr latinLnBrk="1">
              <a:lnSpc>
                <a:spcPct val="150000"/>
              </a:lnSpc>
              <a:tabLst>
                <a:tab pos="57505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.铜液冷却成形需要吸热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.铜液冷却成形是凝华</a:t>
            </a:r>
            <a:endParaRPr lang="en-US" altLang="zh-CN" sz="2800" dirty="0"/>
          </a:p>
        </p:txBody>
      </p:sp>
      <p:sp>
        <p:nvSpPr>
          <p:cNvPr id="5" name="QC_5#dd31f71fc?vbadefaultcenterpage=1&amp;parentnodeid=5ca6d446f&amp;vbahtmlprocessed=1&amp;hasbroken=1"/>
          <p:cNvSpPr/>
          <p:nvPr/>
        </p:nvSpPr>
        <p:spPr>
          <a:xfrm>
            <a:off x="356616" y="3705129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（2022·天津中考）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人们在高温的天气里会大汗淋漓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，使体温不致升得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太高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这是由于汗液(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92_1#dd31f71fc.bracket?vbadefaultcenterpage=1&amp;parentnodeid=5ca6d446f&amp;vbapositionanswer=83&amp;vbahtmlprocessed=1"/>
          <p:cNvSpPr/>
          <p:nvPr/>
        </p:nvSpPr>
        <p:spPr>
          <a:xfrm>
            <a:off x="3976116" y="4345209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93_1#dd31f71fc.choices?vbadefaultcenterpage=1&amp;parentnodeid=5ca6d446f&amp;vbahtmlprocessed=1"/>
          <p:cNvSpPr/>
          <p:nvPr/>
        </p:nvSpPr>
        <p:spPr>
          <a:xfrm>
            <a:off x="356616" y="4980019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2881630" algn="l"/>
                <a:tab pos="5750560" algn="l"/>
                <a:tab pos="86194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.熔化吸热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B.蒸发吸热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C.液化放热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.凝固放热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94_1#597e9d5bc?imagetipindex=15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2939" y="1593691"/>
            <a:ext cx="3172968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5_BD.94_2#597e9d5bc?imagetipindex=15&amp;hastextimagelayout=1&amp;vbadefaultcenterpage=1&amp;parentnodeid=5ca6d446f&amp;vbahtmlprocessed=1"/>
          <p:cNvSpPr/>
          <p:nvPr/>
        </p:nvSpPr>
        <p:spPr>
          <a:xfrm>
            <a:off x="9476479" y="3896963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图1-2-12</a:t>
            </a:r>
            <a:endParaRPr lang="en-US" altLang="zh-CN" sz="2800" dirty="0"/>
          </a:p>
        </p:txBody>
      </p:sp>
      <p:sp>
        <p:nvSpPr>
          <p:cNvPr id="4" name="QC_5_BD.94_3#597e9d5bc?hastextimagelayout=1&amp;segpoint=1&amp;vbadefaultcenterpage=1&amp;parentnodeid=5ca6d446f&amp;vbahtmlprocessed=1"/>
          <p:cNvSpPr/>
          <p:nvPr/>
        </p:nvSpPr>
        <p:spPr>
          <a:xfrm>
            <a:off x="356616" y="1575403"/>
            <a:ext cx="8165592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（2022·海南中考）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在冰壶比赛中</a:t>
            </a:r>
            <a:endParaRPr lang="en-US" altLang="zh-CN" sz="2800" dirty="0"/>
          </a:p>
        </p:txBody>
      </p:sp>
      <p:sp>
        <p:nvSpPr>
          <p:cNvPr id="5" name="QC_5_BD.94_4#597e9d5bc?hastextimagelayout=1&amp;segpoint=1&amp;vbadefaultcenterpage=1&amp;parentnodeid=5ca6d446f&amp;vbahtmlprocessed=1&amp;hasbroken=1"/>
          <p:cNvSpPr/>
          <p:nvPr/>
        </p:nvSpPr>
        <p:spPr>
          <a:xfrm>
            <a:off x="356616" y="2225579"/>
            <a:ext cx="8165592" cy="1847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（如图1-2-12），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运动员用冰壶刷摩擦冰面，使冰面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形成一层水膜，以减小冰壶与冰面间的摩擦。这个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微软雅黑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过程中发生的物态变化是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95_1#597e9d5bc.bracket?vbadefaultcenterpage=1&amp;parentnodeid=5ca6d446f&amp;vbapositionanswer=84&amp;vbahtmlprocessed=1"/>
          <p:cNvSpPr/>
          <p:nvPr/>
        </p:nvSpPr>
        <p:spPr>
          <a:xfrm>
            <a:off x="4674616" y="3505739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96_1#597e9d5bc.choices?hastextimagelayout=1&amp;vbadefaultcenterpage=1&amp;parentnodeid=5ca6d446f&amp;vbahtmlprocessed=1"/>
          <p:cNvSpPr/>
          <p:nvPr/>
        </p:nvSpPr>
        <p:spPr>
          <a:xfrm>
            <a:off x="356616" y="4541869"/>
            <a:ext cx="114757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2881630" algn="l"/>
                <a:tab pos="5750560" algn="l"/>
                <a:tab pos="861948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.熔化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B.凝固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C.升华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.凝华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97_1#6700872d8?imagetipindex=16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6284" y="1840674"/>
            <a:ext cx="2606040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5_BD.97_2#6700872d8?imagetipindex=16&amp;hastextimagelayout=1&amp;vbadefaultcenterpage=1&amp;parentnodeid=5ca6d446f&amp;vbahtmlprocessed=1"/>
          <p:cNvSpPr/>
          <p:nvPr/>
        </p:nvSpPr>
        <p:spPr>
          <a:xfrm>
            <a:off x="9796361" y="4290250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图1-2-13</a:t>
            </a:r>
            <a:endParaRPr lang="en-US" altLang="zh-CN" sz="2800" dirty="0"/>
          </a:p>
        </p:txBody>
      </p:sp>
      <p:sp>
        <p:nvSpPr>
          <p:cNvPr id="4" name="QC_5_BD.97_3#6700872d8?hastextimagelayout=1&amp;segpoint=1&amp;vbadefaultcenterpage=1&amp;parentnodeid=5ca6d446f&amp;vbahtmlprocessed=1&amp;hasbroken=1"/>
          <p:cNvSpPr/>
          <p:nvPr/>
        </p:nvSpPr>
        <p:spPr>
          <a:xfrm>
            <a:off x="356616" y="1822386"/>
            <a:ext cx="87325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（2022·福建中考）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1-2-13为我国纳西族东巴象形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“晒干”，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所描述的物态变化是(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AN.98_1#6700872d8.bracket?vbadefaultcenterpage=1&amp;parentnodeid=5ca6d446f&amp;vbapositionanswer=85&amp;vbahtmlprocessed=1"/>
          <p:cNvSpPr/>
          <p:nvPr/>
        </p:nvSpPr>
        <p:spPr>
          <a:xfrm>
            <a:off x="6055741" y="2462466"/>
            <a:ext cx="3190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5_BD.99_1#6700872d8.choices?hastextimagelayout=1&amp;vbadefaultcenterpage=1&amp;parentnodeid=5ca6d446f&amp;vbahtmlprocessed=1"/>
          <p:cNvSpPr/>
          <p:nvPr/>
        </p:nvSpPr>
        <p:spPr>
          <a:xfrm>
            <a:off x="356616" y="3099752"/>
            <a:ext cx="8732520" cy="5669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2195830" algn="l"/>
                <a:tab pos="4378960" algn="l"/>
                <a:tab pos="65620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.液化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B.熔化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C.汽化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.凝固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#eef9c9b85?vbadefaultcenterpage=1&amp;parentnodeid=5ca6d446f&amp;vbahtmlprocessed=1&amp;hasbroken=1"/>
          <p:cNvSpPr/>
          <p:nvPr/>
        </p:nvSpPr>
        <p:spPr>
          <a:xfrm>
            <a:off x="356616" y="1772158"/>
            <a:ext cx="11475720" cy="1847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（2022·无锡中考）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暑假，小明从电冰箱的冷冻室内拿出一根棒冰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现包装纸上有一层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“霜”，撕开包装纸后，棒冰冒出“白气”。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关于这些现象，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0_1#eef9c9b85.bracket?vbadefaultcenterpage=1&amp;parentnodeid=5ca6d446f&amp;vbapositionanswer=86&amp;vbahtmlprocessed=1"/>
          <p:cNvSpPr/>
          <p:nvPr/>
        </p:nvSpPr>
        <p:spPr>
          <a:xfrm>
            <a:off x="3607816" y="3052318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1_1#eef9c9b85.choices?vbadefaultcenterpage=1&amp;parentnodeid=5ca6d446f&amp;vbahtmlprocessed=1"/>
          <p:cNvSpPr/>
          <p:nvPr/>
        </p:nvSpPr>
        <p:spPr>
          <a:xfrm>
            <a:off x="356616" y="3705034"/>
            <a:ext cx="1147572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57505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A.“霜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”是水蒸气凝华形成的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.“霜”的形成需要吸热</a:t>
            </a:r>
            <a:endParaRPr lang="en-US" altLang="zh-CN" sz="2800" dirty="0"/>
          </a:p>
          <a:p>
            <a:pPr latinLnBrk="1">
              <a:lnSpc>
                <a:spcPct val="150000"/>
              </a:lnSpc>
              <a:tabLst>
                <a:tab pos="57505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C.“白气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”是棒冰升华形成的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.“白气”的形成需要吸热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5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#ceec3a05c?vbadefaultcenterpage=1&amp;parentnodeid=5ca6d446f&amp;vbahtmlprocessed=1&amp;hasbroken=1"/>
          <p:cNvSpPr/>
          <p:nvPr/>
        </p:nvSpPr>
        <p:spPr>
          <a:xfrm>
            <a:off x="356616" y="1453610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（2022·重庆中考）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中华文化源远流长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，大量中华诗词中蕴含着丰富的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物理知识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2_1#ceec3a05c.bracket?vbadefaultcenterpage=1&amp;parentnodeid=5ca6d446f&amp;vbapositionanswer=87&amp;vbahtmlprocessed=1"/>
          <p:cNvSpPr/>
          <p:nvPr/>
        </p:nvSpPr>
        <p:spPr>
          <a:xfrm>
            <a:off x="5373116" y="2093690"/>
            <a:ext cx="35242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03_1#ceec3a05c.choices?vbadefaultcenterpage=1&amp;parentnodeid=5ca6d446f&amp;vbahtmlprocessed=1"/>
          <p:cNvSpPr/>
          <p:nvPr/>
        </p:nvSpPr>
        <p:spPr>
          <a:xfrm>
            <a:off x="356616" y="2738786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A.“瓶冰知冬寒，霜露欺远客”，露是冰熔化形成的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B.“照水冰如鉴，扫雪玉为尘”，冰是水蒸气凝固形成的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C.“孤舟蓑笠翁，独钓寒江雪”，雪是水蒸气液化形成的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D.“霜降水泽枯，岁晚木叶落”，霜是水蒸气凝华形成的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0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04_1#cdbd6d675?imagetipindex=17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9012" y="1666938"/>
            <a:ext cx="3282696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C_5_BD.104_2#cdbd6d675?imagetipindex=17&amp;hastextimagelayout=1&amp;vbadefaultcenterpage=1&amp;parentnodeid=5ca6d446f&amp;vbahtmlprocessed=1"/>
          <p:cNvSpPr/>
          <p:nvPr/>
        </p:nvSpPr>
        <p:spPr>
          <a:xfrm>
            <a:off x="9357416" y="4463986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图1-2-14</a:t>
            </a:r>
            <a:endParaRPr lang="en-US" altLang="zh-CN" sz="2800" dirty="0"/>
          </a:p>
        </p:txBody>
      </p:sp>
      <p:sp>
        <p:nvSpPr>
          <p:cNvPr id="4" name="QC_5_BD.104_3#cdbd6d675?hastextimagelayout=1&amp;segpoint=1&amp;vbadefaultcenterpage=1&amp;parentnodeid=5ca6d446f&amp;vbahtmlprocessed=1&amp;hasbroken=1"/>
          <p:cNvSpPr/>
          <p:nvPr/>
        </p:nvSpPr>
        <p:spPr>
          <a:xfrm>
            <a:off x="356616" y="1648650"/>
            <a:ext cx="8055864" cy="18471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（2022·成都中考）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清晨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，站在青城山山顶放眼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望去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，薄雾从山间升腾而起，随风飘散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，宛如仙境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如图1-2-14）。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雾的形成属于(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AN.105_1#cdbd6d675.bracket?vbadefaultcenterpage=1&amp;parentnodeid=5ca6d446f&amp;vbapositionanswer=88&amp;vbahtmlprocessed=1"/>
          <p:cNvSpPr/>
          <p:nvPr/>
        </p:nvSpPr>
        <p:spPr>
          <a:xfrm>
            <a:off x="5636641" y="2928810"/>
            <a:ext cx="304800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5_BD.106_1#cdbd6d675.choices?hastextimagelayout=1&amp;vbadefaultcenterpage=1&amp;parentnodeid=5ca6d446f&amp;vbahtmlprocessed=1"/>
          <p:cNvSpPr/>
          <p:nvPr/>
        </p:nvSpPr>
        <p:spPr>
          <a:xfrm>
            <a:off x="356616" y="3581526"/>
            <a:ext cx="805586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  <a:tabLst>
                <a:tab pos="404063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.汽化现象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.液化现象</a:t>
            </a:r>
            <a:endParaRPr lang="en-US" altLang="zh-CN" sz="2800" dirty="0"/>
          </a:p>
          <a:p>
            <a:pPr latinLnBrk="1">
              <a:lnSpc>
                <a:spcPct val="150000"/>
              </a:lnSpc>
              <a:tabLst>
                <a:tab pos="404063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.升华现象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.凝华现象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e59d758e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知识点2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温度计</a:t>
            </a:r>
            <a:endParaRPr lang="en-US" altLang="zh-CN" sz="3000" dirty="0"/>
          </a:p>
        </p:txBody>
      </p:sp>
      <p:graphicFrame>
        <p:nvGraphicFramePr>
          <p:cNvPr id="7" name="P_5_BD#6a4daf696?colgroup=6,24&amp;vbadefaultcenterpage=1&amp;parentnodeid=ee59d758e&amp;vbahtmlprocessed=1&amp;hasbroken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547259"/>
              </p:ext>
            </p:extLst>
          </p:nvPr>
        </p:nvGraphicFramePr>
        <p:xfrm>
          <a:off x="356616" y="1282700"/>
          <a:ext cx="11439144" cy="4470400"/>
        </p:xfrm>
        <a:graphic>
          <a:graphicData uri="http://schemas.openxmlformats.org/drawingml/2006/table">
            <a:tbl>
              <a:tblPr/>
              <a:tblGrid>
                <a:gridCol w="23317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07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793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液体的①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314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使用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（1）会选：根据要求，选择合适量程和分度值的温度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计，被测温度不能超过温度计的最大测量值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（2）会放：温度计的玻璃泡应该与被测物体充分接触，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但不能碰到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或③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（3）会看：待温度计示数稳定后再读数，读数时玻璃泡</a:t>
                      </a: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（选填“可以”或“不可以”）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离开被测物体，且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微软雅黑" pitchFamily="34" charset="-122"/>
                        <a:cs typeface="Times New Roman" pitchFamily="34" charset="-120"/>
                      </a:endParaRPr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视线要与温度计液柱的液面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微软雅黑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P_5_AN.7_1#6a4daf696.blank?vbadefaultcenterpage=1&amp;parentnodeid=ee59d758e&amp;vbapositionanswer=7&amp;vbahtmlprocessed=1"/>
          <p:cNvSpPr/>
          <p:nvPr/>
        </p:nvSpPr>
        <p:spPr>
          <a:xfrm>
            <a:off x="7203948" y="1247076"/>
            <a:ext cx="15033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热胀冷缩</a:t>
            </a:r>
            <a:endParaRPr lang="en-US" altLang="zh-CN" sz="2800" dirty="0"/>
          </a:p>
        </p:txBody>
      </p:sp>
      <p:sp>
        <p:nvSpPr>
          <p:cNvPr id="5" name="P_5_AN.8_1#6a4daf696.blank?vbadefaultcenterpage=1&amp;parentnodeid=ee59d758e&amp;vbapositionanswer=8&amp;vbahtmlprocessed=1"/>
          <p:cNvSpPr/>
          <p:nvPr/>
        </p:nvSpPr>
        <p:spPr>
          <a:xfrm>
            <a:off x="5033636" y="3494895"/>
            <a:ext cx="11477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容器底</a:t>
            </a:r>
            <a:endParaRPr lang="en-US" altLang="zh-CN" sz="2800" dirty="0"/>
          </a:p>
        </p:txBody>
      </p:sp>
      <p:sp>
        <p:nvSpPr>
          <p:cNvPr id="6" name="P_5_AN.9_1#6a4daf696.blank?vbadefaultcenterpage=1&amp;parentnodeid=ee59d758e&amp;vbapositionanswer=9&amp;vbahtmlprocessed=1"/>
          <p:cNvSpPr/>
          <p:nvPr/>
        </p:nvSpPr>
        <p:spPr>
          <a:xfrm>
            <a:off x="7167236" y="3487080"/>
            <a:ext cx="11477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容器壁</a:t>
            </a:r>
            <a:endParaRPr lang="en-US" altLang="zh-CN" sz="2800" dirty="0"/>
          </a:p>
        </p:txBody>
      </p:sp>
      <p:sp>
        <p:nvSpPr>
          <p:cNvPr id="3" name="P_5_AN.10_1#6a4daf696.blank?vbadefaultcenterpage=1&amp;parentnodeid=ee59d758e&amp;vbapositionanswer=10&amp;vbahtmlprocessed=1"/>
          <p:cNvSpPr/>
          <p:nvPr/>
        </p:nvSpPr>
        <p:spPr>
          <a:xfrm>
            <a:off x="3255636" y="4619997"/>
            <a:ext cx="11477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不可以</a:t>
            </a:r>
            <a:endParaRPr lang="en-US" altLang="zh-CN" sz="2800" dirty="0"/>
          </a:p>
        </p:txBody>
      </p:sp>
      <p:sp>
        <p:nvSpPr>
          <p:cNvPr id="8" name="P_5_AN.11_1#6a4daf696.blank?vbadefaultcenterpage=1&amp;parentnodeid=ee59d758e&amp;vbapositionanswer=11&amp;vbahtmlprocessed=1"/>
          <p:cNvSpPr/>
          <p:nvPr/>
        </p:nvSpPr>
        <p:spPr>
          <a:xfrm>
            <a:off x="7522836" y="5166918"/>
            <a:ext cx="79216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相平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3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1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7_1#8c756b240?segpoint=1&amp;vbadefaultcenterpage=1&amp;parentnodeid=5ca6d446f&amp;vbahtmlprocessed=1&amp;hasbroken=1"/>
          <p:cNvSpPr/>
          <p:nvPr/>
        </p:nvSpPr>
        <p:spPr>
          <a:xfrm>
            <a:off x="356616" y="1253426"/>
            <a:ext cx="11475720" cy="12070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9.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（2022·鄂州中考）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喝上一杯由妈妈自制的热乎乎的奶茶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，你戴的眼镜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镜片变模糊了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。关于这种现象，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8_1#8c756b240.bracket?vbadefaultcenterpage=1&amp;parentnodeid=5ca6d446f&amp;vbapositionanswer=89&amp;vbahtmlprocessed=1"/>
          <p:cNvSpPr/>
          <p:nvPr/>
        </p:nvSpPr>
        <p:spPr>
          <a:xfrm>
            <a:off x="8586216" y="1893506"/>
            <a:ext cx="331788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5_BD.109_1#8c756b240?imagetipindex=18&amp;hastextimagelayout=1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2597" y="2592514"/>
            <a:ext cx="279806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C_5_BD.109_2#8c756b240?imagetipindex=18&amp;hastextimagelayout=1&amp;vbadefaultcenterpage=1&amp;parentnodeid=5ca6d446f&amp;vbahtmlprocessed=1"/>
          <p:cNvSpPr/>
          <p:nvPr/>
        </p:nvSpPr>
        <p:spPr>
          <a:xfrm>
            <a:off x="9348686" y="4859210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图1-2-15</a:t>
            </a:r>
            <a:endParaRPr lang="en-US" altLang="zh-CN" sz="2800" dirty="0"/>
          </a:p>
        </p:txBody>
      </p:sp>
      <p:sp>
        <p:nvSpPr>
          <p:cNvPr id="6" name="QC_5_BD.109_3#8c756b240.choices?hastextimagelayout=1&amp;vbadefaultcenterpage=1&amp;parentnodeid=5ca6d446f&amp;vbahtmlprocessed=1"/>
          <p:cNvSpPr/>
          <p:nvPr/>
        </p:nvSpPr>
        <p:spPr>
          <a:xfrm>
            <a:off x="356616" y="2538602"/>
            <a:ext cx="8540496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A.热奶茶中的水先汽化，后在镜片上液化成小水珠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B.空气液化成小水珠附着在镜片上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C.水蒸气液化成小水珠的过程要吸收热量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D.水蒸气凝华成小水珠附着在镜片上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2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0_1#b899624a7?segpoint=1&amp;vbadefaultcenterpage=1&amp;parentnodeid=5ca6d446f&amp;vbahtmlprocessed=1&amp;hasbroken=1"/>
          <p:cNvSpPr/>
          <p:nvPr/>
        </p:nvSpPr>
        <p:spPr>
          <a:xfrm>
            <a:off x="356616" y="714978"/>
            <a:ext cx="11475720" cy="161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10.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（2022·福建中考）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国家速滑馆在冬奥会历史上首次采用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“二氧化碳跨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临界直冷制冰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”技术，技术原理简化图如图1-2-16所示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。下列说法正确的是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5_BD.110_2#b899624a7?imagetipindex=19&amp;vbadefaultcenterpage=1&amp;parentnodeid=5ca6d446f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2460466"/>
            <a:ext cx="475488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C_5_BD.110_3#b899624a7?imagetipindex=19&amp;vbadefaultcenterpage=1&amp;parentnodeid=5ca6d446f&amp;vbahtmlprocessed=1"/>
          <p:cNvSpPr/>
          <p:nvPr/>
        </p:nvSpPr>
        <p:spPr>
          <a:xfrm>
            <a:off x="5406105" y="4388834"/>
            <a:ext cx="1385887" cy="50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图1-2-16</a:t>
            </a:r>
            <a:endParaRPr lang="en-US" altLang="zh-CN" sz="2800" dirty="0"/>
          </a:p>
        </p:txBody>
      </p:sp>
      <p:sp>
        <p:nvSpPr>
          <p:cNvPr id="5" name="QC_5_AN.111_1#b899624a7.bracket?vbadefaultcenterpage=1&amp;parentnodeid=5ca6d446f&amp;vbapositionanswer=90&amp;vbahtmlprocessed=1"/>
          <p:cNvSpPr/>
          <p:nvPr/>
        </p:nvSpPr>
        <p:spPr>
          <a:xfrm>
            <a:off x="750316" y="1824450"/>
            <a:ext cx="352425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112_1#b899624a7.choices?vbadefaultcenterpage=1&amp;parentnodeid=5ca6d446f&amp;vbahtmlprocessed=1&amp;hasbroken=1"/>
              <p:cNvSpPr/>
              <p:nvPr/>
            </p:nvSpPr>
            <p:spPr>
              <a:xfrm>
                <a:off x="356616" y="4898866"/>
                <a:ext cx="11475720" cy="10704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400"/>
                  </a:lnSpc>
                  <a:tabLst>
                    <a:tab pos="575056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经过压缩机时温度降低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经过冷凝器时发生凝华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  <a:tabLst>
                    <a:tab pos="575056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经过膨胀阀时发生升华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经过蒸发器时吸收热量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112_1#b899624a7.choices?vbadefaultcenterpage=1&amp;parentnodeid=5ca6d446f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4898866"/>
                <a:ext cx="11475720" cy="1070420"/>
              </a:xfrm>
              <a:prstGeom prst="rect">
                <a:avLst/>
              </a:prstGeom>
              <a:blipFill>
                <a:blip r:embed="rId4"/>
                <a:stretch>
                  <a:fillRect l="-1913" t="-2857" b="-19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3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f80614a1?vbadefaultcenterpage=1&amp;parentnodeid=ba8692c73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二、填空题</a:t>
            </a:r>
            <a:endParaRPr lang="en-US" altLang="zh-CN" sz="3000" dirty="0"/>
          </a:p>
        </p:txBody>
      </p:sp>
      <p:pic>
        <p:nvPicPr>
          <p:cNvPr id="3" name="QB_5_BD.113_1#53b422ef2?imagetipindex=20&amp;hastextimagelayout=1&amp;vbadefaultcenterpage=1&amp;parentnodeid=2f80614a1&amp;vbahtmlprocessed=1&amp;hassurroun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2189" y="1239265"/>
            <a:ext cx="511149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113_2#53b422ef2?imagetipindex=20&amp;hastextimagelayout=1&amp;vbadefaultcenterpage=1&amp;parentnodeid=2f80614a1&amp;vbahtmlprocessed=1"/>
          <p:cNvSpPr/>
          <p:nvPr/>
        </p:nvSpPr>
        <p:spPr>
          <a:xfrm>
            <a:off x="8514993" y="3176777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图1-2-17</a:t>
            </a:r>
            <a:endParaRPr lang="en-US" altLang="zh-CN" sz="2800" dirty="0"/>
          </a:p>
        </p:txBody>
      </p:sp>
      <p:sp>
        <p:nvSpPr>
          <p:cNvPr id="5" name="QB_5_BD.113_3#53b422ef2?hastextimagelayout=1&amp;segpoint=1&amp;vbadefaultcenterpage=1&amp;parentnodeid=2f80614a1&amp;vbahtmlprocessed=1&amp;hasbroken=1&amp;hassurround=1"/>
          <p:cNvSpPr/>
          <p:nvPr/>
        </p:nvSpPr>
        <p:spPr>
          <a:xfrm>
            <a:off x="356616" y="1220978"/>
            <a:ext cx="6227064" cy="25603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11.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（2022·广东中考</a:t>
            </a:r>
            <a:r>
              <a:rPr lang="en-US" altLang="zh-CN" sz="2800" b="1" i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体温计是根据液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体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的规律制成的。体温计离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开人体后，直管内的水银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（选填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能”或“不能”）自动退回玻璃泡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，所以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QB_5_AN.114_1#53b422ef2.blank?vbadefaultcenterpage=1&amp;parentnodeid=2f80614a1&amp;vbapositionanswer=91&amp;vbahtmlprocessed=1"/>
          <p:cNvSpPr/>
          <p:nvPr/>
        </p:nvSpPr>
        <p:spPr>
          <a:xfrm>
            <a:off x="851916" y="1844901"/>
            <a:ext cx="15033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热胀冷缩</a:t>
            </a:r>
            <a:endParaRPr lang="en-US" altLang="zh-CN" sz="2800" dirty="0"/>
          </a:p>
        </p:txBody>
      </p:sp>
      <p:sp>
        <p:nvSpPr>
          <p:cNvPr id="7" name="QB_5_AN.115_1#53b422ef2.blank?vbadefaultcenterpage=1&amp;parentnodeid=2f80614a1&amp;vbapositionanswer=92&amp;vbahtmlprocessed=1"/>
          <p:cNvSpPr/>
          <p:nvPr/>
        </p:nvSpPr>
        <p:spPr>
          <a:xfrm>
            <a:off x="4407916" y="249832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8" name="QB_5_AN.116_1#53b422ef2.blank?vbadefaultcenterpage=1&amp;parentnodeid=2f80614a1&amp;vbapositionanswer=93&amp;vbahtmlprocessed=1"/>
          <p:cNvSpPr/>
          <p:nvPr/>
        </p:nvSpPr>
        <p:spPr>
          <a:xfrm>
            <a:off x="8557641" y="3786378"/>
            <a:ext cx="79057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36.5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BD.113_3#53b422ef2?hastextimagelayout=1&amp;segpoint=1&amp;vbadefaultcenterpage=1&amp;parentnodeid=2f80614a1&amp;vbahtmlprocessed=1&amp;hasbroken=1&amp;hassurround=1">
                <a:extLst>
                  <a:ext uri="{FF2B5EF4-FFF2-40B4-BE49-F238E27FC236}">
                    <a16:creationId xmlns:a16="http://schemas.microsoft.com/office/drawing/2014/main" xmlns="" id="{49173648-5EE6-4E01-BDCB-12B6CD8E4644}"/>
                  </a:ext>
                </a:extLst>
              </p:cNvPr>
              <p:cNvSpPr/>
              <p:nvPr/>
            </p:nvSpPr>
            <p:spPr>
              <a:xfrm>
                <a:off x="356616" y="3824478"/>
                <a:ext cx="11475720" cy="5669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体温计能离开人体读数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1-2-17中的体温计示数为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5_BD.113_3#53b422ef2?hastextimagelayout=1&amp;segpoint=1&amp;vbadefaultcenterpage=1&amp;parentnodeid=2f80614a1&amp;vbahtmlprocessed=1&amp;hasbroken=1&amp;hassurround=1">
                <a:extLst>
                  <a:ext uri="{FF2B5EF4-FFF2-40B4-BE49-F238E27FC236}">
                    <a16:creationId xmlns:a16="http://schemas.microsoft.com/office/drawing/2014/main" id="{49173648-5EE6-4E01-BDCB-12B6CD8E46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824478"/>
                <a:ext cx="11475720" cy="566992"/>
              </a:xfrm>
              <a:prstGeom prst="rect">
                <a:avLst/>
              </a:prstGeom>
              <a:blipFill>
                <a:blip r:embed="rId4"/>
                <a:stretch>
                  <a:fillRect l="-1913" b="-3978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4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117_1#d969b5d9c?imagetipindex=21&amp;hastextimagelayout=1&amp;vbadefaultcenterpage=1&amp;parentnodeid=2f80614a1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2647" y="1730946"/>
            <a:ext cx="3273552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3" name="QB_5_BD.117_2#d969b5d9c?imagetipindex=21&amp;hastextimagelayout=1&amp;vbadefaultcenterpage=1&amp;parentnodeid=2f80614a1&amp;vbahtmlprocessed=1"/>
          <p:cNvSpPr/>
          <p:nvPr/>
        </p:nvSpPr>
        <p:spPr>
          <a:xfrm>
            <a:off x="9476479" y="4399978"/>
            <a:ext cx="13858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图1-2-18</a:t>
            </a:r>
            <a:endParaRPr lang="en-US" altLang="zh-CN" sz="2800" dirty="0"/>
          </a:p>
        </p:txBody>
      </p:sp>
      <p:sp>
        <p:nvSpPr>
          <p:cNvPr id="4" name="QB_5_BD.117_3#d969b5d9c?hastextimagelayout=1&amp;segpoint=1&amp;vbadefaultcenterpage=1&amp;parentnodeid=2f80614a1&amp;vbahtmlprocessed=1&amp;hasbroken=1"/>
          <p:cNvSpPr/>
          <p:nvPr/>
        </p:nvSpPr>
        <p:spPr>
          <a:xfrm>
            <a:off x="356616" y="1712658"/>
            <a:ext cx="8065008" cy="24921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12.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（2022·河南中考）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在干旱缺水的地区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，可用塑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料布收集露水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，如图1-2-18所示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。露形成时发生的物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态变化是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，该物态变化过程要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热量，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所以露的形成多在夜间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118_1#d969b5d9c.blank?vbadefaultcenterpage=1&amp;parentnodeid=2f80614a1&amp;vbapositionanswer=94&amp;vbahtmlprocessed=1"/>
          <p:cNvSpPr/>
          <p:nvPr/>
        </p:nvSpPr>
        <p:spPr>
          <a:xfrm>
            <a:off x="1918716" y="296084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液化</a:t>
            </a:r>
            <a:endParaRPr lang="en-US" altLang="zh-CN" sz="2800" dirty="0"/>
          </a:p>
        </p:txBody>
      </p:sp>
      <p:sp>
        <p:nvSpPr>
          <p:cNvPr id="6" name="QB_5_AN.119_1#d969b5d9c.blank?vbadefaultcenterpage=1&amp;parentnodeid=2f80614a1&amp;vbapositionanswer=95&amp;vbahtmlprocessed=1"/>
          <p:cNvSpPr/>
          <p:nvPr/>
        </p:nvSpPr>
        <p:spPr>
          <a:xfrm>
            <a:off x="6185916" y="2976471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放出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5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20_1#bce145d20?segpoint=1&amp;vbadefaultcenterpage=1&amp;parentnodeid=2f80614a1&amp;vbahtmlprocessed=1&amp;hasbroken=1"/>
          <p:cNvSpPr/>
          <p:nvPr/>
        </p:nvSpPr>
        <p:spPr>
          <a:xfrm>
            <a:off x="356616" y="647891"/>
            <a:ext cx="11475720" cy="17298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13.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（2022·安徽中考）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我国古代科技著作《天工开物》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中对釜的铸造有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铁化如水，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以泥固纯铁柄勺从嘴受注”（如图1-2-19）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这样的记载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。其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“铁化如水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”描述的物态变化是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5_BD.120_2#bce145d20?imagetipindex=22&amp;vbadefaultcenterpage=1&amp;parentnodeid=2f80614a1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2507679"/>
            <a:ext cx="3849624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QB_5_BD.120_3#bce145d20?imagetipindex=22&amp;vbadefaultcenterpage=1&amp;parentnodeid=2f80614a1&amp;vbahtmlprocessed=1"/>
          <p:cNvSpPr/>
          <p:nvPr/>
        </p:nvSpPr>
        <p:spPr>
          <a:xfrm>
            <a:off x="5401532" y="5496751"/>
            <a:ext cx="1385887" cy="5396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4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图1-2-19</a:t>
            </a:r>
            <a:endParaRPr lang="en-US" altLang="zh-CN" sz="2800" dirty="0"/>
          </a:p>
        </p:txBody>
      </p:sp>
      <p:sp>
        <p:nvSpPr>
          <p:cNvPr id="5" name="QB_5_AN.121_1#bce145d20.blank?vbadefaultcenterpage=1&amp;parentnodeid=2f80614a1&amp;vbapositionanswer=96&amp;vbahtmlprocessed=1"/>
          <p:cNvSpPr/>
          <p:nvPr/>
        </p:nvSpPr>
        <p:spPr>
          <a:xfrm>
            <a:off x="5433441" y="1835867"/>
            <a:ext cx="7921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熔化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6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9628d38a?vbadefaultcenterpage=1&amp;parentnodeid=ba8692c73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三、实验与探究题</a:t>
            </a:r>
            <a:endParaRPr lang="en-US" altLang="zh-CN" sz="3000" dirty="0"/>
          </a:p>
        </p:txBody>
      </p:sp>
      <p:sp>
        <p:nvSpPr>
          <p:cNvPr id="3" name="QO_5_BD.122_1#5ac8ce650?segpoint=1&amp;vbadefaultcenterpage=1&amp;parentnodeid=19628d38a&amp;vbahtmlprocessed=1"/>
          <p:cNvSpPr/>
          <p:nvPr/>
        </p:nvSpPr>
        <p:spPr>
          <a:xfrm>
            <a:off x="356616" y="1119378"/>
            <a:ext cx="11475720" cy="9876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14.</a:t>
            </a:r>
            <a:r>
              <a:rPr lang="en-US" altLang="zh-CN" sz="2800" b="1" i="0" dirty="0">
                <a:solidFill>
                  <a:srgbClr val="29964C"/>
                </a:solidFill>
                <a:latin typeface="KaiTi" pitchFamily="34" charset="0"/>
                <a:ea typeface="KaiTi" pitchFamily="34" charset="-122"/>
                <a:cs typeface="KaiTi" pitchFamily="34" charset="-120"/>
              </a:rPr>
              <a:t>（2022·云南中考）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如图1-2-20甲所示是小亮设计的能做“探究冰熔化时温度的变化规律”和“探究水沸腾时温度变化的特点”的实验装置。</a:t>
            </a:r>
            <a:endParaRPr lang="en-US" altLang="zh-CN" sz="2800" dirty="0"/>
          </a:p>
        </p:txBody>
      </p:sp>
      <p:pic>
        <p:nvPicPr>
          <p:cNvPr id="4" name="QO_5_BD.122_2#5ac8ce650?imagetipindex=23&amp;hastextimagelayout=1&amp;vbadefaultcenterpage=1&amp;parentnodeid=19628d38a&amp;vbahtmlprocessed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2526" y="2235200"/>
            <a:ext cx="2715768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QO_5_BD.122_3#5ac8ce650?imagetipindex=23&amp;hastextimagelayout=1&amp;vbadefaultcenterpage=1&amp;parentnodeid=19628d38a&amp;vbahtmlprocessed=1"/>
          <p:cNvSpPr/>
          <p:nvPr/>
        </p:nvSpPr>
        <p:spPr>
          <a:xfrm>
            <a:off x="9757466" y="5489448"/>
            <a:ext cx="1385887" cy="4756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2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图1-2-20</a:t>
            </a:r>
            <a:endParaRPr lang="en-US" altLang="zh-CN" sz="2800" dirty="0"/>
          </a:p>
        </p:txBody>
      </p:sp>
      <p:sp>
        <p:nvSpPr>
          <p:cNvPr id="6" name="QB_6#27031e62a?hastextimagelayout=1&amp;vbadefaultcenterpage=1&amp;parentnodeid=5ac8ce650&amp;vbahtmlprocessed=1&amp;hasbroken=1"/>
          <p:cNvSpPr/>
          <p:nvPr/>
        </p:nvSpPr>
        <p:spPr>
          <a:xfrm>
            <a:off x="356616" y="2144649"/>
            <a:ext cx="8622792" cy="2519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（1）小亮利用如图1-2-20甲所示的装置做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“探究冰熔化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时温度的变化规律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”，其中存在两处错误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，请找出一处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并说明原因：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123_1#27031e62a.blank?vbadefaultcenterpage=1&amp;parentnodeid=5ac8ce650&amp;vbapositionanswer=97&amp;vbahtmlprocessed=1"/>
          <p:cNvSpPr/>
          <p:nvPr/>
        </p:nvSpPr>
        <p:spPr>
          <a:xfrm>
            <a:off x="356616" y="3642741"/>
            <a:ext cx="8622792" cy="9879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温度计</a:t>
            </a: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B的感温泡碰到了容器底（或温度计A的感温泡没有浸没在碎冰块中）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#c296d0bea?vbadefaultcenterpage=1&amp;parentnodeid=5ac8ce650&amp;vbahtmlprocessed=1&amp;hasbroken=1"/>
          <p:cNvSpPr/>
          <p:nvPr/>
        </p:nvSpPr>
        <p:spPr>
          <a:xfrm>
            <a:off x="356616" y="695801"/>
            <a:ext cx="11475720" cy="17344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（2）改正错误后重新实验，观察并记录温度计A的示数，作出</a:t>
            </a:r>
            <a:endParaRPr lang="en-US" altLang="zh-CN" sz="2800" dirty="0"/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如图1-2-20乙所示的图像。通过分析可知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，冰是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选填“晶体”或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“非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晶体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3" name="QB_6_AN.124_1#c296d0bea.blank?vbadefaultcenterpage=1&amp;parentnodeid=5ac8ce650&amp;vbapositionanswer=98&amp;vbahtmlprocessed=1"/>
          <p:cNvSpPr/>
          <p:nvPr/>
        </p:nvSpPr>
        <p:spPr>
          <a:xfrm>
            <a:off x="7846441" y="1255109"/>
            <a:ext cx="7921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晶体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#60250695a?vbadefaultcenterpage=1&amp;parentnodeid=5ac8ce650&amp;vbahtmlprocessed=1&amp;hasbroken=1"/>
              <p:cNvSpPr/>
              <p:nvPr/>
            </p:nvSpPr>
            <p:spPr>
              <a:xfrm>
                <a:off x="356616" y="2441288"/>
                <a:ext cx="11475720" cy="11323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（3）图1-2-20乙中，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/>
                            <a:ea typeface="微软雅黑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&gt;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阶段试管中的物质处于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状态。此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过程中温度不变，内能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#60250695a?vbadefaultcenterpage=1&amp;parentnodeid=5ac8ce65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441288"/>
                <a:ext cx="11475720" cy="1132396"/>
              </a:xfrm>
              <a:prstGeom prst="rect">
                <a:avLst/>
              </a:prstGeom>
              <a:blipFill>
                <a:blip r:embed="rId3"/>
                <a:stretch>
                  <a:fillRect l="-1913" t="-1613" b="-209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25_1#60250695a.blank?vbadefaultcenterpage=1&amp;parentnodeid=5ac8ce650&amp;vbapositionanswer=99&amp;vbahtmlprocessed=1"/>
          <p:cNvSpPr/>
          <p:nvPr/>
        </p:nvSpPr>
        <p:spPr>
          <a:xfrm>
            <a:off x="8470837" y="2403188"/>
            <a:ext cx="15033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固液共存</a:t>
            </a:r>
            <a:endParaRPr lang="en-US" altLang="zh-CN" sz="2800" dirty="0"/>
          </a:p>
        </p:txBody>
      </p:sp>
      <p:sp>
        <p:nvSpPr>
          <p:cNvPr id="6" name="QB_6_AN.126_1#60250695a.blank?vbadefaultcenterpage=1&amp;parentnodeid=5ac8ce650&amp;vbapositionanswer=100&amp;vbahtmlprocessed=1"/>
          <p:cNvSpPr/>
          <p:nvPr/>
        </p:nvSpPr>
        <p:spPr>
          <a:xfrm>
            <a:off x="4052316" y="3000596"/>
            <a:ext cx="7921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增大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#108518677?vbadefaultcenterpage=1&amp;parentnodeid=5ac8ce650&amp;vbahtmlprocessed=1&amp;hasbroken=1"/>
              <p:cNvSpPr/>
              <p:nvPr/>
            </p:nvSpPr>
            <p:spPr>
              <a:xfrm>
                <a:off x="356616" y="3646708"/>
                <a:ext cx="11475720" cy="1132396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（4）观察并记录温度计B的示数，绘制出图1-2-20丙所示的图像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。根据图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像可知，水的沸点为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900" b="0" i="0" u="none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，说明当地的大气压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个标准大气压。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#108518677?vbadefaultcenterpage=1&amp;parentnodeid=5ac8ce650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3646708"/>
                <a:ext cx="11475720" cy="1132396"/>
              </a:xfrm>
              <a:prstGeom prst="rect">
                <a:avLst/>
              </a:prstGeom>
              <a:blipFill>
                <a:blip r:embed="rId4"/>
                <a:stretch>
                  <a:fillRect l="-1913" r="-266" b="-2096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27_1#108518677.blank?vbadefaultcenterpage=1&amp;parentnodeid=5ac8ce650&amp;vbapositionanswer=101&amp;vbahtmlprocessed=1"/>
              <p:cNvSpPr/>
              <p:nvPr/>
            </p:nvSpPr>
            <p:spPr>
              <a:xfrm>
                <a:off x="3722116" y="4291452"/>
                <a:ext cx="396875" cy="51676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algn="ctr" latinLnBrk="1">
                  <a:lnSpc>
                    <a:spcPts val="46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微软雅黑" pitchFamily="34" charset="-120"/>
                      </a:rPr>
                      <m:t>95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微软雅黑" pitchFamily="34" charset="0"/>
                    <a:ea typeface="微软雅黑" pitchFamily="34" charset="-122"/>
                    <a:cs typeface="微软雅黑" pitchFamily="34" charset="-120"/>
                  </a:rPr>
                  <a:t>&lt;/m&gt;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127_1#108518677.blank?vbadefaultcenterpage=1&amp;parentnodeid=5ac8ce650&amp;vbapositionanswer=101&amp;vbahtmlprocessed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2116" y="4291452"/>
                <a:ext cx="396875" cy="516763"/>
              </a:xfrm>
              <a:prstGeom prst="rect">
                <a:avLst/>
              </a:prstGeom>
              <a:blipFill rotWithShape="1">
                <a:blip r:embed="rId5"/>
                <a:stretch>
                  <a:fillRect l="-3077" r="-15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AN.128_1#108518677.blank?vbadefaultcenterpage=1&amp;parentnodeid=5ac8ce650&amp;vbapositionanswer=102&amp;vbahtmlprocessed=1"/>
          <p:cNvSpPr/>
          <p:nvPr/>
        </p:nvSpPr>
        <p:spPr>
          <a:xfrm>
            <a:off x="8044879" y="4206016"/>
            <a:ext cx="7921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小于</a:t>
            </a:r>
            <a:endParaRPr lang="en-US" altLang="zh-CN" sz="2800" dirty="0"/>
          </a:p>
        </p:txBody>
      </p:sp>
      <p:sp>
        <p:nvSpPr>
          <p:cNvPr id="10" name="QB_6#67b7ac078?vbadefaultcenterpage=1&amp;parentnodeid=5ac8ce650&amp;vbahtmlprocessed=1&amp;hasbroken=1"/>
          <p:cNvSpPr/>
          <p:nvPr/>
        </p:nvSpPr>
        <p:spPr>
          <a:xfrm>
            <a:off x="356616" y="4856066"/>
            <a:ext cx="11475720" cy="11323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（5）观察到烧杯中的水已沸腾，且A、B两温度计示数相同，此时试管中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的水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（选填“会”或“不会”）沸腾。</a:t>
            </a:r>
            <a:endParaRPr lang="en-US" altLang="zh-CN" sz="2800" dirty="0"/>
          </a:p>
        </p:txBody>
      </p:sp>
      <p:sp>
        <p:nvSpPr>
          <p:cNvPr id="11" name="QB_6_AN.129_1#67b7ac078.blank?vbadefaultcenterpage=1&amp;parentnodeid=5ac8ce650&amp;vbapositionanswer=103&amp;vbahtmlprocessed=1"/>
          <p:cNvSpPr/>
          <p:nvPr/>
        </p:nvSpPr>
        <p:spPr>
          <a:xfrm>
            <a:off x="1207516" y="5415374"/>
            <a:ext cx="792163" cy="5399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6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7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5_BD#6a4daf696?colgroup=6,24&amp;vbadefaultcenterpage=1&amp;parentnodeid=ee59d758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8278585"/>
                  </p:ext>
                </p:extLst>
              </p:nvPr>
            </p:nvGraphicFramePr>
            <p:xfrm>
              <a:off x="356616" y="1112012"/>
              <a:ext cx="11439144" cy="5618988"/>
            </p:xfrm>
            <a:graphic>
              <a:graphicData uri="http://schemas.openxmlformats.org/drawingml/2006/table">
                <a:tbl>
                  <a:tblPr/>
                  <a:tblGrid>
                    <a:gridCol w="2331720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9107424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</a:tblGrid>
                  <a:tr h="561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微软雅黑" pitchFamily="34" charset="-122"/>
                            <a:cs typeface="Times New Roman" pitchFamily="34" charset="-120"/>
                          </a:endParaRP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（1）甲温度计中，把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10℃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平均分为10个小格，故分度值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为⑥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；乙温度计中，把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1℃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平均分为10个小格，故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分度值为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⑦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（2）甲温度计中，“10”在“20”上方，液面在两者之间，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显示温度低于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0℃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，为⑧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（3）乙温度计中，“36”在“37”下方，液面在两者之间，</a:t>
                          </a:r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显示温度高于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0℃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，为⑨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&lt;m&gt;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&lt;/m&gt;</a:t>
                          </a:r>
                          <a:r>
                            <a:rPr lang="en-US" altLang="zh-CN" sz="900" b="0" i="0" u="none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5_BD#6a4daf696?colgroup=6,24&amp;vbadefaultcenterpage=1&amp;parentnodeid=ee59d758e&amp;vbahtmlprocessed=1&amp;hasbroken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8278585"/>
                  </p:ext>
                </p:extLst>
              </p:nvPr>
            </p:nvGraphicFramePr>
            <p:xfrm>
              <a:off x="356616" y="1112012"/>
              <a:ext cx="11439144" cy="5618988"/>
            </p:xfrm>
            <a:graphic>
              <a:graphicData uri="http://schemas.openxmlformats.org/drawingml/2006/table">
                <a:tbl>
                  <a:tblPr/>
                  <a:tblGrid>
                    <a:gridCol w="2331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074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6189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微软雅黑" pitchFamily="34" charset="-122"/>
                              <a:cs typeface="Times New Roman" pitchFamily="34" charset="-120"/>
                            </a:rPr>
                            <a:t>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703" t="-108" r="-134" b="-1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P_5_BD#6a4daf696.table_image?tableimageindex=1&amp;vbadefaultcenterpage=1&amp;parentnodeid=ee59d758e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8824" y="1237052"/>
            <a:ext cx="2587752" cy="136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4" name="P_5_AN.12_1#6a4daf696.blank?vbadefaultcenterpage=1&amp;parentnodeid=ee59d758e&amp;vbapositionanswer=12&amp;vbahtmlprocessed=1"/>
          <p:cNvSpPr/>
          <p:nvPr/>
        </p:nvSpPr>
        <p:spPr>
          <a:xfrm>
            <a:off x="3599797" y="3099308"/>
            <a:ext cx="288925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5" name="P_5_AN.13_1#6a4daf696.blank?vbadefaultcenterpage=1&amp;parentnodeid=ee59d758e&amp;vbapositionanswer=13&amp;vbahtmlprocessed=1"/>
          <p:cNvSpPr/>
          <p:nvPr/>
        </p:nvSpPr>
        <p:spPr>
          <a:xfrm>
            <a:off x="4704697" y="3654044"/>
            <a:ext cx="582613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0.1</a:t>
            </a:r>
            <a:endParaRPr lang="en-US" altLang="zh-CN" sz="2800" dirty="0"/>
          </a:p>
        </p:txBody>
      </p:sp>
      <p:sp>
        <p:nvSpPr>
          <p:cNvPr id="6" name="P_5_AN.14_1#6a4daf696.blank?vbadefaultcenterpage=1&amp;parentnodeid=ee59d758e&amp;vbapositionanswer=14&amp;vbahtmlprocessed=1"/>
          <p:cNvSpPr/>
          <p:nvPr/>
        </p:nvSpPr>
        <p:spPr>
          <a:xfrm>
            <a:off x="6722410" y="4763516"/>
            <a:ext cx="650875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-19</a:t>
            </a:r>
            <a:endParaRPr lang="en-US" altLang="zh-CN" sz="2800" dirty="0"/>
          </a:p>
        </p:txBody>
      </p:sp>
      <p:sp>
        <p:nvSpPr>
          <p:cNvPr id="7" name="P_5_AN.15_1#6a4daf696.blank?vbadefaultcenterpage=1&amp;parentnodeid=ee59d758e&amp;vbapositionanswer=15&amp;vbahtmlprocessed=1"/>
          <p:cNvSpPr/>
          <p:nvPr/>
        </p:nvSpPr>
        <p:spPr>
          <a:xfrm>
            <a:off x="6735110" y="5872988"/>
            <a:ext cx="790575" cy="5079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36.7</a:t>
            </a:r>
            <a:endParaRPr lang="en-US" altLang="zh-CN" sz="2800" dirty="0"/>
          </a:p>
        </p:txBody>
      </p:sp>
      <p:sp>
        <p:nvSpPr>
          <p:cNvPr id="2" name="P_5_BD#6a4daf696?colgroup=6,24&amp;vbadefaultcenterpage=1&amp;parentnodeid=ee59d758e&amp;vbahtmlprocessed=1">
            <a:extLst>
              <a:ext uri="{FF2B5EF4-FFF2-40B4-BE49-F238E27FC236}">
                <a16:creationId xmlns:a16="http://schemas.microsoft.com/office/drawing/2014/main" xmlns="" id="{CC409E10-FF41-4450-B7B3-860814B547E4}"/>
              </a:ext>
            </a:extLst>
          </p:cNvPr>
          <p:cNvSpPr txBox="1"/>
          <p:nvPr/>
        </p:nvSpPr>
        <p:spPr>
          <a:xfrm>
            <a:off x="9255760" y="406908"/>
            <a:ext cx="2540000" cy="5725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8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e89f4aca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知识点3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体温计</a:t>
            </a:r>
            <a:endParaRPr lang="en-US" altLang="zh-CN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d4e8c0d6f?vbadefaultcenterpage=1&amp;parentnodeid=5e89f4aca&amp;vbahtmlprocessed=1&amp;hasbroken=1"/>
              <p:cNvSpPr/>
              <p:nvPr/>
            </p:nvSpPr>
            <p:spPr>
              <a:xfrm>
                <a:off x="356616" y="1220978"/>
                <a:ext cx="11475720" cy="312731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体温计用于测量人体温度，量程为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读数时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填“可以”或“不可以”）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把它从腋下或口腔中拿出来。因为体温计的玻璃泡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微软雅黑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和直玻璃管之间的管做得很细，所以水银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（选填“能”或“不能”）自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动流回玻璃泡内。使用前，需要用力向下甩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如图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 smtClean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2−1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所示，体温计的示数为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itchFamily="34" charset="-122"/>
                        <a:cs typeface="Times New Roman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900" b="0" i="0" u="none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微软雅黑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d4e8c0d6f?vbadefaultcenterpage=1&amp;parentnodeid=5e89f4aca&amp;vbahtmlprocessed=1&amp;hasbroken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1220978"/>
                <a:ext cx="11475720" cy="3127312"/>
              </a:xfrm>
              <a:prstGeom prst="rect">
                <a:avLst/>
              </a:prstGeom>
              <a:blipFill rotWithShape="1">
                <a:blip r:embed="rId3"/>
                <a:stretch>
                  <a:fillRect l="-1913" r="-2391" b="-85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d4e8c0d6f?imagetipindex=1&amp;vbadefaultcenterpage=1&amp;parentnodeid=5e89f4aca&amp;vbahtmlprocessed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4483100"/>
            <a:ext cx="6117336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alpha val="0"/>
                  </a:scrgbClr>
                </a:solidFill>
              </a14:hiddenFill>
            </a:ext>
          </a:extLst>
        </p:spPr>
      </p:pic>
      <p:sp>
        <p:nvSpPr>
          <p:cNvPr id="5" name="P_5_BD#d4e8c0d6f?imagetipindex=1&amp;vbadefaultcenterpage=1&amp;parentnodeid=5e89f4aca&amp;vbahtmlprocessed=1"/>
          <p:cNvSpPr/>
          <p:nvPr/>
        </p:nvSpPr>
        <p:spPr>
          <a:xfrm>
            <a:off x="5490432" y="4994148"/>
            <a:ext cx="1208087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图1-2-1</a:t>
            </a:r>
            <a:endParaRPr lang="en-US" altLang="zh-CN" sz="2800" dirty="0"/>
          </a:p>
        </p:txBody>
      </p:sp>
      <p:sp>
        <p:nvSpPr>
          <p:cNvPr id="6" name="P_5_AN.16_1#d4e8c0d6f.blank?vbadefaultcenterpage=1&amp;parentnodeid=5e89f4aca&amp;vbapositionanswer=16&amp;vbahtmlprocessed=1"/>
          <p:cNvSpPr/>
          <p:nvPr/>
        </p:nvSpPr>
        <p:spPr>
          <a:xfrm>
            <a:off x="6490716" y="1231509"/>
            <a:ext cx="126841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35～42</a:t>
            </a:r>
            <a:endParaRPr lang="en-US" altLang="zh-CN" sz="2800" dirty="0"/>
          </a:p>
        </p:txBody>
      </p:sp>
      <p:sp>
        <p:nvSpPr>
          <p:cNvPr id="7" name="P_5_AN.17_1#d4e8c0d6f.blank?vbadefaultcenterpage=1&amp;parentnodeid=5e89f4aca&amp;vbapositionanswer=17&amp;vbahtmlprocessed=1"/>
          <p:cNvSpPr/>
          <p:nvPr/>
        </p:nvSpPr>
        <p:spPr>
          <a:xfrm>
            <a:off x="10178479" y="1192434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可以</a:t>
            </a:r>
            <a:endParaRPr lang="en-US" altLang="zh-CN" sz="2800" dirty="0"/>
          </a:p>
        </p:txBody>
      </p:sp>
      <p:sp>
        <p:nvSpPr>
          <p:cNvPr id="8" name="P_5_AN.18_1#d4e8c0d6f.blank?vbadefaultcenterpage=1&amp;parentnodeid=5e89f4aca&amp;vbapositionanswer=18&amp;vbahtmlprocessed=1"/>
          <p:cNvSpPr/>
          <p:nvPr/>
        </p:nvSpPr>
        <p:spPr>
          <a:xfrm>
            <a:off x="6897116" y="2482695"/>
            <a:ext cx="792163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9" name="P_5_AN.19_1#d4e8c0d6f.blank?vbadefaultcenterpage=1&amp;parentnodeid=5e89f4aca&amp;vbapositionanswer=19&amp;vbahtmlprocessed=1"/>
          <p:cNvSpPr/>
          <p:nvPr/>
        </p:nvSpPr>
        <p:spPr>
          <a:xfrm>
            <a:off x="6314567" y="3829163"/>
            <a:ext cx="790575" cy="5719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38.3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Hexin Slide 9checked= 1 &amp; amp; version = 1.0.5checked=1&amp;version=1.0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b63749d1?vbadefaultcenterpage=1&amp;parentnodeid=dcbaf1b0d&amp;vbahtmlprocessed=1"/>
          <p:cNvSpPr/>
          <p:nvPr/>
        </p:nvSpPr>
        <p:spPr>
          <a:xfrm>
            <a:off x="356616" y="539496"/>
            <a:ext cx="11475720" cy="104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知识点4</a:t>
            </a:r>
            <a:r>
              <a:rPr lang="en-US" altLang="zh-CN" sz="3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物质的三态</a:t>
            </a:r>
            <a:endParaRPr lang="en-US" altLang="zh-CN" sz="3000" dirty="0"/>
          </a:p>
        </p:txBody>
      </p:sp>
      <p:sp>
        <p:nvSpPr>
          <p:cNvPr id="3" name="P_5_BD#d1a952737?vbadefaultcenterpage=1&amp;parentnodeid=7b63749d1&amp;vbahtmlprocessed=1"/>
          <p:cNvSpPr/>
          <p:nvPr/>
        </p:nvSpPr>
        <p:spPr>
          <a:xfrm>
            <a:off x="356616" y="1220978"/>
            <a:ext cx="11475720" cy="2491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固态（固体）：分子间距离较小，有一定的体积和形状，分子模型如图1-2-2甲所示。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液态（液体）：分子间距离较大，有一定的体积，但形状不确定，分子模型如图1-2-2乙所示。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 name="合心科技出品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2719</Words>
  <Application>Microsoft Office PowerPoint</Application>
  <PresentationFormat>自定义</PresentationFormat>
  <Paragraphs>628</Paragraphs>
  <Slides>67</Slides>
  <Notes>66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8" baseType="lpstr">
      <vt:lpstr>合心科技出品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合心科技出品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合心科技出品</dc:title>
  <dc:subject/>
  <dc:creator>合心科技出品</dc:creator>
  <cp:keywords/>
  <dc:description/>
  <cp:lastModifiedBy>Microsoft</cp:lastModifiedBy>
  <cp:revision>10</cp:revision>
  <dcterms:created xsi:type="dcterms:W3CDTF">2023-03-09T08:29:43Z</dcterms:created>
  <dcterms:modified xsi:type="dcterms:W3CDTF">2023-03-21T08:27:09Z</dcterms:modified>
  <cp:category/>
  <cp:contentStatus/>
</cp:coreProperties>
</file>