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>
        <p:scale>
          <a:sx n="122" d="100"/>
          <a:sy n="122" d="100"/>
        </p:scale>
        <p:origin x="-114" y="-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27387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slide" Target="../slides/slide3.xm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405f2345c2a3fb1cab2a64a#tid=640938843718860009a42c6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FF7A5B49-BF9A-74E2-F68C-3E91A93BE3B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817" y="0"/>
            <a:ext cx="12170365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3384" y="6108192"/>
            <a:ext cx="1133856" cy="758952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52760" y="182880"/>
            <a:ext cx="1417320" cy="393192"/>
          </a:xfrm>
          <a:prstGeom prst="rect">
            <a:avLst/>
          </a:prstGeom>
        </p:spPr>
      </p:pic>
      <p:sp>
        <p:nvSpPr>
          <p:cNvPr id="5" name="MasterShapeName"/>
          <p:cNvSpPr/>
          <p:nvPr/>
        </p:nvSpPr>
        <p:spPr>
          <a:xfrm>
            <a:off x="429768" y="219456"/>
            <a:ext cx="3236976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600" b="1" i="0" dirty="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2023年    初 中 终 结 性 练 习 · 物 理</a:t>
            </a:r>
            <a:endParaRPr lang="en-US" sz="16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5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7" Type="http://schemas.openxmlformats.org/officeDocument/2006/relationships/slide" Target="slide3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slide" Target="slide29.xml"/><Relationship Id="rId5" Type="http://schemas.openxmlformats.org/officeDocument/2006/relationships/slide" Target="slide18.xml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2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7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4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9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3.png"/><Relationship Id="rId5" Type="http://schemas.openxmlformats.org/officeDocument/2006/relationships/image" Target="../media/image82.png"/><Relationship Id="rId4" Type="http://schemas.openxmlformats.org/officeDocument/2006/relationships/image" Target="../media/image81.pn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6c2e5cca6?vbadefaultcenterpage=1&amp;parentnodeid=7e8b16c3e&amp;vbahtmlprocessed=1"/>
          <p:cNvSpPr/>
          <p:nvPr/>
        </p:nvSpPr>
        <p:spPr>
          <a:xfrm>
            <a:off x="356616" y="539496"/>
            <a:ext cx="11475720" cy="1041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知识点4</a:t>
            </a: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停表</a:t>
            </a:r>
            <a:endParaRPr lang="en-US" altLang="zh-CN" sz="3000" dirty="0"/>
          </a:p>
        </p:txBody>
      </p:sp>
      <p:sp>
        <p:nvSpPr>
          <p:cNvPr id="3" name="P_5_BD#82665757e?segpoint=1&amp;vbadefaultcenterpage=1&amp;parentnodeid=6c2e5cca6&amp;vbahtmlprocessed=1"/>
          <p:cNvSpPr/>
          <p:nvPr/>
        </p:nvSpPr>
        <p:spPr>
          <a:xfrm>
            <a:off x="356616" y="1220978"/>
            <a:ext cx="11475720" cy="12120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1.在现代生活中，我们通常使用钟、表来测量时间；在运动场和实验室经常用停表来测量时间。</a:t>
            </a:r>
            <a:endParaRPr lang="en-US" altLang="zh-CN" sz="2800" dirty="0"/>
          </a:p>
        </p:txBody>
      </p:sp>
      <p:sp>
        <p:nvSpPr>
          <p:cNvPr id="4" name="P_5_BD#82665757e?segpoint=1&amp;vbadefaultcenterpage=1&amp;parentnodeid=6c2e5cca6&amp;vbahtmlprocessed=1"/>
          <p:cNvSpPr/>
          <p:nvPr/>
        </p:nvSpPr>
        <p:spPr>
          <a:xfrm>
            <a:off x="356616" y="2503678"/>
            <a:ext cx="11475720" cy="56699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2.停表的读数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P_5_BD#82665757e?segpoint=1&amp;vbadefaultcenterpage=1&amp;parentnodeid=6c2e5cca6&amp;vbahtmlprocessed=1&amp;hasbroken=1"/>
              <p:cNvSpPr/>
              <p:nvPr/>
            </p:nvSpPr>
            <p:spPr>
              <a:xfrm>
                <a:off x="356616" y="3073400"/>
                <a:ext cx="11475720" cy="120707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（1）确定分度值：分针表盘的分度值为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0.5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min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，秒针表盘的分度值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5" name="P_5_BD#82665757e?segpoint=1&amp;vbadefaultcenterpage=1&amp;parentnodeid=6c2e5cca6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3073400"/>
                <a:ext cx="11475720" cy="1207072"/>
              </a:xfrm>
              <a:prstGeom prst="rect">
                <a:avLst/>
              </a:prstGeom>
              <a:blipFill>
                <a:blip r:embed="rId3"/>
                <a:stretch>
                  <a:fillRect l="-1913" r="-1063" b="-191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P_5_AN.22_1#82665757e.blank?vbadefaultcenterpage=1&amp;parentnodeid=6c2e5cca6&amp;vbapositionanswer=22&amp;vbahtmlprocessed=1"/>
          <p:cNvSpPr/>
          <p:nvPr/>
        </p:nvSpPr>
        <p:spPr>
          <a:xfrm>
            <a:off x="877316" y="3745715"/>
            <a:ext cx="582613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0.1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P_5_BD#82665757e?segpoint=1&amp;vbadefaultcenterpage=1&amp;parentnodeid=6c2e5cca6&amp;vbahtmlprocessed=1&amp;hasbroken=1"/>
              <p:cNvSpPr/>
              <p:nvPr/>
            </p:nvSpPr>
            <p:spPr>
              <a:xfrm>
                <a:off x="356616" y="1067752"/>
                <a:ext cx="11475720" cy="120707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（2）读数：如图1-7-1所示，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min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（小表盘读数）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+37.5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（大表盘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读数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=5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min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37.5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s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P_5_BD#82665757e?segpoint=1&amp;vbadefaultcenterpage=1&amp;parentnodeid=6c2e5cca6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1067752"/>
                <a:ext cx="11475720" cy="1207072"/>
              </a:xfrm>
              <a:prstGeom prst="rect">
                <a:avLst/>
              </a:prstGeom>
              <a:blipFill>
                <a:blip r:embed="rId3"/>
                <a:stretch>
                  <a:fillRect l="-1913" r="-1222" b="-191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_5_BD#82665757e?imagetipindex=1&amp;vbadefaultcenterpage=1&amp;parentnodeid=6c2e5cca6&amp;vbahtmlprocessed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75888" y="2403284"/>
            <a:ext cx="4837176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P_5_BD#82665757e?imagetipindex=1&amp;vbadefaultcenterpage=1&amp;parentnodeid=6c2e5cca6&amp;vbahtmlprocessed=1"/>
          <p:cNvSpPr/>
          <p:nvPr/>
        </p:nvSpPr>
        <p:spPr>
          <a:xfrm>
            <a:off x="5490432" y="5044884"/>
            <a:ext cx="1208087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图1-7-1</a:t>
            </a:r>
            <a:endParaRPr lang="en-US" altLang="zh-CN" sz="2800" dirty="0"/>
          </a:p>
        </p:txBody>
      </p:sp>
      <p:sp>
        <p:nvSpPr>
          <p:cNvPr id="5" name="P_5_AN.23_1#82665757e.blank?vbadefaultcenterpage=1&amp;parentnodeid=6c2e5cca6&amp;vbapositionanswer=23&amp;vbahtmlprocessed=1"/>
          <p:cNvSpPr/>
          <p:nvPr/>
        </p:nvSpPr>
        <p:spPr>
          <a:xfrm>
            <a:off x="4264216" y="1740067"/>
            <a:ext cx="998538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337.5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P_5_BD#82665757e?segpoint=1&amp;vbadefaultcenterpage=1&amp;parentnodeid=6c2e5cca6&amp;vbahtmlprocessed=1"/>
              <p:cNvSpPr/>
              <p:nvPr/>
            </p:nvSpPr>
            <p:spPr>
              <a:xfrm>
                <a:off x="356616" y="1739582"/>
                <a:ext cx="11475720" cy="3131947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3.常考示例</a:t>
                </a:r>
                <a:endParaRPr lang="en-US" altLang="zh-CN" sz="2800" dirty="0"/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正常人的脉搏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min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跳动约70次</a:t>
                </a:r>
                <a:r>
                  <a:rPr lang="en-US" altLang="zh-CN" sz="2800" b="0" i="0" dirty="0" smtClean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 </a:t>
                </a:r>
                <a:r>
                  <a:rPr lang="en-US" altLang="zh-CN" sz="2800" b="0" i="0" dirty="0" err="1" smtClean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普通中学生跑完</a:t>
                </a:r>
                <a:r>
                  <a:rPr lang="en-US" altLang="zh-CN" sz="900" b="0" i="0" u="none" dirty="0" smtClean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000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用时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:endParaRPr lang="en-US" altLang="zh-CN" sz="2800" b="0" i="0" dirty="0" smtClean="0">
                  <a:solidFill>
                    <a:srgbClr val="000000"/>
                  </a:solidFill>
                  <a:latin typeface="Cambria Math" panose="02040503050406030204" pitchFamily="18" charset="0"/>
                  <a:ea typeface="微软雅黑" pitchFamily="34" charset="-122"/>
                  <a:cs typeface="Times New Roman" pitchFamily="34" charset="-120"/>
                </a:endParaRPr>
              </a:p>
              <a:p>
                <a:pPr algn="l"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3∼4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min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；演奏一遍中华人民共和国国歌用时约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46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；橡皮从课桌掉到地上用时约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0.4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；做一遍眼保健操的时间大约为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min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；正常人平静呼吸的频率约为15次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min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P_5_BD#82665757e?segpoint=1&amp;vbadefaultcenterpage=1&amp;parentnodeid=6c2e5cca6&amp;vbahtmlprocessed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1739582"/>
                <a:ext cx="11475720" cy="3131947"/>
              </a:xfrm>
              <a:prstGeom prst="rect">
                <a:avLst/>
              </a:prstGeom>
              <a:blipFill rotWithShape="1">
                <a:blip r:embed="rId3"/>
                <a:stretch>
                  <a:fillRect l="-1913" r="-1222" b="-836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cc8a8684f?vbadefaultcenterpage=1&amp;parentnodeid=7e8b16c3e&amp;vbahtmlprocessed=1"/>
          <p:cNvSpPr/>
          <p:nvPr/>
        </p:nvSpPr>
        <p:spPr>
          <a:xfrm>
            <a:off x="356616" y="539496"/>
            <a:ext cx="11475720" cy="1041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知识点5</a:t>
            </a: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误差与错误</a:t>
            </a:r>
            <a:endParaRPr lang="en-US" altLang="zh-CN" sz="3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4" name="P_5_BD#804e9f664?colgroup=17,13&amp;vbadefaultcenterpage=1&amp;parentnodeid=cc8a8684f&amp;vbahtmlprocessed=1&amp;hasbroken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26287188"/>
                  </p:ext>
                </p:extLst>
              </p:nvPr>
            </p:nvGraphicFramePr>
            <p:xfrm>
              <a:off x="356616" y="1282700"/>
              <a:ext cx="11439144" cy="3911600"/>
            </p:xfrm>
            <a:graphic>
              <a:graphicData uri="http://schemas.openxmlformats.org/drawingml/2006/table">
                <a:tbl>
                  <a:tblPr/>
                  <a:tblGrid>
                    <a:gridCol w="6419088">
                      <a:extLst>
                        <a:ext uri="{9D8B030D-6E8A-4147-A177-3AD203B41FA5}">
                          <a16:colId xmlns:a16="http://schemas.microsoft.com/office/drawing/2014/main" xmlns="" val="20000"/>
                        </a:ext>
                      </a:extLst>
                    </a:gridCol>
                    <a:gridCol w="5020056">
                      <a:extLst>
                        <a:ext uri="{9D8B030D-6E8A-4147-A177-3AD203B41FA5}">
                          <a16:colId xmlns:a16="http://schemas.microsoft.com/office/drawing/2014/main" xmlns="" val="20001"/>
                        </a:ext>
                      </a:extLst>
                    </a:gridCol>
                  </a:tblGrid>
                  <a:tr h="50793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误差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错误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0"/>
                      </a:ext>
                    </a:extLst>
                  </a:tr>
                  <a:tr h="1062673"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①</a:t>
                          </a:r>
                          <a:r>
                            <a:rPr lang="en-US" altLang="zh-CN" sz="2800" i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________</a:t>
                          </a: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与真实值之间的差距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不遵守仪器的使用规则</a:t>
                          </a: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、读数</a:t>
                          </a:r>
                        </a:p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时粗心导致的结果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1"/>
                      </a:ext>
                    </a:extLst>
                  </a:tr>
                  <a:tr h="507937"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②</a:t>
                          </a:r>
                          <a:r>
                            <a:rPr lang="en-US" altLang="zh-CN" sz="2800" i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______</a:t>
                          </a: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避免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能够避免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2"/>
                      </a:ext>
                    </a:extLst>
                  </a:tr>
                  <a:tr h="1617409"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减小方法：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&lt;m&gt;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a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&lt;/m&gt;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.</a:t>
                          </a: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多次测量求③</a:t>
                          </a:r>
                          <a:r>
                            <a:rPr lang="en-US" altLang="zh-CN" sz="2800" i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________</a:t>
                          </a: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；</a:t>
                          </a:r>
                          <a:r>
                            <a:rPr lang="en-US" altLang="zh-CN" sz="900" b="0" i="0" u="none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</a:p>
                        <a:p>
                          <a:pPr algn="l" latinLnBrk="1" hangingPunct="0">
                            <a:lnSpc>
                              <a:spcPct val="130000"/>
                            </a:lnSpc>
                          </a:pPr>
                          <a:r>
                            <a:rPr lang="en-US" altLang="zh-CN" sz="100" b="0" i="0" kern="0" spc="-9990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</a:t>
                          </a:r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m&gt;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b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&lt;/m&gt;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.换用更精密的测量工具；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&lt;m&gt;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c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&lt;/m&gt;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.改进测量方法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改正方法：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&lt;m&gt;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a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&lt;/m&gt;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.遵守仪器的使用</a:t>
                          </a:r>
                        </a:p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规则</a:t>
                          </a: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；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&lt;m&gt;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b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&lt;/m&gt;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.读数</a:t>
                          </a: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、处理数据时要</a:t>
                          </a:r>
                        </a:p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细心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4" name="P_5_BD#804e9f664?colgroup=17,13&amp;vbadefaultcenterpage=1&amp;parentnodeid=cc8a8684f&amp;vbahtmlprocessed=1&amp;hasbroken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26287188"/>
                  </p:ext>
                </p:extLst>
              </p:nvPr>
            </p:nvGraphicFramePr>
            <p:xfrm>
              <a:off x="356616" y="1282700"/>
              <a:ext cx="11439144" cy="3720340"/>
            </p:xfrm>
            <a:graphic>
              <a:graphicData uri="http://schemas.openxmlformats.org/drawingml/2006/table">
                <a:tbl>
                  <a:tblPr/>
                  <a:tblGrid>
                    <a:gridCol w="641908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502005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510985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误差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错误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1069785"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①</a:t>
                          </a:r>
                          <a:r>
                            <a:rPr lang="en-US" altLang="zh-CN" sz="2800" i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________</a:t>
                          </a: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与真实值之间的差距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不遵守仪器的使用规则</a:t>
                          </a: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、读数</a:t>
                          </a:r>
                        </a:p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时粗心导致的结果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510985"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②</a:t>
                          </a:r>
                          <a:r>
                            <a:rPr lang="en-US" altLang="zh-CN" sz="2800" i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______</a:t>
                          </a: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避免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能够避免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162858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95" t="-130712" r="-78443" b="-1273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27913" t="-130712" r="-243" b="-1273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" name="P_5_AN.24_1#804e9f664.blank?vbadefaultcenterpage=1&amp;parentnodeid=cc8a8684f&amp;vbapositionanswer=24&amp;vbahtmlprocessed=1"/>
          <p:cNvSpPr/>
          <p:nvPr/>
        </p:nvSpPr>
        <p:spPr>
          <a:xfrm>
            <a:off x="923916" y="2110532"/>
            <a:ext cx="1147763" cy="50793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测量值</a:t>
            </a:r>
            <a:endParaRPr lang="en-US" altLang="zh-CN" sz="2800" dirty="0"/>
          </a:p>
        </p:txBody>
      </p:sp>
      <p:sp>
        <p:nvSpPr>
          <p:cNvPr id="5" name="P_5_AN.25_1#804e9f664.blank?vbadefaultcenterpage=1&amp;parentnodeid=cc8a8684f&amp;vbapositionanswer=25&amp;vbahtmlprocessed=1"/>
          <p:cNvSpPr/>
          <p:nvPr/>
        </p:nvSpPr>
        <p:spPr>
          <a:xfrm>
            <a:off x="923916" y="2942727"/>
            <a:ext cx="792163" cy="50793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不能</a:t>
            </a:r>
            <a:endParaRPr lang="en-US" altLang="zh-CN" sz="2800" dirty="0"/>
          </a:p>
        </p:txBody>
      </p:sp>
      <p:sp>
        <p:nvSpPr>
          <p:cNvPr id="6" name="P_5_AN.26_1#804e9f664.blank?vbadefaultcenterpage=1&amp;parentnodeid=cc8a8684f&amp;vbapositionanswer=26&amp;vbahtmlprocessed=1"/>
          <p:cNvSpPr/>
          <p:nvPr/>
        </p:nvSpPr>
        <p:spPr>
          <a:xfrm>
            <a:off x="4856154" y="3510707"/>
            <a:ext cx="1147763" cy="50793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平均值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89bda6590?vbadefaultcenterpage=1&amp;parentnodeid=7e8b16c3e&amp;vbahtmlprocessed=1"/>
          <p:cNvSpPr/>
          <p:nvPr/>
        </p:nvSpPr>
        <p:spPr>
          <a:xfrm>
            <a:off x="356616" y="539496"/>
            <a:ext cx="11475720" cy="1041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知识点6</a:t>
            </a: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机械运动</a:t>
            </a: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</a:t>
            </a: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参照物</a:t>
            </a: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</a:t>
            </a: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参照物的选取</a:t>
            </a:r>
            <a:endParaRPr lang="en-US" altLang="zh-CN" sz="3000" dirty="0"/>
          </a:p>
        </p:txBody>
      </p:sp>
      <p:sp>
        <p:nvSpPr>
          <p:cNvPr id="3" name="P_5_BD#17aba7a9b?segpoint=1&amp;vbadefaultcenterpage=1&amp;parentnodeid=89bda6590&amp;vbahtmlprocessed=1"/>
          <p:cNvSpPr/>
          <p:nvPr/>
        </p:nvSpPr>
        <p:spPr>
          <a:xfrm>
            <a:off x="356616" y="1225650"/>
            <a:ext cx="11475720" cy="56699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1.在物理学中，把物体位置随时间的变化叫作机械运动，简称运动。</a:t>
            </a:r>
            <a:endParaRPr lang="en-US" altLang="zh-CN" sz="2800" dirty="0"/>
          </a:p>
        </p:txBody>
      </p:sp>
      <p:sp>
        <p:nvSpPr>
          <p:cNvPr id="4" name="P_5_BD#17aba7a9b?segpoint=1&amp;vbadefaultcenterpage=1&amp;parentnodeid=89bda6590&amp;vbahtmlprocessed=1"/>
          <p:cNvSpPr/>
          <p:nvPr/>
        </p:nvSpPr>
        <p:spPr>
          <a:xfrm>
            <a:off x="356616" y="1876488"/>
            <a:ext cx="11475720" cy="12120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2.要判断一个物体是静止的还是运动的，必须要选定一个物体作为标准，这个作为标准的物体叫参照物。</a:t>
            </a:r>
            <a:endParaRPr lang="en-US" altLang="zh-CN" sz="2800" dirty="0"/>
          </a:p>
        </p:txBody>
      </p:sp>
      <p:sp>
        <p:nvSpPr>
          <p:cNvPr id="5" name="P_5_BD#17aba7a9b?segpoint=1&amp;vbadefaultcenterpage=1&amp;parentnodeid=89bda6590&amp;vbahtmlprocessed=1&amp;hasbroken=1"/>
          <p:cNvSpPr/>
          <p:nvPr/>
        </p:nvSpPr>
        <p:spPr>
          <a:xfrm>
            <a:off x="356616" y="3166935"/>
            <a:ext cx="11475720" cy="185210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3.如果物体相对于周围某些物体的位置发生了改变，那么该物体是运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 dirty="0" err="1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动的，周围物体就是所选取的参照物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lang="en-US" altLang="zh-CN" sz="280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（选填“能”或“不能”）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将被</a:t>
            </a:r>
            <a:endParaRPr lang="en-US" altLang="zh-CN" sz="2800" b="0" i="0" dirty="0">
              <a:solidFill>
                <a:srgbClr val="000000"/>
              </a:solidFill>
              <a:latin typeface="Times New Roman" pitchFamily="34" charset="0"/>
              <a:ea typeface="微软雅黑" pitchFamily="34" charset="-122"/>
              <a:cs typeface="Times New Roman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dirty="0" err="1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研究的物体作为参照物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6" name="P_5_AN.27_1#17aba7a9b.blank?vbadefaultcenterpage=1&amp;parentnodeid=89bda6590&amp;vbapositionanswer=27&amp;vbahtmlprocessed=1"/>
          <p:cNvSpPr/>
          <p:nvPr/>
        </p:nvSpPr>
        <p:spPr>
          <a:xfrm>
            <a:off x="6541515" y="3800388"/>
            <a:ext cx="792163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不能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c0abe0816?vbadefaultcenterpage=1&amp;parentnodeid=7e8b16c3e&amp;vbahtmlprocessed=1"/>
          <p:cNvSpPr/>
          <p:nvPr/>
        </p:nvSpPr>
        <p:spPr>
          <a:xfrm>
            <a:off x="356616" y="539496"/>
            <a:ext cx="11475720" cy="1041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知识点7</a:t>
            </a: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比较物体运动快慢的两种方法</a:t>
            </a:r>
            <a:endParaRPr lang="en-US" altLang="zh-CN" sz="3000" dirty="0"/>
          </a:p>
        </p:txBody>
      </p:sp>
      <p:sp>
        <p:nvSpPr>
          <p:cNvPr id="3" name="P_5_BD#352a5af3e?segpoint=1&amp;vbadefaultcenterpage=1&amp;parentnodeid=c0abe0816&amp;vbahtmlprocessed=1&amp;hasbroken=1"/>
          <p:cNvSpPr/>
          <p:nvPr/>
        </p:nvSpPr>
        <p:spPr>
          <a:xfrm>
            <a:off x="356616" y="1225650"/>
            <a:ext cx="11475720" cy="56699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.相同时间比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路程长的运动快。</a:t>
            </a:r>
            <a:endParaRPr lang="en-US" altLang="zh-CN" sz="2800" dirty="0"/>
          </a:p>
        </p:txBody>
      </p:sp>
      <p:sp>
        <p:nvSpPr>
          <p:cNvPr id="4" name="P_5_BD#352a5af3e?segpoint=1&amp;vbadefaultcenterpage=1&amp;parentnodeid=c0abe0816&amp;vbahtmlprocessed=1&amp;hasbroken=1"/>
          <p:cNvSpPr/>
          <p:nvPr/>
        </p:nvSpPr>
        <p:spPr>
          <a:xfrm>
            <a:off x="356616" y="1868678"/>
            <a:ext cx="11475720" cy="56699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.相同路程比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用时短的运动快。</a:t>
            </a:r>
            <a:endParaRPr lang="en-US" altLang="zh-CN" sz="2800" dirty="0"/>
          </a:p>
        </p:txBody>
      </p:sp>
      <p:sp>
        <p:nvSpPr>
          <p:cNvPr id="5" name="P_5_AN.28_1#352a5af3e.blank?vbadefaultcenterpage=1&amp;parentnodeid=c0abe0816&amp;vbapositionanswer=28&amp;vbahtmlprocessed=1"/>
          <p:cNvSpPr/>
          <p:nvPr/>
        </p:nvSpPr>
        <p:spPr>
          <a:xfrm>
            <a:off x="3252216" y="1218810"/>
            <a:ext cx="792163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路程</a:t>
            </a:r>
            <a:endParaRPr lang="en-US" altLang="zh-CN" sz="2800" dirty="0"/>
          </a:p>
        </p:txBody>
      </p:sp>
      <p:sp>
        <p:nvSpPr>
          <p:cNvPr id="6" name="P_5_AN.29_1#352a5af3e.blank?vbadefaultcenterpage=1&amp;parentnodeid=c0abe0816&amp;vbapositionanswer=29&amp;vbahtmlprocessed=1"/>
          <p:cNvSpPr/>
          <p:nvPr/>
        </p:nvSpPr>
        <p:spPr>
          <a:xfrm>
            <a:off x="3252216" y="1861838"/>
            <a:ext cx="792163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时间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c668f19c7?vbadefaultcenterpage=1&amp;parentnodeid=7e8b16c3e&amp;vbahtmlprocessed=1"/>
          <p:cNvSpPr/>
          <p:nvPr/>
        </p:nvSpPr>
        <p:spPr>
          <a:xfrm>
            <a:off x="356616" y="539496"/>
            <a:ext cx="11475720" cy="1041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知识点8</a:t>
            </a: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速度</a:t>
            </a:r>
            <a:endParaRPr lang="en-US" altLang="zh-CN" sz="3000" dirty="0"/>
          </a:p>
        </p:txBody>
      </p:sp>
      <p:sp>
        <p:nvSpPr>
          <p:cNvPr id="3" name="P_5_BD#4a254c3b4?segpoint=1&amp;vbadefaultcenterpage=1&amp;parentnodeid=c668f19c7&amp;vbahtmlprocessed=1&amp;hasbroken=1"/>
          <p:cNvSpPr/>
          <p:nvPr/>
        </p:nvSpPr>
        <p:spPr>
          <a:xfrm>
            <a:off x="356616" y="1220978"/>
            <a:ext cx="11475720" cy="120707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1.定义：在物理学中，把路程与时间之比叫作速度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。速度是表示物体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运动快慢的物理量，用字母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表示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P_5_BD#4a254c3b4?segpoint=1&amp;vbadefaultcenterpage=1&amp;parentnodeid=c668f19c7&amp;vbahtmlprocessed=1&amp;hasbroken=1"/>
              <p:cNvSpPr/>
              <p:nvPr/>
            </p:nvSpPr>
            <p:spPr>
              <a:xfrm>
                <a:off x="356616" y="2438400"/>
                <a:ext cx="11475720" cy="13598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63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2.（1）公式：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𝑣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</a:t>
                </a:r>
                <a:r>
                  <a:rPr lang="en-US" altLang="zh-CN" sz="3450" b="0" i="0" u="sng" kern="0" spc="-9990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（在国际单位制中，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速度的基本单位是米每秒，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符号是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m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⋅</m:t>
                        </m:r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，这种单位叫作组合单位）。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4" name="P_5_BD#4a254c3b4?segpoint=1&amp;vbadefaultcenterpage=1&amp;parentnodeid=c668f19c7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2438400"/>
                <a:ext cx="11475720" cy="1359853"/>
              </a:xfrm>
              <a:prstGeom prst="rect">
                <a:avLst/>
              </a:prstGeom>
              <a:blipFill>
                <a:blip r:embed="rId3"/>
                <a:stretch>
                  <a:fillRect l="-1913" r="-2869" b="-165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P_5_BD#4a254c3b4?segpoint=1&amp;vbadefaultcenterpage=1&amp;parentnodeid=c668f19c7&amp;vbahtmlprocessed=1&amp;hasbroken=1"/>
              <p:cNvSpPr/>
              <p:nvPr/>
            </p:nvSpPr>
            <p:spPr>
              <a:xfrm>
                <a:off x="356616" y="3810000"/>
                <a:ext cx="11475720" cy="78492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68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（2）变形公式：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𝑣𝑡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（求路程）；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𝑡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𝑠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𝑣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（求时间）。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5" name="P_5_BD#4a254c3b4?segpoint=1&amp;vbadefaultcenterpage=1&amp;parentnodeid=c668f19c7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3810000"/>
                <a:ext cx="11475720" cy="784924"/>
              </a:xfrm>
              <a:prstGeom prst="rect">
                <a:avLst/>
              </a:prstGeom>
              <a:blipFill>
                <a:blip r:embed="rId4"/>
                <a:stretch>
                  <a:fillRect b="-1550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P_5_AN.30_1#4a254c3b4.blank?vbadefaultcenterpage=1&amp;parentnodeid=c668f19c7&amp;vbapositionanswer=30&amp;vbahtmlprocessed=1"/>
              <p:cNvSpPr/>
              <p:nvPr/>
            </p:nvSpPr>
            <p:spPr>
              <a:xfrm>
                <a:off x="4788916" y="1892286"/>
                <a:ext cx="207264" cy="548005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ctr" latinLnBrk="1">
                  <a:lnSpc>
                    <a:spcPts val="5000"/>
                  </a:lnSpc>
                </a:pP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𝑣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6" name="P_5_AN.30_1#4a254c3b4.blank?vbadefaultcenterpage=1&amp;parentnodeid=c668f19c7&amp;vbapositionanswer=30&amp;vbahtmlprocessed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8916" y="1892286"/>
                <a:ext cx="207264" cy="548005"/>
              </a:xfrm>
              <a:prstGeom prst="rect">
                <a:avLst/>
              </a:prstGeom>
              <a:blipFill rotWithShape="1">
                <a:blip r:embed="rId5"/>
                <a:stretch>
                  <a:fillRect l="-58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P_5_AN.31_1#4a254c3b4.blank?vbadefaultcenterpage=1&amp;parentnodeid=c668f19c7&amp;vbapositionanswer=31&amp;vbahtmlprocessed=1"/>
              <p:cNvSpPr/>
              <p:nvPr/>
            </p:nvSpPr>
            <p:spPr>
              <a:xfrm>
                <a:off x="4086924" y="2255075"/>
                <a:ext cx="133922" cy="785051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ctr" latinLnBrk="1">
                  <a:lnSpc>
                    <a:spcPts val="6800"/>
                  </a:lnSpc>
                </a:pP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𝑠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𝑡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7" name="P_5_AN.31_1#4a254c3b4.blank?vbadefaultcenterpage=1&amp;parentnodeid=c668f19c7&amp;vbapositionanswer=31&amp;vbahtmlprocessed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86924" y="2255075"/>
                <a:ext cx="133922" cy="785051"/>
              </a:xfrm>
              <a:prstGeom prst="rect">
                <a:avLst/>
              </a:prstGeom>
              <a:blipFill>
                <a:blip r:embed="rId6"/>
                <a:stretch>
                  <a:fillRect l="-4545" r="-4545" b="-77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P_5_BD#4a254c3b4?segpoint=1&amp;vbadefaultcenterpage=1&amp;parentnodeid=c668f19c7&amp;vbahtmlprocessed=1&amp;hasbroken=1"/>
              <p:cNvSpPr/>
              <p:nvPr/>
            </p:nvSpPr>
            <p:spPr>
              <a:xfrm>
                <a:off x="356616" y="2131853"/>
                <a:ext cx="11475720" cy="120707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3.在交通运输中速度的单位常用千米每小时，符号是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km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km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⋅</m:t>
                        </m:r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h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s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km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P_5_BD#4a254c3b4?segpoint=1&amp;vbadefaultcenterpage=1&amp;parentnodeid=c668f19c7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2131853"/>
                <a:ext cx="11475720" cy="1207072"/>
              </a:xfrm>
              <a:prstGeom prst="rect">
                <a:avLst/>
              </a:prstGeom>
              <a:blipFill>
                <a:blip r:embed="rId3"/>
                <a:stretch>
                  <a:fillRect l="-106" b="-1868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P_5_BD#4a254c3b4?segpoint=1&amp;vbadefaultcenterpage=1&amp;parentnodeid=c668f19c7&amp;vbahtmlprocessed=1"/>
              <p:cNvSpPr/>
              <p:nvPr/>
            </p:nvSpPr>
            <p:spPr>
              <a:xfrm>
                <a:off x="356616" y="3340385"/>
                <a:ext cx="11475720" cy="1212025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l" latinLnBrk="1">
                  <a:lnSpc>
                    <a:spcPct val="1500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4.常见的速度：成年人正常步行的速度约为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1.2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，正常骑自行车的速度约为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3" name="P_5_BD#4a254c3b4?segpoint=1&amp;vbadefaultcenterpage=1&amp;parentnodeid=c668f19c7&amp;vbahtmlprocessed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3340385"/>
                <a:ext cx="11475720" cy="1212025"/>
              </a:xfrm>
              <a:prstGeom prst="rect">
                <a:avLst/>
              </a:prstGeom>
              <a:blipFill>
                <a:blip r:embed="rId4"/>
                <a:stretch>
                  <a:fillRect l="-1913" b="-1708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P_5_AN.32_1#4a254c3b4.blank?vbadefaultcenterpage=1&amp;parentnodeid=c668f19c7&amp;vbapositionanswer=32&amp;vbahtmlprocessed=1"/>
          <p:cNvSpPr/>
          <p:nvPr/>
        </p:nvSpPr>
        <p:spPr>
          <a:xfrm>
            <a:off x="3611055" y="2796353"/>
            <a:ext cx="582613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3.6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17d9f4320.fixed?vbadefaultcenterpage=1&amp;parentnodeid=e863da338&amp;vbahtmlprocessed=1"/>
          <p:cNvSpPr/>
          <p:nvPr/>
        </p:nvSpPr>
        <p:spPr>
          <a:xfrm>
            <a:off x="4498848" y="3163824"/>
            <a:ext cx="7507224" cy="101498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55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重难点突破</a:t>
            </a:r>
            <a:endParaRPr lang="en-US" altLang="zh-CN" sz="5500" dirty="0"/>
          </a:p>
        </p:txBody>
      </p:sp>
      <p:sp>
        <p:nvSpPr>
          <p:cNvPr id="3" name="C_3#17d9f4320.fixed?vbadefaultcenterpage=1&amp;parentnodeid=e863da338&amp;vbahtmlprocessed=1"/>
          <p:cNvSpPr/>
          <p:nvPr/>
        </p:nvSpPr>
        <p:spPr>
          <a:xfrm>
            <a:off x="1975104" y="3163824"/>
            <a:ext cx="2039112" cy="101498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55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02</a:t>
            </a:r>
            <a:endParaRPr lang="en-US" altLang="zh-CN" sz="5500" dirty="0"/>
          </a:p>
        </p:txBody>
      </p:sp>
    </p:spTree>
  </p:cSld>
  <p:clrMapOvr>
    <a:masterClrMapping/>
  </p:clrMapOvr>
  <p:transition>
    <p:split dir="in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e8aff8266?vbadefaultcenterpage=1&amp;parentnodeid=17d9f4320&amp;vbahtmlprocessed=1"/>
          <p:cNvSpPr/>
          <p:nvPr/>
        </p:nvSpPr>
        <p:spPr>
          <a:xfrm>
            <a:off x="356616" y="539496"/>
            <a:ext cx="11475720" cy="1041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重点1</a:t>
            </a: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运动和静止的相对性</a:t>
            </a:r>
            <a:endParaRPr lang="en-US" altLang="zh-CN" sz="3000" dirty="0"/>
          </a:p>
        </p:txBody>
      </p:sp>
      <p:sp>
        <p:nvSpPr>
          <p:cNvPr id="3" name="P_5_BD#439f45d46?vbadefaultcenterpage=1&amp;parentnodeid=e8aff8266&amp;vbahtmlprocessed=1"/>
          <p:cNvSpPr/>
          <p:nvPr/>
        </p:nvSpPr>
        <p:spPr>
          <a:xfrm>
            <a:off x="356616" y="1220978"/>
            <a:ext cx="11475720" cy="12120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物体的运动与静止以及运动情况如何，取决于参照物。同一物体在选择不同的参照物时，运动状态的描述可能不同。</a:t>
            </a:r>
            <a:endParaRPr lang="en-US" altLang="zh-CN" sz="2800" dirty="0"/>
          </a:p>
        </p:txBody>
      </p:sp>
      <p:sp>
        <p:nvSpPr>
          <p:cNvPr id="4" name="P_5_BD#439f45d46?segpoint=1&amp;vbadefaultcenterpage=1&amp;parentnodeid=e8aff8266&amp;vbahtmlprocessed=1"/>
          <p:cNvSpPr/>
          <p:nvPr/>
        </p:nvSpPr>
        <p:spPr>
          <a:xfrm>
            <a:off x="356616" y="2506535"/>
            <a:ext cx="11475720" cy="18521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（1）以地面（或静止在地面上的物体）为参照物：若某物体相对于地面（或静止在地面上的物体）位置发生改变，则该物体是运动的；若没有发生改变，则该物体是静止的。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e863da338.fixed?vbadefaultcenterpage=1&amp;parentnodeid=bf47da24c&amp;vbahtmlprocessed=1"/>
          <p:cNvSpPr/>
          <p:nvPr/>
        </p:nvSpPr>
        <p:spPr>
          <a:xfrm>
            <a:off x="868680" y="2048256"/>
            <a:ext cx="10799064" cy="87782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ct val="120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第一部分</a:t>
            </a:r>
            <a:r>
              <a:rPr lang="en-US" altLang="zh-CN" sz="4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课程培优</a:t>
            </a:r>
            <a:endParaRPr lang="en-US" altLang="zh-CN" sz="4000" dirty="0"/>
          </a:p>
        </p:txBody>
      </p:sp>
      <p:sp>
        <p:nvSpPr>
          <p:cNvPr id="3" name="C_2_BD#e863da338.fixed?vbadefaultcenterpage=1&amp;parentnodeid=bf47da24c&amp;vbahtmlprocessed=1"/>
          <p:cNvSpPr/>
          <p:nvPr/>
        </p:nvSpPr>
        <p:spPr>
          <a:xfrm>
            <a:off x="868680" y="3273552"/>
            <a:ext cx="10799064" cy="72237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ct val="120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第7讲</a:t>
            </a:r>
            <a:r>
              <a:rPr lang="en-US" altLang="zh-CN" sz="4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机械运动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439f45d46?segpoint=1&amp;vbadefaultcenterpage=1&amp;parentnodeid=e8aff8266&amp;vbahtmlprocessed=1"/>
          <p:cNvSpPr/>
          <p:nvPr/>
        </p:nvSpPr>
        <p:spPr>
          <a:xfrm>
            <a:off x="356616" y="779303"/>
            <a:ext cx="11475720" cy="50525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（2）以运动的物体为参照物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①两个物体，同向同速运动：互相以对方为参照物，位置都没有发生改变，则物体是静止的。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两个物体，同向异速运动：互相以对方为参照物，位置都发生改变，则物体是运动的。如：向南行驶的汽车和自行车，汽车的速度大于自行车，以汽车为参照物，自行车向北运动；以自行车为参照物，汽车向南行驶。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③两个物体，异向运动：互相以对方为参照物，位置都发生改变，则物体是运动的。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P_5_BD#439f45d46?segpoint=1&amp;vbadefaultcenterpage=1&amp;parentnodeid=e8aff8266&amp;vbahtmlprocessed=1&amp;hasbroken=1"/>
              <p:cNvSpPr/>
              <p:nvPr/>
            </p:nvSpPr>
            <p:spPr>
              <a:xfrm>
                <a:off x="356616" y="2097881"/>
                <a:ext cx="11475720" cy="57194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900" b="1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※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1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1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温馨提示：</a:t>
                </a:r>
                <a:endParaRPr lang="en-US" altLang="zh-CN" sz="933" dirty="0"/>
              </a:p>
            </p:txBody>
          </p:sp>
        </mc:Choice>
        <mc:Fallback xmlns="">
          <p:sp>
            <p:nvSpPr>
              <p:cNvPr id="2" name="P_5_BD#439f45d46?segpoint=1&amp;vbadefaultcenterpage=1&amp;parentnodeid=e8aff8266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2097881"/>
                <a:ext cx="11475720" cy="571945"/>
              </a:xfrm>
              <a:prstGeom prst="rect">
                <a:avLst/>
              </a:prstGeom>
              <a:blipFill>
                <a:blip r:embed="rId3"/>
                <a:stretch>
                  <a:fillRect b="-3829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P_5_BD#439f45d46?segpoint=1&amp;vbadefaultcenterpage=1&amp;parentnodeid=e8aff8266&amp;vbahtmlprocessed=1"/>
          <p:cNvSpPr/>
          <p:nvPr/>
        </p:nvSpPr>
        <p:spPr>
          <a:xfrm>
            <a:off x="356616" y="2736691"/>
            <a:ext cx="11475720" cy="12120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1.参照物可以任意选择，为了研究问题方便，物理学中一般选择地球、地面或相对于地面静止的物体作为参照物。</a:t>
            </a:r>
            <a:endParaRPr lang="en-US" altLang="zh-CN" sz="2800" dirty="0"/>
          </a:p>
        </p:txBody>
      </p:sp>
      <p:sp>
        <p:nvSpPr>
          <p:cNvPr id="4" name="P_5_BD#439f45d46?segpoint=1&amp;vbadefaultcenterpage=1&amp;parentnodeid=e8aff8266&amp;vbahtmlprocessed=1"/>
          <p:cNvSpPr/>
          <p:nvPr/>
        </p:nvSpPr>
        <p:spPr>
          <a:xfrm>
            <a:off x="356616" y="4019391"/>
            <a:ext cx="11475720" cy="56699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2.离开参照物谈运动和静止是没有意义的。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eead46e76?vbadefaultcenterpage=1&amp;parentnodeid=17d9f4320&amp;vbahtmlprocessed=1"/>
          <p:cNvSpPr/>
          <p:nvPr/>
        </p:nvSpPr>
        <p:spPr>
          <a:xfrm>
            <a:off x="356616" y="539496"/>
            <a:ext cx="11475720" cy="1041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重点2</a:t>
            </a: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匀速直线运动与变速直线运动</a:t>
            </a:r>
            <a:endParaRPr lang="en-US" altLang="zh-CN" sz="3000" dirty="0"/>
          </a:p>
        </p:txBody>
      </p:sp>
      <p:graphicFrame>
        <p:nvGraphicFramePr>
          <p:cNvPr id="23" name="P_5_BD#ab382d1c9?colgroup=5,12,12&amp;vbadefaultcenterpage=1&amp;parentnodeid=eead46e76&amp;vbahtmlprocessed=1&amp;hasbroken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133914"/>
              </p:ext>
            </p:extLst>
          </p:nvPr>
        </p:nvGraphicFramePr>
        <p:xfrm>
          <a:off x="356616" y="1282700"/>
          <a:ext cx="11430000" cy="2882900"/>
        </p:xfrm>
        <a:graphic>
          <a:graphicData uri="http://schemas.openxmlformats.org/drawingml/2006/table">
            <a:tbl>
              <a:tblPr/>
              <a:tblGrid>
                <a:gridCol w="2286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572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5720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50793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运动方式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匀速直线运动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变速直线运动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0793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定义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速度不变的直线运动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速度变化的直线运动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7607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频闪照片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5100"/>
                        </a:lnSpc>
                      </a:pPr>
                      <a:r>
                        <a:rPr lang="en-US" altLang="zh-CN" sz="2800" b="0" i="0" kern="0" spc="-99900">
                          <a:solidFill>
                            <a:srgbClr val="FFFFFF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微软雅黑" pitchFamily="34" charset="-122"/>
                          <a:cs typeface="Times New Roman" pitchFamily="34" charset="-120"/>
                        </a:rPr>
                        <a:t>____________________________________________</a:t>
                      </a: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5100"/>
                        </a:lnSpc>
                      </a:pPr>
                      <a:r>
                        <a:rPr lang="en-US" altLang="zh-CN" sz="2800" b="0" i="0" kern="0" spc="-99900">
                          <a:solidFill>
                            <a:srgbClr val="FFFFFF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微软雅黑" pitchFamily="34" charset="-122"/>
                          <a:cs typeface="Times New Roman" pitchFamily="34" charset="-120"/>
                        </a:rPr>
                        <a:t>____________________________________________</a:t>
                      </a: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062673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特点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整个过程中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，运动的快慢和</a:t>
                      </a:r>
                    </a:p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方向都不变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整个过程中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，运动的快慢发</a:t>
                      </a:r>
                    </a:p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生改变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pic>
        <p:nvPicPr>
          <p:cNvPr id="4" name="P_5_BD#ab382d1c9.table_image?tableimageindex=2&amp;vbadefaultcenterpage=1&amp;parentnodeid=eead46e76&amp;vbahtmlprocessed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07892" y="2502667"/>
            <a:ext cx="2441448" cy="402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5" name="P_5_BD#ab382d1c9.table_image?tableimageindex=3&amp;vbadefaultcenterpage=1&amp;parentnodeid=eead46e76&amp;vbahtmlprocessed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79892" y="2494852"/>
            <a:ext cx="2441448" cy="402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16cdbc15b?vbadefaultcenterpage=1&amp;parentnodeid=17d9f4320&amp;vbahtmlprocessed=1"/>
          <p:cNvSpPr/>
          <p:nvPr/>
        </p:nvSpPr>
        <p:spPr>
          <a:xfrm>
            <a:off x="356616" y="539496"/>
            <a:ext cx="11475720" cy="1041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重点3</a:t>
            </a: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平均速度</a:t>
            </a:r>
            <a:endParaRPr lang="en-US" altLang="zh-CN" sz="3000" dirty="0"/>
          </a:p>
        </p:txBody>
      </p:sp>
      <p:sp>
        <p:nvSpPr>
          <p:cNvPr id="3" name="P_5_BD#53507a5a6?vbadefaultcenterpage=1&amp;parentnodeid=16cdbc15b&amp;vbahtmlprocessed=1"/>
          <p:cNvSpPr/>
          <p:nvPr/>
        </p:nvSpPr>
        <p:spPr>
          <a:xfrm>
            <a:off x="356616" y="1220978"/>
            <a:ext cx="11475720" cy="12120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物体在某一段路程内（或某一段时间内）运动的快慢程度，等于这段路程与其对应时间的比值。（注：平均速度不是速度的平均值）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P_5_BD#53507a5a6?segpoint=1&amp;vbadefaultcenterpage=1&amp;parentnodeid=16cdbc15b&amp;vbahtmlprocessed=1&amp;hasbroken=1"/>
              <p:cNvSpPr/>
              <p:nvPr/>
            </p:nvSpPr>
            <p:spPr>
              <a:xfrm>
                <a:off x="356616" y="2438400"/>
                <a:ext cx="11475720" cy="270821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900" b="1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※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1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1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温馨提示：</a:t>
                </a:r>
                <a:endParaRPr lang="en-US" altLang="zh-CN" sz="933" dirty="0"/>
              </a:p>
              <a:p>
                <a:pPr algn="l" latinLnBrk="1">
                  <a:lnSpc>
                    <a:spcPts val="68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应用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𝑣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𝑠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𝑡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计算时，单位要统一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，且公式中的三个物理量必须对应于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同一物体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。当路程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𝑠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用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作单位，时间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用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作单位时，速度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𝑣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的单位为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m&gt;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;当路程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𝑠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用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km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作单位，时间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用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作单位时，速度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𝑣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的单位为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km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933" dirty="0"/>
              </a:p>
            </p:txBody>
          </p:sp>
        </mc:Choice>
        <mc:Fallback xmlns="">
          <p:sp>
            <p:nvSpPr>
              <p:cNvPr id="4" name="P_5_BD#53507a5a6?segpoint=1&amp;vbadefaultcenterpage=1&amp;parentnodeid=16cdbc15b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2438400"/>
                <a:ext cx="11475720" cy="2708212"/>
              </a:xfrm>
              <a:prstGeom prst="rect">
                <a:avLst/>
              </a:prstGeom>
              <a:blipFill>
                <a:blip r:embed="rId3"/>
                <a:stretch>
                  <a:fillRect l="-1913" r="-3773" b="-878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df3572889?vbadefaultcenterpage=1&amp;parentnodeid=17d9f4320&amp;vbahtmlprocessed=1"/>
          <p:cNvSpPr/>
          <p:nvPr/>
        </p:nvSpPr>
        <p:spPr>
          <a:xfrm>
            <a:off x="356616" y="539496"/>
            <a:ext cx="11475720" cy="1041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重点4</a:t>
            </a: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图像的理解</a:t>
            </a:r>
            <a:endParaRPr lang="en-US" altLang="zh-CN" sz="3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5" name="P_5_BD#63dab0aed?colgroup=5,25&amp;vbadefaultcenterpage=1&amp;parentnodeid=df3572889&amp;vbahtmlprocessed=1&amp;hasbroken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398968"/>
                  </p:ext>
                </p:extLst>
              </p:nvPr>
            </p:nvGraphicFramePr>
            <p:xfrm>
              <a:off x="356616" y="1282700"/>
              <a:ext cx="11439144" cy="4500372"/>
            </p:xfrm>
            <a:graphic>
              <a:graphicData uri="http://schemas.openxmlformats.org/drawingml/2006/table">
                <a:tbl>
                  <a:tblPr/>
                  <a:tblGrid>
                    <a:gridCol w="1993392">
                      <a:extLst>
                        <a:ext uri="{9D8B030D-6E8A-4147-A177-3AD203B41FA5}">
                          <a16:colId xmlns:a16="http://schemas.microsoft.com/office/drawing/2014/main" xmlns="" val="20000"/>
                        </a:ext>
                      </a:extLst>
                    </a:gridCol>
                    <a:gridCol w="9445752">
                      <a:extLst>
                        <a:ext uri="{9D8B030D-6E8A-4147-A177-3AD203B41FA5}">
                          <a16:colId xmlns:a16="http://schemas.microsoft.com/office/drawing/2014/main" xmlns="" val="20001"/>
                        </a:ext>
                      </a:extLst>
                    </a:gridCol>
                  </a:tblGrid>
                  <a:tr h="50069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运动图像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理解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0"/>
                      </a:ext>
                    </a:extLst>
                  </a:tr>
                  <a:tr h="3877056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6600"/>
                            </a:lnSpc>
                          </a:pPr>
                          <a:r>
                            <a:rPr lang="en-US" altLang="zh-CN" sz="9200" b="0" i="0" kern="0" spc="-9990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_</a:t>
                          </a:r>
                          <a:r>
                            <a:rPr lang="en-US" altLang="zh-CN" sz="900" b="0" i="0" kern="0" spc="0">
                              <a:solidFill>
                                <a:srgbClr val="FFFFFF"/>
                              </a:solidFill>
                              <a:latin typeface="SimSun" panose="02010600030101010101" pitchFamily="2" charset="-122"/>
                              <a:ea typeface="微软雅黑" pitchFamily="34" charset="-122"/>
                              <a:cs typeface="Times New Roman" pitchFamily="34" charset="-120"/>
                            </a:rPr>
                            <a:t>_______________________________</a:t>
                          </a:r>
                          <a:endParaRPr lang="en-US" altLang="zh-CN" sz="900" spc="0" dirty="0">
                            <a:latin typeface="SimSun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（1）水平直线表示物体位置没有发生变化，即物体静止</a:t>
                          </a: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。</a:t>
                          </a:r>
                          <a:r>
                            <a:rPr lang="en-US" altLang="zh-CN" sz="900" b="0" i="0" u="none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</a:p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100" b="0" i="0" kern="0" spc="-9990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</a:t>
                          </a:r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m&gt;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0∼</m:t>
                              </m:r>
                              <m:sSub>
                                <m:sSubPr>
                                  <m:ctrlPr>
                                    <a:rPr lang="en-US" altLang="zh-CN" sz="2800" b="0" i="1" dirty="0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0" i="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altLang="zh-CN" sz="2800" b="0" i="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1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&lt;/m&gt;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时刻，甲物体静止不动</a:t>
                          </a:r>
                          <a:endParaRPr lang="en-US" altLang="zh-CN" sz="1200" dirty="0"/>
                        </a:p>
                        <a:p>
                          <a:pPr algn="l" latinLnBrk="1" hangingPunct="0">
                            <a:lnSpc>
                              <a:spcPct val="1300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（2）倾斜直线表示物体做匀速直线运动。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&lt;m&gt;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800" b="0" i="1" dirty="0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0" i="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altLang="zh-CN" sz="2800" b="0" i="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1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&lt;/m&gt;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时刻以后，甲物体做匀速直线运动；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&lt;m&gt;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0∼</m:t>
                              </m:r>
                              <m:sSub>
                                <m:sSubPr>
                                  <m:ctrlPr>
                                    <a:rPr lang="en-US" altLang="zh-CN" sz="2800" b="0" i="1" dirty="0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0" i="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altLang="zh-CN" sz="2800" b="0" i="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3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&lt;/m&gt;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时刻，乙物体做匀速直线运动</a:t>
                          </a:r>
                          <a:endParaRPr lang="en-US" altLang="zh-CN" sz="1200" dirty="0"/>
                        </a:p>
                        <a:p>
                          <a:pPr algn="l" latinLnBrk="1" hangingPunct="0">
                            <a:lnSpc>
                              <a:spcPts val="45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（3）斜率表示速度大小。斜率越大，速度越大，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&lt;m&gt;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800" b="0" i="1" dirty="0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0" i="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m:rPr>
                                      <m:nor/>
                                    </m:rPr>
                                    <a:rPr lang="en-US" altLang="zh-CN" sz="2400" baseline="-10000">
                                      <a:solidFill>
                                        <a:srgbClr val="000000"/>
                                      </a:solidFill>
                                    </a:rPr>
                                    <m:t>甲</m:t>
                                  </m:r>
                                </m:sub>
                              </m:sSub>
                              <m: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&gt;</m:t>
                              </m:r>
                              <m:sSub>
                                <m:sSubPr>
                                  <m:ctrlPr>
                                    <a:rPr lang="en-US" altLang="zh-CN" sz="2800" b="0" i="1" dirty="0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0" i="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m:rPr>
                                      <m:nor/>
                                    </m:rPr>
                                    <a:rPr lang="en-US" altLang="zh-CN" sz="2400" baseline="-10000">
                                      <a:solidFill>
                                        <a:srgbClr val="000000"/>
                                      </a:solidFill>
                                    </a:rPr>
                                    <m:t>乙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&lt;/m&gt;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  <a:p>
                          <a:pPr algn="l" latinLnBrk="1" hangingPunct="0">
                            <a:lnSpc>
                              <a:spcPts val="45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（4）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&lt;m&gt;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800" b="0" i="1" dirty="0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0" i="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altLang="zh-CN" sz="2800" b="0" i="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&lt;/m&gt;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时刻，甲、乙两物体运动的路程相同，即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&lt;m&gt;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800" b="0" i="1" dirty="0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0" i="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m:rPr>
                                      <m:nor/>
                                    </m:rPr>
                                    <a:rPr lang="en-US" altLang="zh-CN" sz="2400" baseline="-10000">
                                      <a:solidFill>
                                        <a:srgbClr val="000000"/>
                                      </a:solidFill>
                                    </a:rPr>
                                    <m:t>甲</m:t>
                                  </m:r>
                                </m:sub>
                              </m:sSub>
                              <m: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US" altLang="zh-CN" sz="2800" b="0" i="1" dirty="0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0" i="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m:rPr>
                                      <m:nor/>
                                    </m:rPr>
                                    <a:rPr lang="en-US" altLang="zh-CN" sz="2400" baseline="-10000">
                                      <a:solidFill>
                                        <a:srgbClr val="000000"/>
                                      </a:solidFill>
                                    </a:rPr>
                                    <m:t>乙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&lt;/m&gt;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  <a:p>
                          <a:pPr algn="l" latinLnBrk="1" hangingPunct="0">
                            <a:lnSpc>
                              <a:spcPts val="45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（5）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&lt;m&gt;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800" b="0" i="1" dirty="0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0" i="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altLang="zh-CN" sz="2800" b="0" i="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3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&lt;/m&gt;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时刻，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&lt;m&gt;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800" b="0" i="1" dirty="0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0" i="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m:rPr>
                                      <m:nor/>
                                    </m:rPr>
                                    <a:rPr lang="en-US" altLang="zh-CN" sz="2400" baseline="-10000">
                                      <a:solidFill>
                                        <a:srgbClr val="000000"/>
                                      </a:solidFill>
                                    </a:rPr>
                                    <m:t>甲</m:t>
                                  </m:r>
                                </m:sub>
                              </m:sSub>
                              <m: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&gt;</m:t>
                              </m:r>
                              <m:sSub>
                                <m:sSubPr>
                                  <m:ctrlPr>
                                    <a:rPr lang="en-US" altLang="zh-CN" sz="2800" b="0" i="1" dirty="0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0" i="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m:rPr>
                                      <m:nor/>
                                    </m:rPr>
                                    <a:rPr lang="en-US" altLang="zh-CN" sz="2400" baseline="-10000">
                                      <a:solidFill>
                                        <a:srgbClr val="000000"/>
                                      </a:solidFill>
                                    </a:rPr>
                                    <m:t>乙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&lt;/m&gt;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5" name="P_5_BD#63dab0aed?colgroup=5,25&amp;vbadefaultcenterpage=1&amp;parentnodeid=df3572889&amp;vbahtmlprocessed=1&amp;hasbroken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398968"/>
                  </p:ext>
                </p:extLst>
              </p:nvPr>
            </p:nvGraphicFramePr>
            <p:xfrm>
              <a:off x="356616" y="1282700"/>
              <a:ext cx="11439144" cy="4405504"/>
            </p:xfrm>
            <a:graphic>
              <a:graphicData uri="http://schemas.openxmlformats.org/drawingml/2006/table">
                <a:tbl>
                  <a:tblPr/>
                  <a:tblGrid>
                    <a:gridCol w="199339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944575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510985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运动图像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理解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9451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6600"/>
                            </a:lnSpc>
                          </a:pPr>
                          <a:r>
                            <a:rPr lang="en-US" altLang="zh-CN" sz="9200" b="0" i="0" kern="0" spc="-9990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_</a:t>
                          </a:r>
                          <a:r>
                            <a:rPr lang="en-US" altLang="zh-CN" sz="900" b="0" i="0" kern="0" spc="0">
                              <a:solidFill>
                                <a:srgbClr val="FFFFFF"/>
                              </a:solidFill>
                              <a:latin typeface="SimSun" panose="02010600030101010101" pitchFamily="2" charset="-122"/>
                              <a:ea typeface="微软雅黑" pitchFamily="34" charset="-122"/>
                              <a:cs typeface="Times New Roman" pitchFamily="34" charset="-120"/>
                            </a:rPr>
                            <a:t>_______________________________</a:t>
                          </a:r>
                          <a:endParaRPr lang="en-US" altLang="zh-CN" sz="900" spc="0" dirty="0">
                            <a:latin typeface="SimSun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1161" t="-13906" r="-129" b="-515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4" name="P_5_BD#63dab0aed.table_image?tableimageindex=4&amp;vbadefaultcenterpage=1&amp;parentnodeid=df3572889&amp;vbahtmlprocessed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64" y="2793810"/>
            <a:ext cx="1682496" cy="1856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6" name="P_5_BD#63dab0aed?colgroup=5,25&amp;vbadefaultcenterpage=1&amp;parentnodeid=df3572889&amp;vbahtmlprocessed=1&amp;hasbroken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82932162"/>
                  </p:ext>
                </p:extLst>
              </p:nvPr>
            </p:nvGraphicFramePr>
            <p:xfrm>
              <a:off x="356616" y="2022443"/>
              <a:ext cx="11439144" cy="3378200"/>
            </p:xfrm>
            <a:graphic>
              <a:graphicData uri="http://schemas.openxmlformats.org/drawingml/2006/table">
                <a:tbl>
                  <a:tblPr/>
                  <a:tblGrid>
                    <a:gridCol w="1993392">
                      <a:extLst>
                        <a:ext uri="{9D8B030D-6E8A-4147-A177-3AD203B41FA5}">
                          <a16:colId xmlns:a16="http://schemas.microsoft.com/office/drawing/2014/main" xmlns="" val="20000"/>
                        </a:ext>
                      </a:extLst>
                    </a:gridCol>
                    <a:gridCol w="9445752">
                      <a:extLst>
                        <a:ext uri="{9D8B030D-6E8A-4147-A177-3AD203B41FA5}">
                          <a16:colId xmlns:a16="http://schemas.microsoft.com/office/drawing/2014/main" xmlns="" val="20001"/>
                        </a:ext>
                      </a:extLst>
                    </a:gridCol>
                  </a:tblGrid>
                  <a:tr h="50069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运动图像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理解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0"/>
                      </a:ext>
                    </a:extLst>
                  </a:tr>
                  <a:tr h="2770632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7100"/>
                            </a:lnSpc>
                          </a:pPr>
                          <a:r>
                            <a:rPr lang="en-US" altLang="zh-CN" sz="9450" b="0" i="0" kern="0" spc="-9990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_</a:t>
                          </a:r>
                          <a:r>
                            <a:rPr lang="en-US" altLang="zh-CN" sz="900" b="0" i="0" kern="0" spc="0">
                              <a:solidFill>
                                <a:srgbClr val="FFFFFF"/>
                              </a:solidFill>
                              <a:latin typeface="SimSun" panose="02010600030101010101" pitchFamily="2" charset="-122"/>
                              <a:ea typeface="微软雅黑" pitchFamily="34" charset="-122"/>
                              <a:cs typeface="Times New Roman" pitchFamily="34" charset="-120"/>
                            </a:rPr>
                            <a:t>_______________________________</a:t>
                          </a:r>
                          <a:endParaRPr lang="en-US" altLang="zh-CN" sz="900" spc="0" dirty="0">
                            <a:latin typeface="SimSun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（1）水平直线表示物体的速度大小不变</a:t>
                          </a: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，即物体做匀速直</a:t>
                          </a:r>
                        </a:p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线运动</a:t>
                          </a: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，此时物体的速度大小为直线的纵坐标值</a:t>
                          </a:r>
                          <a:endParaRPr lang="en-US" altLang="zh-CN" sz="1200" dirty="0"/>
                        </a:p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（2）倾斜直线表示物体速度发生变化，即物体做变速运动</a:t>
                          </a:r>
                          <a:endParaRPr lang="en-US" altLang="zh-CN" sz="1200" dirty="0"/>
                        </a:p>
                        <a:p>
                          <a:pPr algn="l" latinLnBrk="1" hangingPunct="0">
                            <a:lnSpc>
                              <a:spcPts val="45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（3）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&lt;m&gt;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0∼</m:t>
                              </m:r>
                              <m:sSub>
                                <m:sSubPr>
                                  <m:ctrlPr>
                                    <a:rPr lang="en-US" altLang="zh-CN" sz="2800" b="0" i="1" dirty="0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0" i="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altLang="zh-CN" sz="2800" b="0" i="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0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&lt;/m&gt;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时刻，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&lt;m&gt;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800" b="0" i="1" dirty="0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0" i="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m:rPr>
                                      <m:nor/>
                                    </m:rPr>
                                    <a:rPr lang="en-US" altLang="zh-CN" sz="2400" baseline="-10000">
                                      <a:solidFill>
                                        <a:srgbClr val="000000"/>
                                      </a:solidFill>
                                    </a:rPr>
                                    <m:t>甲</m:t>
                                  </m:r>
                                </m:sub>
                              </m:sSub>
                              <m: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&lt;</m:t>
                              </m:r>
                              <m:sSub>
                                <m:sSubPr>
                                  <m:ctrlPr>
                                    <a:rPr lang="en-US" altLang="zh-CN" sz="2800" b="0" i="1" dirty="0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0" i="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m:rPr>
                                      <m:nor/>
                                    </m:rPr>
                                    <a:rPr lang="en-US" altLang="zh-CN" sz="2400" baseline="-10000">
                                      <a:solidFill>
                                        <a:srgbClr val="000000"/>
                                      </a:solidFill>
                                    </a:rPr>
                                    <m:t>乙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&lt;/m&gt;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；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&lt;m&gt;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800" b="0" i="1" dirty="0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0" i="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altLang="zh-CN" sz="2800" b="0" i="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0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&lt;/m&gt;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时刻，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&lt;m&gt;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800" b="0" i="1" dirty="0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0" i="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m:rPr>
                                      <m:nor/>
                                    </m:rPr>
                                    <a:rPr lang="en-US" altLang="zh-CN" sz="2400" baseline="-10000">
                                      <a:solidFill>
                                        <a:srgbClr val="000000"/>
                                      </a:solidFill>
                                    </a:rPr>
                                    <m:t>甲</m:t>
                                  </m:r>
                                </m:sub>
                              </m:sSub>
                              <m: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US" altLang="zh-CN" sz="2800" b="0" i="1" dirty="0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0" i="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m:rPr>
                                      <m:nor/>
                                    </m:rPr>
                                    <a:rPr lang="en-US" altLang="zh-CN" sz="2400" baseline="-10000">
                                      <a:solidFill>
                                        <a:srgbClr val="000000"/>
                                      </a:solidFill>
                                    </a:rPr>
                                    <m:t>乙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&lt;/m&gt;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；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&lt;m&gt;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800" b="0" i="1" dirty="0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0" i="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altLang="zh-CN" sz="2800" b="0" i="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0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&lt;/m</a:t>
                          </a:r>
                          <a:r>
                            <a:rPr lang="en-US" altLang="zh-CN" sz="100" b="0" i="0" kern="0" spc="-9990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&gt;</a:t>
                          </a:r>
                          <a:r>
                            <a:rPr lang="en-US" altLang="zh-CN" sz="900" b="0" i="0" u="none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时刻</a:t>
                          </a:r>
                        </a:p>
                        <a:p>
                          <a:pPr algn="l" latinLnBrk="1" hangingPunct="0">
                            <a:lnSpc>
                              <a:spcPts val="45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以后</a:t>
                          </a: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，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&lt;m&gt;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800" b="0" i="1" dirty="0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0" i="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m:rPr>
                                      <m:nor/>
                                    </m:rPr>
                                    <a:rPr lang="en-US" altLang="zh-CN" sz="2400" baseline="-10000">
                                      <a:solidFill>
                                        <a:srgbClr val="000000"/>
                                      </a:solidFill>
                                    </a:rPr>
                                    <m:t>甲</m:t>
                                  </m:r>
                                </m:sub>
                              </m:sSub>
                              <m: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&gt;</m:t>
                              </m:r>
                              <m:sSub>
                                <m:sSubPr>
                                  <m:ctrlPr>
                                    <a:rPr lang="en-US" altLang="zh-CN" sz="2800" b="0" i="1" dirty="0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0" i="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m:rPr>
                                      <m:nor/>
                                    </m:rPr>
                                    <a:rPr lang="en-US" altLang="zh-CN" sz="2400" baseline="-10000">
                                      <a:solidFill>
                                        <a:srgbClr val="000000"/>
                                      </a:solidFill>
                                    </a:rPr>
                                    <m:t>乙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&lt;/m&gt;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6" name="P_5_BD#63dab0aed?colgroup=5,25&amp;vbadefaultcenterpage=1&amp;parentnodeid=df3572889&amp;vbahtmlprocessed=1&amp;hasbroken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82932162"/>
                  </p:ext>
                </p:extLst>
              </p:nvPr>
            </p:nvGraphicFramePr>
            <p:xfrm>
              <a:off x="356616" y="2022443"/>
              <a:ext cx="11439144" cy="3283586"/>
            </p:xfrm>
            <a:graphic>
              <a:graphicData uri="http://schemas.openxmlformats.org/drawingml/2006/table">
                <a:tbl>
                  <a:tblPr/>
                  <a:tblGrid>
                    <a:gridCol w="199339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944575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510985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运动图像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理解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77260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7100"/>
                            </a:lnSpc>
                          </a:pPr>
                          <a:r>
                            <a:rPr lang="en-US" altLang="zh-CN" sz="9450" b="0" i="0" kern="0" spc="-9990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_</a:t>
                          </a:r>
                          <a:r>
                            <a:rPr lang="en-US" altLang="zh-CN" sz="900" b="0" i="0" kern="0" spc="0">
                              <a:solidFill>
                                <a:srgbClr val="FFFFFF"/>
                              </a:solidFill>
                              <a:latin typeface="SimSun" panose="02010600030101010101" pitchFamily="2" charset="-122"/>
                              <a:ea typeface="微软雅黑" pitchFamily="34" charset="-122"/>
                              <a:cs typeface="Times New Roman" pitchFamily="34" charset="-120"/>
                            </a:rPr>
                            <a:t>_______________________________</a:t>
                          </a:r>
                          <a:endParaRPr lang="en-US" altLang="zh-CN" sz="900" spc="0" dirty="0">
                            <a:latin typeface="SimSun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1161" t="-19298" r="-129" b="-1030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3" name="P_5_BD#63dab0aed.table_image?tableimageindex=5&amp;vbadefaultcenterpage=1&amp;parentnodeid=df3572889&amp;vbahtmlprocessed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2920" y="2957481"/>
            <a:ext cx="1700784" cy="1901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2" name="P_5_BD#63dab0aed?colgroup=5,25&amp;vbadefaultcenterpage=1&amp;parentnodeid=df3572889&amp;vbahtmlprocessed=1">
            <a:extLst>
              <a:ext uri="{FF2B5EF4-FFF2-40B4-BE49-F238E27FC236}">
                <a16:creationId xmlns:a16="http://schemas.microsoft.com/office/drawing/2014/main" xmlns="" id="{650D5F37-C08C-4EDC-BE7C-62A135E25675}"/>
              </a:ext>
            </a:extLst>
          </p:cNvPr>
          <p:cNvSpPr txBox="1"/>
          <p:nvPr/>
        </p:nvSpPr>
        <p:spPr>
          <a:xfrm>
            <a:off x="9255760" y="1317339"/>
            <a:ext cx="2540000" cy="57251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2800">
                <a:latin typeface="Times New Roman" panose="02020603050405020304" pitchFamily="18" charset="0"/>
              </a:rPr>
              <a:t>续表</a:t>
            </a:r>
          </a:p>
        </p:txBody>
      </p:sp>
    </p:spTree>
  </p:cSld>
  <p:clrMapOvr>
    <a:masterClrMapping/>
  </p:clrMapOvr>
  <p:transition>
    <p:split dir="in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1ed4ac2b1?vbadefaultcenterpage=1&amp;parentnodeid=17d9f4320&amp;vbahtmlprocessed=1"/>
          <p:cNvSpPr/>
          <p:nvPr/>
        </p:nvSpPr>
        <p:spPr>
          <a:xfrm>
            <a:off x="356616" y="539496"/>
            <a:ext cx="11475720" cy="1041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重点5</a:t>
            </a: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实验：测量物体的运动速度</a:t>
            </a:r>
            <a:endParaRPr lang="en-US" altLang="zh-CN" sz="3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P_5_BD#f4364d9aa?segpoint=1&amp;vbadefaultcenterpage=1&amp;parentnodeid=1ed4ac2b1&amp;vbahtmlprocessed=1&amp;hasbroken=1"/>
              <p:cNvSpPr/>
              <p:nvPr/>
            </p:nvSpPr>
            <p:spPr>
              <a:xfrm>
                <a:off x="356616" y="1155700"/>
                <a:ext cx="11475720" cy="78505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68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1.实验原理：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𝑣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𝑠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𝑡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3" name="P_5_BD#f4364d9aa?segpoint=1&amp;vbadefaultcenterpage=1&amp;parentnodeid=1ed4ac2b1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1155700"/>
                <a:ext cx="11475720" cy="785051"/>
              </a:xfrm>
              <a:prstGeom prst="rect">
                <a:avLst/>
              </a:prstGeom>
              <a:blipFill>
                <a:blip r:embed="rId3"/>
                <a:stretch>
                  <a:fillRect b="-1640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P_5_BD#f4364d9aa?segpoint=1&amp;vbadefaultcenterpage=1&amp;parentnodeid=1ed4ac2b1&amp;vbahtmlprocessed=1"/>
          <p:cNvSpPr/>
          <p:nvPr/>
        </p:nvSpPr>
        <p:spPr>
          <a:xfrm>
            <a:off x="356616" y="1943100"/>
            <a:ext cx="11475720" cy="56699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2.实验装置图（如图1-7-2）</a:t>
            </a:r>
            <a:endParaRPr lang="en-US" altLang="zh-CN" sz="2800" dirty="0"/>
          </a:p>
        </p:txBody>
      </p:sp>
      <p:pic>
        <p:nvPicPr>
          <p:cNvPr id="5" name="P_5_BD#f4364d9aa?imagetipindex=2&amp;vbadefaultcenterpage=1&amp;parentnodeid=1ed4ac2b1&amp;vbahtmlprocessed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99816" y="2641600"/>
            <a:ext cx="5998464" cy="1344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6" name="P_5_BD#f4364d9aa?imagetipindex=2&amp;vbadefaultcenterpage=1&amp;parentnodeid=1ed4ac2b1&amp;vbahtmlprocessed=1"/>
          <p:cNvSpPr/>
          <p:nvPr/>
        </p:nvSpPr>
        <p:spPr>
          <a:xfrm>
            <a:off x="5495005" y="4112768"/>
            <a:ext cx="1208087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图1-7-2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f4364d9aa?segpoint=1&amp;vbadefaultcenterpage=1&amp;parentnodeid=1ed4ac2b1&amp;vbahtmlprocessed=1"/>
          <p:cNvSpPr/>
          <p:nvPr/>
        </p:nvSpPr>
        <p:spPr>
          <a:xfrm>
            <a:off x="356616" y="782669"/>
            <a:ext cx="11475720" cy="56699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3.实验器材的作用</a:t>
            </a:r>
            <a:endParaRPr lang="en-US" altLang="zh-CN" sz="2800" dirty="0"/>
          </a:p>
        </p:txBody>
      </p:sp>
      <p:sp>
        <p:nvSpPr>
          <p:cNvPr id="3" name="P_5_BD#f4364d9aa?segpoint=1&amp;vbadefaultcenterpage=1&amp;parentnodeid=1ed4ac2b1&amp;vbahtmlprocessed=1"/>
          <p:cNvSpPr/>
          <p:nvPr/>
        </p:nvSpPr>
        <p:spPr>
          <a:xfrm>
            <a:off x="356616" y="1426051"/>
            <a:ext cx="11475720" cy="56699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（1）刻度尺的作用：测量小车运动的路程。</a:t>
            </a:r>
            <a:endParaRPr lang="en-US" altLang="zh-CN" sz="2800" dirty="0"/>
          </a:p>
        </p:txBody>
      </p:sp>
      <p:sp>
        <p:nvSpPr>
          <p:cNvPr id="4" name="P_5_BD#f4364d9aa?segpoint=1&amp;vbadefaultcenterpage=1&amp;parentnodeid=1ed4ac2b1&amp;vbahtmlprocessed=1"/>
          <p:cNvSpPr/>
          <p:nvPr/>
        </p:nvSpPr>
        <p:spPr>
          <a:xfrm>
            <a:off x="356616" y="2061051"/>
            <a:ext cx="11475720" cy="56699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（2）停表的作用：测量小车运动的时间。</a:t>
            </a:r>
            <a:endParaRPr lang="en-US" altLang="zh-CN" sz="2800" dirty="0"/>
          </a:p>
        </p:txBody>
      </p:sp>
      <p:sp>
        <p:nvSpPr>
          <p:cNvPr id="5" name="P_5_BD#f4364d9aa?segpoint=1&amp;vbadefaultcenterpage=1&amp;parentnodeid=1ed4ac2b1&amp;vbahtmlprocessed=1"/>
          <p:cNvSpPr/>
          <p:nvPr/>
        </p:nvSpPr>
        <p:spPr>
          <a:xfrm>
            <a:off x="356616" y="2696051"/>
            <a:ext cx="11475720" cy="56699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（3）斜面的作用：使小车获得下滑的动力。</a:t>
            </a:r>
            <a:endParaRPr lang="en-US" altLang="zh-CN" sz="2800" dirty="0"/>
          </a:p>
        </p:txBody>
      </p:sp>
      <p:sp>
        <p:nvSpPr>
          <p:cNvPr id="6" name="P_5_BD#f4364d9aa?segpoint=1&amp;vbadefaultcenterpage=1&amp;parentnodeid=1ed4ac2b1&amp;vbahtmlprocessed=1"/>
          <p:cNvSpPr/>
          <p:nvPr/>
        </p:nvSpPr>
        <p:spPr>
          <a:xfrm>
            <a:off x="356616" y="3331051"/>
            <a:ext cx="11475720" cy="56699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spc="-5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（4）金属片的作用：控制运动的路程，确保小车终点始终在同一位置。</a:t>
            </a:r>
            <a:endParaRPr lang="en-US" altLang="zh-CN" sz="2800" spc="-50" dirty="0"/>
          </a:p>
        </p:txBody>
      </p:sp>
      <p:sp>
        <p:nvSpPr>
          <p:cNvPr id="7" name="P_5_BD#f4364d9aa?segpoint=1&amp;vbadefaultcenterpage=1&amp;parentnodeid=1ed4ac2b1&amp;vbahtmlprocessed=1"/>
          <p:cNvSpPr/>
          <p:nvPr/>
        </p:nvSpPr>
        <p:spPr>
          <a:xfrm>
            <a:off x="356616" y="3973861"/>
            <a:ext cx="11475720" cy="12120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4.放置斜面时，倾角不宜过大的原因：倾角太大时小车滑行太快，不便测量小车运动的时间。</a:t>
            </a:r>
            <a:endParaRPr lang="en-US" altLang="zh-CN" sz="2800" dirty="0"/>
          </a:p>
        </p:txBody>
      </p:sp>
      <p:sp>
        <p:nvSpPr>
          <p:cNvPr id="8" name="P_5_BD#f4364d9aa?segpoint=1&amp;vbadefaultcenterpage=1&amp;parentnodeid=1ed4ac2b1&amp;vbahtmlprocessed=1"/>
          <p:cNvSpPr/>
          <p:nvPr/>
        </p:nvSpPr>
        <p:spPr>
          <a:xfrm>
            <a:off x="356616" y="5261451"/>
            <a:ext cx="11475720" cy="56699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5.每次测量时必须让小车从同一高度由静止开始下滑。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f4364d9aa?segpoint=1&amp;vbadefaultcenterpage=1&amp;parentnodeid=1ed4ac2b1&amp;vbahtmlprocessed=1"/>
          <p:cNvSpPr/>
          <p:nvPr/>
        </p:nvSpPr>
        <p:spPr>
          <a:xfrm>
            <a:off x="356616" y="613220"/>
            <a:ext cx="11475720" cy="113703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4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6.小车在斜面上运动距离的确定：测小车运动的距离时，要“头对头”或“尾对尾”。</a:t>
            </a:r>
            <a:endParaRPr lang="en-US" altLang="zh-CN" sz="2800" dirty="0"/>
          </a:p>
        </p:txBody>
      </p:sp>
      <p:sp>
        <p:nvSpPr>
          <p:cNvPr id="3" name="P_5_BD#f4364d9aa?segpoint=1&amp;vbadefaultcenterpage=1&amp;parentnodeid=1ed4ac2b1&amp;vbahtmlprocessed=1"/>
          <p:cNvSpPr/>
          <p:nvPr/>
        </p:nvSpPr>
        <p:spPr>
          <a:xfrm>
            <a:off x="356616" y="1828102"/>
            <a:ext cx="11475720" cy="53498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4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7.改变小车的平均速度的方法：改变斜面的倾斜程度。</a:t>
            </a:r>
            <a:endParaRPr lang="en-US" altLang="zh-CN" sz="2800" dirty="0"/>
          </a:p>
        </p:txBody>
      </p:sp>
      <p:sp>
        <p:nvSpPr>
          <p:cNvPr id="4" name="P_5_BD#f4364d9aa?segpoint=1&amp;vbadefaultcenterpage=1&amp;parentnodeid=1ed4ac2b1&amp;vbahtmlprocessed=1"/>
          <p:cNvSpPr/>
          <p:nvPr/>
        </p:nvSpPr>
        <p:spPr>
          <a:xfrm>
            <a:off x="356616" y="2434844"/>
            <a:ext cx="11475720" cy="113734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4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8.小车从斜面顶端运动到底端的过程中机械能的转化：重力势能减小，动能增加，部分机械能因摩擦力做功转化为内能。</a:t>
            </a:r>
            <a:endParaRPr lang="en-US" altLang="zh-CN" sz="2800" dirty="0"/>
          </a:p>
        </p:txBody>
      </p:sp>
      <p:sp>
        <p:nvSpPr>
          <p:cNvPr id="5" name="P_5_BD#f4364d9aa?segpoint=1&amp;vbadefaultcenterpage=1&amp;parentnodeid=1ed4ac2b1&amp;vbahtmlprocessed=1"/>
          <p:cNvSpPr/>
          <p:nvPr/>
        </p:nvSpPr>
        <p:spPr>
          <a:xfrm>
            <a:off x="356616" y="3644202"/>
            <a:ext cx="11475720" cy="53498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4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9.小车运动状态的判断：从斜面顶端到底端的过程中做加速直线运动。</a:t>
            </a:r>
            <a:endParaRPr lang="en-US" altLang="zh-CN" sz="2800" dirty="0"/>
          </a:p>
        </p:txBody>
      </p:sp>
      <p:sp>
        <p:nvSpPr>
          <p:cNvPr id="6" name="P_5_BD#f4364d9aa?segpoint=1&amp;vbadefaultcenterpage=1&amp;parentnodeid=1ed4ac2b1&amp;vbahtmlprocessed=1"/>
          <p:cNvSpPr/>
          <p:nvPr/>
        </p:nvSpPr>
        <p:spPr>
          <a:xfrm>
            <a:off x="356616" y="4253802"/>
            <a:ext cx="11475720" cy="53498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4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10.实验中测量多组实验数据的目的：计算平均值，减小实验误差。</a:t>
            </a:r>
            <a:endParaRPr lang="en-US" altLang="zh-CN" sz="2800" dirty="0"/>
          </a:p>
        </p:txBody>
      </p:sp>
      <p:sp>
        <p:nvSpPr>
          <p:cNvPr id="7" name="P_5_BD#f4364d9aa?segpoint=1&amp;vbadefaultcenterpage=1&amp;parentnodeid=1ed4ac2b1&amp;vbahtmlprocessed=1"/>
          <p:cNvSpPr/>
          <p:nvPr/>
        </p:nvSpPr>
        <p:spPr>
          <a:xfrm>
            <a:off x="356616" y="4860544"/>
            <a:ext cx="11475720" cy="113734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4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11.误差分析：当小车过了起始位置才开始计时时，速度的测量结果偏大；当小车停止一段时间后才结束计时，速度的测量结果偏小。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083849723.fixed?vbadefaultcenterpage=1&amp;parentnodeid=e863da338&amp;vbahtmlprocessed=1"/>
          <p:cNvSpPr/>
          <p:nvPr/>
        </p:nvSpPr>
        <p:spPr>
          <a:xfrm>
            <a:off x="4498848" y="3163824"/>
            <a:ext cx="7507224" cy="101498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55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陕西中考链接</a:t>
            </a:r>
            <a:endParaRPr lang="en-US" altLang="zh-CN" sz="5500" dirty="0"/>
          </a:p>
        </p:txBody>
      </p:sp>
      <p:sp>
        <p:nvSpPr>
          <p:cNvPr id="3" name="C_3#083849723.fixed?vbadefaultcenterpage=1&amp;parentnodeid=e863da338&amp;vbahtmlprocessed=1"/>
          <p:cNvSpPr/>
          <p:nvPr/>
        </p:nvSpPr>
        <p:spPr>
          <a:xfrm>
            <a:off x="1975104" y="3163824"/>
            <a:ext cx="2039112" cy="101498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55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03</a:t>
            </a:r>
            <a:endParaRPr lang="en-US" altLang="zh-CN" sz="5500" dirty="0"/>
          </a:p>
        </p:txBody>
      </p:sp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目录1:e863da338?linknodeid=7e8b16c3e&amp;catalogrefid=7e8b16c3e&amp;vbahtmlprocessed=1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33672" y="2249424"/>
            <a:ext cx="356616" cy="356616"/>
          </a:xfrm>
          <a:prstGeom prst="rect">
            <a:avLst/>
          </a:prstGeom>
        </p:spPr>
      </p:pic>
      <p:sp>
        <p:nvSpPr>
          <p:cNvPr id="3" name="C_1#目录1:e863da338?linknodeid=7e8b16c3e&amp;catalogrefid=7e8b16c3e&amp;vbahtmlprocessed=1">
            <a:hlinkClick r:id="rId3" action="ppaction://hlinksldjump"/>
          </p:cNvPr>
          <p:cNvSpPr/>
          <p:nvPr/>
        </p:nvSpPr>
        <p:spPr>
          <a:xfrm>
            <a:off x="4773168" y="2103120"/>
            <a:ext cx="4142232" cy="64922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180000" algn="l" latinLnBrk="1">
              <a:lnSpc>
                <a:spcPct val="150000"/>
              </a:lnSpc>
            </a:pPr>
            <a:r>
              <a:rPr lang="en-US" altLang="zh-CN" sz="36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基础知识梳理</a:t>
            </a:r>
            <a:endParaRPr lang="en-US" altLang="zh-CN" sz="3600" dirty="0"/>
          </a:p>
        </p:txBody>
      </p:sp>
      <p:pic>
        <p:nvPicPr>
          <p:cNvPr id="4" name="C_1#目录1:e863da338?linknodeid=17d9f4320&amp;catalogrefid=17d9f4320&amp;vbahtmlprocessed=1" descr="preencoded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33672" y="3145536"/>
            <a:ext cx="356616" cy="356616"/>
          </a:xfrm>
          <a:prstGeom prst="rect">
            <a:avLst/>
          </a:prstGeom>
        </p:spPr>
      </p:pic>
      <p:sp>
        <p:nvSpPr>
          <p:cNvPr id="5" name="C_1#目录1:e863da338?linknodeid=17d9f4320&amp;catalogrefid=17d9f4320&amp;vbahtmlprocessed=1">
            <a:hlinkClick r:id="rId5" action="ppaction://hlinksldjump"/>
          </p:cNvPr>
          <p:cNvSpPr/>
          <p:nvPr/>
        </p:nvSpPr>
        <p:spPr>
          <a:xfrm>
            <a:off x="4773168" y="3008376"/>
            <a:ext cx="4142232" cy="64922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180000" algn="l" latinLnBrk="1">
              <a:lnSpc>
                <a:spcPct val="150000"/>
              </a:lnSpc>
            </a:pPr>
            <a:r>
              <a:rPr lang="en-US" altLang="zh-CN" sz="36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重难点突破</a:t>
            </a:r>
            <a:endParaRPr lang="en-US" altLang="zh-CN" sz="3600" dirty="0"/>
          </a:p>
        </p:txBody>
      </p:sp>
      <p:pic>
        <p:nvPicPr>
          <p:cNvPr id="6" name="C_1#目录1:e863da338?linknodeid=083849723&amp;catalogrefid=083849723&amp;vbahtmlprocessed=1" descr="preencoded.pn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33672" y="4050792"/>
            <a:ext cx="356616" cy="356616"/>
          </a:xfrm>
          <a:prstGeom prst="rect">
            <a:avLst/>
          </a:prstGeom>
        </p:spPr>
      </p:pic>
      <p:sp>
        <p:nvSpPr>
          <p:cNvPr id="7" name="C_1#目录1:e863da338?linknodeid=083849723&amp;catalogrefid=083849723&amp;vbahtmlprocessed=1">
            <a:hlinkClick r:id="rId6" action="ppaction://hlinksldjump"/>
          </p:cNvPr>
          <p:cNvSpPr/>
          <p:nvPr/>
        </p:nvSpPr>
        <p:spPr>
          <a:xfrm>
            <a:off x="4773168" y="3904488"/>
            <a:ext cx="4142232" cy="64922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180000" algn="l" latinLnBrk="1">
              <a:lnSpc>
                <a:spcPct val="150000"/>
              </a:lnSpc>
            </a:pPr>
            <a:r>
              <a:rPr lang="en-US" altLang="zh-CN" sz="36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陕西中考链接</a:t>
            </a:r>
            <a:endParaRPr lang="en-US" altLang="zh-CN" sz="3600" dirty="0"/>
          </a:p>
        </p:txBody>
      </p:sp>
      <p:pic>
        <p:nvPicPr>
          <p:cNvPr id="8" name="C_1#目录1:e863da338?linknodeid=669fbe33d&amp;catalogrefid=669fbe33d&amp;vbahtmlprocessed=1" descr="preencoded.png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33672" y="4946904"/>
            <a:ext cx="356616" cy="356616"/>
          </a:xfrm>
          <a:prstGeom prst="rect">
            <a:avLst/>
          </a:prstGeom>
        </p:spPr>
      </p:pic>
      <p:sp>
        <p:nvSpPr>
          <p:cNvPr id="9" name="C_1#目录1:e863da338?linknodeid=669fbe33d&amp;catalogrefid=669fbe33d&amp;vbahtmlprocessed=1">
            <a:hlinkClick r:id="rId7" action="ppaction://hlinksldjump"/>
          </p:cNvPr>
          <p:cNvSpPr/>
          <p:nvPr/>
        </p:nvSpPr>
        <p:spPr>
          <a:xfrm>
            <a:off x="4773168" y="4809744"/>
            <a:ext cx="4142232" cy="64922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180000" algn="l" latinLnBrk="1">
              <a:lnSpc>
                <a:spcPct val="150000"/>
              </a:lnSpc>
            </a:pPr>
            <a:r>
              <a:rPr lang="en-US" altLang="zh-CN" sz="36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核心素养培优</a:t>
            </a:r>
            <a:endParaRPr lang="en-US" altLang="zh-CN" sz="3600" dirty="0"/>
          </a:p>
        </p:txBody>
      </p:sp>
    </p:spTree>
  </p:cSld>
  <p:clrMapOvr>
    <a:masterClrMapping/>
  </p:clrMapOvr>
  <p:transition>
    <p:split dir="in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4_BD.33_1#ac80b9282?segpoint=1&amp;vbadefaultcenterpage=1&amp;parentnodeid=083849723&amp;vbahtmlprocessed=1&amp;hasbroken=1"/>
              <p:cNvSpPr/>
              <p:nvPr/>
            </p:nvSpPr>
            <p:spPr>
              <a:xfrm>
                <a:off x="356616" y="1555178"/>
                <a:ext cx="11475720" cy="120707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1.</a:t>
                </a:r>
                <a:r>
                  <a:rPr lang="en-US" altLang="zh-CN" sz="2800" b="1" i="0" dirty="0">
                    <a:solidFill>
                      <a:srgbClr val="29964C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（2022·陕西中考）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如图1-7-3所示，用刻度尺测量一物块的长度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，该物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块长度为</a:t>
                </a: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QB_4_BD.33_1#ac80b9282?segpoint=1&amp;vbadefaultcenterpage=1&amp;parentnodeid=083849723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1555178"/>
                <a:ext cx="11475720" cy="1207072"/>
              </a:xfrm>
              <a:prstGeom prst="rect">
                <a:avLst/>
              </a:prstGeom>
              <a:blipFill>
                <a:blip r:embed="rId3"/>
                <a:stretch>
                  <a:fillRect l="-1913" r="-691" b="-191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4_AN.34_1#ac80b9282.blank?vbadefaultcenterpage=1&amp;parentnodeid=083849723&amp;vbapositionanswer=33&amp;vbahtmlprocessed=1"/>
          <p:cNvSpPr/>
          <p:nvPr/>
        </p:nvSpPr>
        <p:spPr>
          <a:xfrm>
            <a:off x="1918716" y="2204048"/>
            <a:ext cx="1855788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2.31或2.32</a:t>
            </a:r>
            <a:endParaRPr lang="en-US" altLang="zh-CN" sz="2800" dirty="0"/>
          </a:p>
        </p:txBody>
      </p:sp>
      <p:pic>
        <p:nvPicPr>
          <p:cNvPr id="4" name="QB_4_BD.35_1#ac80b9282?imagetipindex=3&amp;vbadefaultcenterpage=1&amp;parentnodeid=083849723&amp;vbahtmlprocessed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36008" y="2894266"/>
            <a:ext cx="2916936" cy="1536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B_4_BD.35_2#ac80b9282?imagetipindex=3&amp;vbadefaultcenterpage=1&amp;parentnodeid=083849723&amp;vbahtmlprocessed=1"/>
          <p:cNvSpPr/>
          <p:nvPr/>
        </p:nvSpPr>
        <p:spPr>
          <a:xfrm>
            <a:off x="5490432" y="4557458"/>
            <a:ext cx="1208087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图1-7-3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B_4_BD.36_1#0c9b2e157?imagetipindex=4&amp;hastextimagelayout=1&amp;vbadefaultcenterpage=1&amp;parentnodeid=083849723&amp;vbahtmlprocessed=1&amp;hassurround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21027" y="1473930"/>
            <a:ext cx="3785616" cy="2203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B_4_BD.36_2#0c9b2e157?imagetipindex=4&amp;hastextimagelayout=1&amp;vbadefaultcenterpage=1&amp;parentnodeid=083849723&amp;vbahtmlprocessed=1"/>
          <p:cNvSpPr/>
          <p:nvPr/>
        </p:nvSpPr>
        <p:spPr>
          <a:xfrm>
            <a:off x="9309791" y="3804634"/>
            <a:ext cx="1208087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图1-7-4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4_BD.36_3#0c9b2e157?hastextimagelayout=1&amp;segpoint=1&amp;vbadefaultcenterpage=1&amp;parentnodeid=083849723&amp;vbahtmlprocessed=1&amp;hasbroken=1&amp;hassurround=1"/>
              <p:cNvSpPr/>
              <p:nvPr/>
            </p:nvSpPr>
            <p:spPr>
              <a:xfrm>
                <a:off x="356616" y="1455642"/>
                <a:ext cx="7552944" cy="3200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2.</a:t>
                </a:r>
                <a:r>
                  <a:rPr lang="en-US" altLang="zh-CN" sz="2800" b="1" i="0" dirty="0">
                    <a:solidFill>
                      <a:srgbClr val="29964C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（2022·陕西中考）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2021年9月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,第十四届全国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运动会在陕西举行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，苏炳添以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9.95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的成绩夺得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了男子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100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冠军。如图1-7-4所示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，比赛中以看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台为参照物，苏炳添是</a:t>
                </a: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的，冲过终点时不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能立刻停下来，是由于他具有</a:t>
                </a: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。苏炳添完</a:t>
                </a:r>
              </a:p>
              <a:p>
                <a:pPr latinLnBrk="1">
                  <a:lnSpc>
                    <a:spcPct val="150000"/>
                  </a:lnSpc>
                </a:pPr>
                <a:endParaRPr lang="en-US" altLang="zh-CN" sz="2800" dirty="0"/>
              </a:p>
            </p:txBody>
          </p:sp>
        </mc:Choice>
        <mc:Fallback xmlns="">
          <p:sp>
            <p:nvSpPr>
              <p:cNvPr id="4" name="QB_4_BD.36_3#0c9b2e157?hastextimagelayout=1&amp;segpoint=1&amp;vbadefaultcenterpage=1&amp;parentnodeid=083849723&amp;vbahtmlprocessed=1&amp;hasbroken=1&amp;hassurround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1455642"/>
                <a:ext cx="7552944" cy="3200400"/>
              </a:xfrm>
              <a:prstGeom prst="rect">
                <a:avLst/>
              </a:prstGeom>
              <a:blipFill>
                <a:blip r:embed="rId4"/>
                <a:stretch>
                  <a:fillRect l="-2906" r="-2421" b="-552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B_4_AN.37_1#0c9b2e157.blank?vbadefaultcenterpage=1&amp;parentnodeid=083849723&amp;vbapositionanswer=34&amp;vbahtmlprocessed=1"/>
          <p:cNvSpPr/>
          <p:nvPr/>
        </p:nvSpPr>
        <p:spPr>
          <a:xfrm>
            <a:off x="4052316" y="3383964"/>
            <a:ext cx="792163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运动</a:t>
            </a:r>
            <a:endParaRPr lang="en-US" altLang="zh-CN" sz="2800" dirty="0"/>
          </a:p>
        </p:txBody>
      </p:sp>
      <p:sp>
        <p:nvSpPr>
          <p:cNvPr id="6" name="QB_4_AN.38_1#0c9b2e157.blank?vbadefaultcenterpage=1&amp;parentnodeid=083849723&amp;vbapositionanswer=35&amp;vbahtmlprocessed=1"/>
          <p:cNvSpPr/>
          <p:nvPr/>
        </p:nvSpPr>
        <p:spPr>
          <a:xfrm>
            <a:off x="5119116" y="4021758"/>
            <a:ext cx="792163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惯性</a:t>
            </a:r>
            <a:endParaRPr lang="en-US" altLang="zh-CN" sz="2800" dirty="0"/>
          </a:p>
        </p:txBody>
      </p:sp>
      <p:sp>
        <p:nvSpPr>
          <p:cNvPr id="7" name="QB_4_AN.39_1#0c9b2e157.blank?vbadefaultcenterpage=1&amp;parentnodeid=083849723&amp;vbapositionanswer=36&amp;vbahtmlprocessed=1"/>
          <p:cNvSpPr/>
          <p:nvPr/>
        </p:nvSpPr>
        <p:spPr>
          <a:xfrm>
            <a:off x="4395216" y="4623530"/>
            <a:ext cx="998538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10.05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QB_4_BD.36_3#0c9b2e157?hastextimagelayout=1&amp;segpoint=1&amp;vbadefaultcenterpage=1&amp;parentnodeid=083849723&amp;vbahtmlprocessed=1&amp;hasbroken=1&amp;hassurround=1">
                <a:extLst>
                  <a:ext uri="{FF2B5EF4-FFF2-40B4-BE49-F238E27FC236}">
                    <a16:creationId xmlns:a16="http://schemas.microsoft.com/office/drawing/2014/main" xmlns="" id="{87A1037D-21C8-418C-BE87-E063A1C7C9DD}"/>
                  </a:ext>
                </a:extLst>
              </p:cNvPr>
              <p:cNvSpPr/>
              <p:nvPr/>
            </p:nvSpPr>
            <p:spPr>
              <a:xfrm>
                <a:off x="356616" y="4661630"/>
                <a:ext cx="11475720" cy="56699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成百米比赛的平均速度为</a:t>
                </a:r>
                <a:r>
                  <a:rPr lang="en-US" altLang="zh-CN" sz="280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。（结果保留两位小数）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8" name="QB_4_BD.36_3#0c9b2e157?hastextimagelayout=1&amp;segpoint=1&amp;vbadefaultcenterpage=1&amp;parentnodeid=083849723&amp;vbahtmlprocessed=1&amp;hasbroken=1&amp;hassurround=1">
                <a:extLst>
                  <a:ext uri="{FF2B5EF4-FFF2-40B4-BE49-F238E27FC236}">
                    <a16:creationId xmlns:a16="http://schemas.microsoft.com/office/drawing/2014/main" id="{87A1037D-21C8-418C-BE87-E063A1C7C9D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4661630"/>
                <a:ext cx="11475720" cy="566992"/>
              </a:xfrm>
              <a:prstGeom prst="rect">
                <a:avLst/>
              </a:prstGeom>
              <a:blipFill>
                <a:blip r:embed="rId5"/>
                <a:stretch>
                  <a:fillRect l="-1913" b="-387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  <p:bldP spid="7" grpId="0" build="p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B_4_BD.40_1#57b2b5f67?imagetipindex=5&amp;hastextimagelayout=1&amp;vbadefaultcenterpage=1&amp;parentnodeid=083849723&amp;vbahtmlprocessed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22582" y="1474247"/>
            <a:ext cx="3342277" cy="2308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B_4_BD.40_2#57b2b5f67?imagetipindex=5&amp;hastextimagelayout=1&amp;vbadefaultcenterpage=1&amp;parentnodeid=083849723&amp;vbahtmlprocessed=1"/>
          <p:cNvSpPr/>
          <p:nvPr/>
        </p:nvSpPr>
        <p:spPr>
          <a:xfrm>
            <a:off x="9446316" y="3969543"/>
            <a:ext cx="1208087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图1-7-5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4_BD.40_3#57b2b5f67?hastextimagelayout=1&amp;segpoint=1&amp;vbadefaultcenterpage=1&amp;parentnodeid=083849723&amp;vbahtmlprocessed=1&amp;hasbroken=1"/>
              <p:cNvSpPr/>
              <p:nvPr/>
            </p:nvSpPr>
            <p:spPr>
              <a:xfrm>
                <a:off x="356616" y="1455959"/>
                <a:ext cx="7909560" cy="377234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3.</a:t>
                </a:r>
                <a:r>
                  <a:rPr lang="en-US" altLang="zh-CN" sz="2800" b="1" i="0" dirty="0">
                    <a:solidFill>
                      <a:srgbClr val="29964C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（2021·</a:t>
                </a:r>
                <a:r>
                  <a:rPr lang="en-US" altLang="zh-CN" sz="2800" b="1" i="0" dirty="0" smtClean="0">
                    <a:solidFill>
                      <a:srgbClr val="29964C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陕西中考）</a:t>
                </a:r>
                <a:r>
                  <a:rPr lang="en-US" altLang="zh-CN" sz="2800" b="0" i="0" dirty="0" smtClean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1-7-5所示为西安城墙国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dirty="0" err="1" smtClean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际马拉松比赛的场景</a:t>
                </a:r>
                <a:r>
                  <a:rPr lang="en-US" altLang="zh-CN" sz="2800" b="0" i="0" dirty="0" smtClean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 </a:t>
                </a:r>
                <a:r>
                  <a:rPr lang="en-US" altLang="zh-CN" sz="2800" b="0" i="0" dirty="0" err="1" smtClean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跑步过程中以城墙上的标语</a:t>
                </a:r>
                <a:endParaRPr lang="en-US" altLang="zh-CN" sz="2800" b="0" i="0" dirty="0">
                  <a:solidFill>
                    <a:srgbClr val="000000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dirty="0" err="1" smtClean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牌为参照物</a:t>
                </a:r>
                <a:r>
                  <a:rPr lang="en-US" altLang="zh-CN" sz="2800" b="0" i="0" dirty="0" smtClean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 </a:t>
                </a:r>
                <a:r>
                  <a:rPr lang="en-US" altLang="zh-CN" sz="2800" b="0" i="0" dirty="0" err="1" smtClean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运动员是</a:t>
                </a:r>
                <a:r>
                  <a:rPr lang="en-US" altLang="zh-CN" sz="2800" i="0" dirty="0" smtClean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</a:t>
                </a:r>
                <a:r>
                  <a:rPr lang="en-US" altLang="zh-CN" sz="2800" b="0" i="0" dirty="0" smtClean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选填“静止”或“</a:t>
                </a:r>
                <a:r>
                  <a:rPr lang="en-US" altLang="zh-CN" sz="2800" b="0" i="0" dirty="0" err="1" smtClean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运</a:t>
                </a:r>
                <a:endParaRPr lang="en-US" altLang="zh-CN" sz="2800" b="0" i="0" dirty="0" smtClean="0">
                  <a:solidFill>
                    <a:srgbClr val="000000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动”）的</a:t>
                </a:r>
                <a:r>
                  <a:rPr lang="en-US" altLang="zh-CN" sz="2800" b="0" i="0" dirty="0" smtClean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 </a:t>
                </a:r>
                <a:r>
                  <a:rPr lang="en-US" altLang="zh-CN" sz="2800" b="0" i="0" dirty="0" err="1" smtClean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西安城墙全长约为</a:t>
                </a:r>
                <a:r>
                  <a:rPr lang="en-US" altLang="zh-CN" sz="900" b="0" i="0" u="none" dirty="0" smtClean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13.74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km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 smtClean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800" b="0" i="0" dirty="0" err="1" smtClean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某选手跑</a:t>
                </a:r>
                <a:endParaRPr lang="en-US" altLang="zh-CN" sz="2800" b="0" i="0" dirty="0">
                  <a:solidFill>
                    <a:srgbClr val="000000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完全程用时约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1.2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他的平均速度约为</a:t>
                </a:r>
                <a:r>
                  <a:rPr lang="en-US" altLang="zh-CN" sz="280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km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4" name="QB_4_BD.40_3#57b2b5f67?hastextimagelayout=1&amp;segpoint=1&amp;vbadefaultcenterpage=1&amp;parentnodeid=083849723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1455959"/>
                <a:ext cx="7909560" cy="3772345"/>
              </a:xfrm>
              <a:prstGeom prst="rect">
                <a:avLst/>
              </a:prstGeom>
              <a:blipFill rotWithShape="1">
                <a:blip r:embed="rId4"/>
                <a:stretch>
                  <a:fillRect l="-2776" r="-3624" b="-694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B_4_AN.41_1#57b2b5f67.blank?vbadefaultcenterpage=1&amp;parentnodeid=083849723&amp;vbapositionanswer=37&amp;vbahtmlprocessed=1"/>
          <p:cNvSpPr/>
          <p:nvPr/>
        </p:nvSpPr>
        <p:spPr>
          <a:xfrm>
            <a:off x="4052316" y="2738355"/>
            <a:ext cx="792163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运动</a:t>
            </a:r>
            <a:endParaRPr lang="en-US" altLang="zh-CN" sz="2800" dirty="0"/>
          </a:p>
        </p:txBody>
      </p:sp>
      <p:sp>
        <p:nvSpPr>
          <p:cNvPr id="6" name="QB_4_AN.42_1#57b2b5f67.blank?vbadefaultcenterpage=1&amp;parentnodeid=083849723&amp;vbapositionanswer=38&amp;vbahtmlprocessed=1"/>
          <p:cNvSpPr/>
          <p:nvPr/>
        </p:nvSpPr>
        <p:spPr>
          <a:xfrm>
            <a:off x="6684391" y="4029573"/>
            <a:ext cx="998538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11.45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669fbe33d.fixed?vbadefaultcenterpage=1&amp;parentnodeid=e863da338&amp;vbahtmlprocessed=1"/>
          <p:cNvSpPr/>
          <p:nvPr/>
        </p:nvSpPr>
        <p:spPr>
          <a:xfrm>
            <a:off x="4498848" y="3163824"/>
            <a:ext cx="7507224" cy="101498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55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核心素养培优</a:t>
            </a:r>
            <a:endParaRPr lang="en-US" altLang="zh-CN" sz="5500" dirty="0"/>
          </a:p>
        </p:txBody>
      </p:sp>
      <p:sp>
        <p:nvSpPr>
          <p:cNvPr id="3" name="C_3#669fbe33d.fixed?vbadefaultcenterpage=1&amp;parentnodeid=e863da338&amp;vbahtmlprocessed=1"/>
          <p:cNvSpPr/>
          <p:nvPr/>
        </p:nvSpPr>
        <p:spPr>
          <a:xfrm>
            <a:off x="1975104" y="3163824"/>
            <a:ext cx="2039112" cy="101498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55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04</a:t>
            </a:r>
            <a:endParaRPr lang="en-US" altLang="zh-CN" sz="5500" dirty="0"/>
          </a:p>
        </p:txBody>
      </p:sp>
    </p:spTree>
  </p:cSld>
  <p:clrMapOvr>
    <a:masterClrMapping/>
  </p:clrMapOvr>
  <p:transition>
    <p:split dir="in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621ee64d1?vbadefaultcenterpage=1&amp;parentnodeid=669fbe33d&amp;vbahtmlprocessed=1"/>
          <p:cNvSpPr/>
          <p:nvPr/>
        </p:nvSpPr>
        <p:spPr>
          <a:xfrm>
            <a:off x="356616" y="539496"/>
            <a:ext cx="11475720" cy="1041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400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一、选择题</a:t>
            </a:r>
            <a:endParaRPr lang="en-US" altLang="zh-CN" sz="3000" dirty="0"/>
          </a:p>
        </p:txBody>
      </p:sp>
      <p:pic>
        <p:nvPicPr>
          <p:cNvPr id="3" name="QC_5_BD.43_1#b62c324ad?imagetipindex=6&amp;hastextimagelayout=1&amp;vbadefaultcenterpage=1&amp;parentnodeid=621ee64d1&amp;vbahtmlprocessed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54808" y="1213866"/>
            <a:ext cx="3346704" cy="1563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C_5_BD.43_2#b62c324ad?imagetipindex=6&amp;hastextimagelayout=1&amp;vbadefaultcenterpage=1&amp;parentnodeid=621ee64d1&amp;vbahtmlprocessed=1"/>
          <p:cNvSpPr/>
          <p:nvPr/>
        </p:nvSpPr>
        <p:spPr>
          <a:xfrm>
            <a:off x="9624116" y="2904490"/>
            <a:ext cx="1208087" cy="53962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4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图1-7-6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5_BD.43_3#b62c324ad?hastextimagelayout=1&amp;segpoint=1&amp;vbadefaultcenterpage=1&amp;parentnodeid=621ee64d1&amp;vbahtmlprocessed=1&amp;hasbroken=1"/>
              <p:cNvSpPr/>
              <p:nvPr/>
            </p:nvSpPr>
            <p:spPr>
              <a:xfrm>
                <a:off x="356616" y="1195578"/>
                <a:ext cx="7991856" cy="232721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8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1.</a:t>
                </a:r>
                <a:r>
                  <a:rPr lang="en-US" altLang="zh-CN" sz="2800" b="1" i="0" dirty="0">
                    <a:solidFill>
                      <a:srgbClr val="29964C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（2022·常州中考）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在加勒比海红树林中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，科学</a:t>
                </a:r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家发现最大的细菌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——华丽硫珠菌，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形如一根细绳，</a:t>
                </a:r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可用肉眼直接观察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。如图1-7-6所示，其长度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5" name="QC_5_BD.43_3#b62c324ad?hastextimagelayout=1&amp;segpoint=1&amp;vbadefaultcenterpage=1&amp;parentnodeid=621ee64d1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1195578"/>
                <a:ext cx="7991856" cy="2327212"/>
              </a:xfrm>
              <a:prstGeom prst="rect">
                <a:avLst/>
              </a:prstGeom>
              <a:blipFill>
                <a:blip r:embed="rId4"/>
                <a:stretch>
                  <a:fillRect l="-2746" t="-785" r="-4653" b="-1125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C_5_AN.44_1#b62c324ad.bracket?vbadefaultcenterpage=1&amp;parentnodeid=621ee64d1&amp;vbapositionanswer=39&amp;vbahtmlprocessed=1"/>
          <p:cNvSpPr/>
          <p:nvPr/>
        </p:nvSpPr>
        <p:spPr>
          <a:xfrm>
            <a:off x="763016" y="3081582"/>
            <a:ext cx="319088" cy="53994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48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QC_5_BD.45_1#b62c324ad.choices?vbadefaultcenterpage=1&amp;parentnodeid=621ee64d1&amp;vbahtmlprocessed=1&amp;hasbroken=1"/>
              <p:cNvSpPr/>
              <p:nvPr/>
            </p:nvSpPr>
            <p:spPr>
              <a:xfrm>
                <a:off x="356616" y="3595878"/>
                <a:ext cx="11475720" cy="5270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800"/>
                  </a:lnSpc>
                  <a:tabLst>
                    <a:tab pos="2881630" algn="l"/>
                    <a:tab pos="5750560" algn="l"/>
                    <a:tab pos="8619489" algn="l"/>
                  </a:tabLst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2.0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2.00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2.000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7" name="QC_5_BD.45_1#b62c324ad.choices?vbadefaultcenterpage=1&amp;parentnodeid=621ee64d1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3595878"/>
                <a:ext cx="11475720" cy="527050"/>
              </a:xfrm>
              <a:prstGeom prst="rect">
                <a:avLst/>
              </a:prstGeom>
              <a:blipFill>
                <a:blip r:embed="rId5"/>
                <a:stretch>
                  <a:fillRect l="-1913" b="-441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QC_5#9311cbfa7?vbadefaultcenterpage=1&amp;parentnodeid=621ee64d1&amp;vbahtmlprocessed=1&amp;hasbroken=1"/>
          <p:cNvSpPr/>
          <p:nvPr/>
        </p:nvSpPr>
        <p:spPr>
          <a:xfrm>
            <a:off x="356616" y="4192778"/>
            <a:ext cx="11475720" cy="11323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8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</a:t>
            </a:r>
            <a:r>
              <a:rPr lang="en-US" altLang="zh-CN" sz="2800" b="1" i="0" dirty="0">
                <a:solidFill>
                  <a:srgbClr val="29964C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（2022·扬州中考）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小明和家人在瘦西湖同船游览时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，他认为座位上的</a:t>
            </a:r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妹妹是静止的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选择的参照物可能是(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9" name="QC_5_AN.46_1#9311cbfa7.bracket?vbadefaultcenterpage=1&amp;parentnodeid=621ee64d1&amp;vbapositionanswer=40&amp;vbahtmlprocessed=1"/>
          <p:cNvSpPr/>
          <p:nvPr/>
        </p:nvSpPr>
        <p:spPr>
          <a:xfrm>
            <a:off x="6465316" y="4876151"/>
            <a:ext cx="304800" cy="53994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48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800" dirty="0"/>
          </a:p>
        </p:txBody>
      </p:sp>
      <p:sp>
        <p:nvSpPr>
          <p:cNvPr id="10" name="QC_5_BD.47_1#9311cbfa7.choices?vbadefaultcenterpage=1&amp;parentnodeid=621ee64d1&amp;vbahtmlprocessed=1"/>
          <p:cNvSpPr/>
          <p:nvPr/>
        </p:nvSpPr>
        <p:spPr>
          <a:xfrm>
            <a:off x="356616" y="5399278"/>
            <a:ext cx="11475720" cy="53498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40000"/>
              </a:lnSpc>
              <a:tabLst>
                <a:tab pos="2881630" algn="l"/>
                <a:tab pos="5750560" algn="l"/>
                <a:tab pos="8619489" algn="l"/>
              </a:tabLst>
            </a:pPr>
            <a:r>
              <a:rPr lang="en-US" altLang="zh-CN" sz="2800" b="0" i="0" dirty="0" err="1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A.垂柳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B.他乘坐的船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C.河岸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D.五亭桥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9" grpId="0" build="p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#7e93940e5?vbadefaultcenterpage=1&amp;parentnodeid=621ee64d1&amp;vbahtmlprocessed=1&amp;hasbroken=1"/>
          <p:cNvSpPr/>
          <p:nvPr/>
        </p:nvSpPr>
        <p:spPr>
          <a:xfrm>
            <a:off x="356616" y="1461103"/>
            <a:ext cx="11475720" cy="120707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</a:t>
            </a:r>
            <a:r>
              <a:rPr lang="en-US" altLang="zh-CN" sz="2800" b="1" i="0" dirty="0">
                <a:solidFill>
                  <a:srgbClr val="29964C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（2022·青海中考）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清晨的天安门广场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，五星红旗在庄严的国歌声中冉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冉升起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。其中，“五星红旗冉冉升起”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所选取的参照物不恰当的是(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5_AN.48_1#7e93940e5.bracket?vbadefaultcenterpage=1&amp;parentnodeid=621ee64d1&amp;vbapositionanswer=41&amp;vbahtmlprocessed=1"/>
          <p:cNvSpPr/>
          <p:nvPr/>
        </p:nvSpPr>
        <p:spPr>
          <a:xfrm>
            <a:off x="10665841" y="2132443"/>
            <a:ext cx="352425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800" dirty="0"/>
          </a:p>
        </p:txBody>
      </p:sp>
      <p:sp>
        <p:nvSpPr>
          <p:cNvPr id="4" name="QC_5_BD.49_1#7e93940e5.choices?vbadefaultcenterpage=1&amp;parentnodeid=621ee64d1&amp;vbahtmlprocessed=1"/>
          <p:cNvSpPr/>
          <p:nvPr/>
        </p:nvSpPr>
        <p:spPr>
          <a:xfrm>
            <a:off x="356616" y="2738469"/>
            <a:ext cx="11475720" cy="56699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  <a:tabLst>
                <a:tab pos="2881630" algn="l"/>
                <a:tab pos="5750560" algn="l"/>
                <a:tab pos="8619489" algn="l"/>
              </a:tabLst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.旗杆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B.天安门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C.升旗手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.五星红旗</a:t>
            </a:r>
            <a:endParaRPr lang="en-US" altLang="zh-CN" sz="2800" dirty="0"/>
          </a:p>
        </p:txBody>
      </p:sp>
      <p:sp>
        <p:nvSpPr>
          <p:cNvPr id="5" name="QC_5#3b752b493?vbadefaultcenterpage=1&amp;parentnodeid=621ee64d1&amp;vbahtmlprocessed=1&amp;hasbroken=1"/>
          <p:cNvSpPr/>
          <p:nvPr/>
        </p:nvSpPr>
        <p:spPr>
          <a:xfrm>
            <a:off x="356616" y="3381279"/>
            <a:ext cx="11475720" cy="120707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</a:t>
            </a:r>
            <a:r>
              <a:rPr lang="en-US" altLang="zh-CN" sz="2800" b="1" i="0" dirty="0">
                <a:solidFill>
                  <a:srgbClr val="29964C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（2022·湖州中考</a:t>
            </a:r>
            <a:r>
              <a:rPr lang="en-US" altLang="zh-CN" sz="2800" b="1" i="0">
                <a:solidFill>
                  <a:srgbClr val="29964C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）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科学量是科学中量度物体属性或描述物体运动状态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及其变化过程的量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。下列科学量中，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用来描述物体运动快慢的是(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6" name="QC_5_AN.50_1#3b752b493.bracket?vbadefaultcenterpage=1&amp;parentnodeid=621ee64d1&amp;vbapositionanswer=42&amp;vbahtmlprocessed=1"/>
          <p:cNvSpPr/>
          <p:nvPr/>
        </p:nvSpPr>
        <p:spPr>
          <a:xfrm>
            <a:off x="10719816" y="4060434"/>
            <a:ext cx="319088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7" name="QC_5_BD.51_1#3b752b493.choices?vbadefaultcenterpage=1&amp;parentnodeid=621ee64d1&amp;vbahtmlprocessed=1"/>
          <p:cNvSpPr/>
          <p:nvPr/>
        </p:nvSpPr>
        <p:spPr>
          <a:xfrm>
            <a:off x="356616" y="4656169"/>
            <a:ext cx="11475720" cy="56699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  <a:tabLst>
                <a:tab pos="2881630" algn="l"/>
                <a:tab pos="5750560" algn="l"/>
                <a:tab pos="8619489" algn="l"/>
              </a:tabLst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.长度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B.功率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C.速度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.时间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#ad4fc1f45?vbadefaultcenterpage=1&amp;parentnodeid=621ee64d1&amp;vbahtmlprocessed=1&amp;hasbroken=1"/>
              <p:cNvSpPr/>
              <p:nvPr/>
            </p:nvSpPr>
            <p:spPr>
              <a:xfrm>
                <a:off x="356616" y="2101850"/>
                <a:ext cx="11475720" cy="184715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5.</a:t>
                </a:r>
                <a:r>
                  <a:rPr lang="en-US" altLang="zh-CN" sz="2800" b="1" i="0" dirty="0">
                    <a:solidFill>
                      <a:srgbClr val="29964C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（2022·仙桃中考）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小红参加了学校组织的远足活动，全程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6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km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她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行走前一半路程的平均速度是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6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km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行走后一半路程的平均速度是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4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km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则她通过全程的平均速度是(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QC_5#ad4fc1f45?vbadefaultcenterpage=1&amp;parentnodeid=621ee64d1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2101850"/>
                <a:ext cx="11475720" cy="1847152"/>
              </a:xfrm>
              <a:prstGeom prst="rect">
                <a:avLst/>
              </a:prstGeom>
              <a:blipFill>
                <a:blip r:embed="rId3"/>
                <a:stretch>
                  <a:fillRect l="-1913" r="-372" b="-1254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52_1#ad4fc1f45.bracket?vbadefaultcenterpage=1&amp;parentnodeid=621ee64d1&amp;vbapositionanswer=43&amp;vbahtmlprocessed=1"/>
          <p:cNvSpPr/>
          <p:nvPr/>
        </p:nvSpPr>
        <p:spPr>
          <a:xfrm>
            <a:off x="6593904" y="3452345"/>
            <a:ext cx="304800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5_BD.53_1#ad4fc1f45.choices?vbadefaultcenterpage=1&amp;parentnodeid=621ee64d1&amp;vbahtmlprocessed=1&amp;hasbroken=1"/>
              <p:cNvSpPr/>
              <p:nvPr/>
            </p:nvSpPr>
            <p:spPr>
              <a:xfrm>
                <a:off x="356616" y="4023360"/>
                <a:ext cx="11475720" cy="55905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  <a:tabLst>
                    <a:tab pos="2881630" algn="l"/>
                    <a:tab pos="5750560" algn="l"/>
                    <a:tab pos="8619489" algn="l"/>
                  </a:tabLst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4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km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4.8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km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km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6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km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4" name="QC_5_BD.53_1#ad4fc1f45.choices?vbadefaultcenterpage=1&amp;parentnodeid=621ee64d1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4023360"/>
                <a:ext cx="11475720" cy="559054"/>
              </a:xfrm>
              <a:prstGeom prst="rect">
                <a:avLst/>
              </a:prstGeom>
              <a:blipFill>
                <a:blip r:embed="rId4"/>
                <a:stretch>
                  <a:fillRect l="-1913" b="-4021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BD.54_1#f37887e4a?imagetipindex=7&amp;hastextimagelayout=1&amp;vbadefaultcenterpage=1&amp;parentnodeid=621ee64d1&amp;vbahtmlprocessed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75782" y="1188180"/>
            <a:ext cx="2788920" cy="2825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C_5_BD.54_2#f37887e4a?imagetipindex=7&amp;hastextimagelayout=1&amp;vbadefaultcenterpage=1&amp;parentnodeid=621ee64d1&amp;vbahtmlprocessed=1"/>
          <p:cNvSpPr/>
          <p:nvPr/>
        </p:nvSpPr>
        <p:spPr>
          <a:xfrm>
            <a:off x="9766199" y="4140676"/>
            <a:ext cx="1208087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图1-7-7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5_BD.54_3#f37887e4a?hastextimagelayout=1&amp;segpoint=1&amp;vbadefaultcenterpage=1&amp;parentnodeid=621ee64d1&amp;vbahtmlprocessed=1&amp;hasbroken=1"/>
              <p:cNvSpPr/>
              <p:nvPr/>
            </p:nvSpPr>
            <p:spPr>
              <a:xfrm>
                <a:off x="356616" y="1169892"/>
                <a:ext cx="8549640" cy="184715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6.</a:t>
                </a:r>
                <a:r>
                  <a:rPr lang="en-US" altLang="zh-CN" sz="2800" b="1" i="0" dirty="0">
                    <a:solidFill>
                      <a:srgbClr val="29964C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（2022·自贡中考</a:t>
                </a:r>
                <a:r>
                  <a:rPr lang="en-US" altLang="zh-CN" sz="2800" b="1" i="0">
                    <a:solidFill>
                      <a:srgbClr val="29964C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）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某物体从地面上某一点出发沿直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线运动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，其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图像如图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1−7−7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所示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。对物体的运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动情况进行分析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下列说法错误的是(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4" name="QC_5_BD.54_3#f37887e4a?hastextimagelayout=1&amp;segpoint=1&amp;vbadefaultcenterpage=1&amp;parentnodeid=621ee64d1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1169892"/>
                <a:ext cx="8549640" cy="1847152"/>
              </a:xfrm>
              <a:prstGeom prst="rect">
                <a:avLst/>
              </a:prstGeom>
              <a:blipFill>
                <a:blip r:embed="rId4"/>
                <a:stretch>
                  <a:fillRect l="-2568" r="-1427" b="-1254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5_AN.55_1#f37887e4a.bracket?vbadefaultcenterpage=1&amp;parentnodeid=621ee64d1&amp;vbapositionanswer=44&amp;vbahtmlprocessed=1"/>
          <p:cNvSpPr/>
          <p:nvPr/>
        </p:nvSpPr>
        <p:spPr>
          <a:xfrm>
            <a:off x="6465316" y="2520387"/>
            <a:ext cx="304800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5_BD.56_1#f37887e4a.choices?hastextimagelayout=1&amp;vbadefaultcenterpage=1&amp;parentnodeid=621ee64d1&amp;vbahtmlprocessed=1&amp;hasbroken=1"/>
              <p:cNvSpPr/>
              <p:nvPr/>
            </p:nvSpPr>
            <p:spPr>
              <a:xfrm>
                <a:off x="356616" y="3029680"/>
                <a:ext cx="8549640" cy="248469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A.物体在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6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内运动的路程为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15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endParaRPr lang="en-US" altLang="zh-CN" sz="2800" dirty="0"/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B.物体在前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内和最后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内的速度相等</a:t>
                </a:r>
                <a:endParaRPr lang="en-US" altLang="zh-CN" sz="2800" dirty="0"/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C.物体在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2∼4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内处于静止状态</a:t>
                </a:r>
                <a:endParaRPr lang="en-US" altLang="zh-CN" sz="2800" dirty="0"/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D.物体在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6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内的平均速度为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2.5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6" name="QC_5_BD.56_1#f37887e4a.choices?hastextimagelayout=1&amp;vbadefaultcenterpage=1&amp;parentnodeid=621ee64d1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3029680"/>
                <a:ext cx="8549640" cy="2484692"/>
              </a:xfrm>
              <a:prstGeom prst="rect">
                <a:avLst/>
              </a:prstGeom>
              <a:blipFill>
                <a:blip r:embed="rId5"/>
                <a:stretch>
                  <a:fillRect l="-2568" b="-955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BD.57_1#f2ed7a0a4?segpoint=1&amp;vbadefaultcenterpage=1&amp;parentnodeid=621ee64d1&amp;vbahtmlprocessed=1&amp;hasbroken=1"/>
              <p:cNvSpPr/>
              <p:nvPr/>
            </p:nvSpPr>
            <p:spPr>
              <a:xfrm>
                <a:off x="356616" y="1189418"/>
                <a:ext cx="11475720" cy="120707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7.</a:t>
                </a:r>
                <a:r>
                  <a:rPr lang="en-US" altLang="zh-CN" sz="2800" b="1" i="0" dirty="0">
                    <a:solidFill>
                      <a:srgbClr val="29964C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（2022·绥化中考）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甲、乙二人从同一位置沿同一方向做直线运动，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其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图像如图1-7-8所示，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下列分析正确的是(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QC_5_BD.57_1#f2ed7a0a4?segpoint=1&amp;vbadefaultcenterpage=1&amp;parentnodeid=621ee64d1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1189418"/>
                <a:ext cx="11475720" cy="1207072"/>
              </a:xfrm>
              <a:prstGeom prst="rect">
                <a:avLst/>
              </a:prstGeom>
              <a:blipFill>
                <a:blip r:embed="rId3"/>
                <a:stretch>
                  <a:fillRect l="-1913" r="-213" b="-191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58_1#f2ed7a0a4.bracket?vbadefaultcenterpage=1&amp;parentnodeid=621ee64d1&amp;vbapositionanswer=45&amp;vbahtmlprocessed=1"/>
          <p:cNvSpPr/>
          <p:nvPr/>
        </p:nvSpPr>
        <p:spPr>
          <a:xfrm>
            <a:off x="7680706" y="1876388"/>
            <a:ext cx="304800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800" dirty="0"/>
          </a:p>
        </p:txBody>
      </p:sp>
      <p:pic>
        <p:nvPicPr>
          <p:cNvPr id="4" name="QC_5_BD.59_1#f2ed7a0a4?imagetipindex=8&amp;hastextimagelayout=1&amp;vbadefaultcenterpage=1&amp;parentnodeid=621ee64d1&amp;vbahtmlprocessed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33066" y="2528506"/>
            <a:ext cx="3236976" cy="2267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C_5_BD.59_2#f2ed7a0a4?imagetipindex=8&amp;hastextimagelayout=1&amp;vbadefaultcenterpage=1&amp;parentnodeid=621ee64d1&amp;vbahtmlprocessed=1"/>
          <p:cNvSpPr/>
          <p:nvPr/>
        </p:nvSpPr>
        <p:spPr>
          <a:xfrm>
            <a:off x="9347510" y="4923218"/>
            <a:ext cx="1208087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图1-7-8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5_BD.59_3#f2ed7a0a4.choices?hastextimagelayout=1&amp;vbadefaultcenterpage=1&amp;parentnodeid=621ee64d1&amp;vbahtmlprocessed=1&amp;hasbroken=1"/>
              <p:cNvSpPr/>
              <p:nvPr/>
            </p:nvSpPr>
            <p:spPr>
              <a:xfrm>
                <a:off x="356616" y="2401506"/>
                <a:ext cx="8101584" cy="249186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0∼10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min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，甲通过的路程大于乙通过的路程</a:t>
                </a:r>
                <a:endParaRPr lang="en-US" altLang="zh-CN" sz="2800" dirty="0"/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B.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0∼30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min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，甲的平均速度等于乙的平均速度</a:t>
                </a:r>
                <a:endParaRPr lang="en-US" altLang="zh-CN" sz="2800" dirty="0"/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C.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10∼20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min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，以乙为参照物，甲是静止的</a:t>
                </a:r>
                <a:endParaRPr lang="en-US" altLang="zh-CN" sz="2800" dirty="0"/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D.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20∼30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min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，甲、乙二人之间的距离越来越大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6" name="QC_5_BD.59_3#f2ed7a0a4.choices?hastextimagelayout=1&amp;vbadefaultcenterpage=1&amp;parentnodeid=621ee64d1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2401506"/>
                <a:ext cx="8101584" cy="2491867"/>
              </a:xfrm>
              <a:prstGeom prst="rect">
                <a:avLst/>
              </a:prstGeom>
              <a:blipFill>
                <a:blip r:embed="rId5"/>
                <a:stretch>
                  <a:fillRect l="-2709" b="-92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e99c23e69?vbadefaultcenterpage=1&amp;parentnodeid=669fbe33d&amp;vbahtmlprocessed=1"/>
          <p:cNvSpPr/>
          <p:nvPr/>
        </p:nvSpPr>
        <p:spPr>
          <a:xfrm>
            <a:off x="356616" y="539496"/>
            <a:ext cx="11475720" cy="1041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二、填空题</a:t>
            </a:r>
            <a:endParaRPr lang="en-US" altLang="zh-CN" sz="3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5#d2cdda674?vbadefaultcenterpage=1&amp;parentnodeid=e99c23e69&amp;vbahtmlprocessed=1&amp;hasbroken=1"/>
              <p:cNvSpPr/>
              <p:nvPr/>
            </p:nvSpPr>
            <p:spPr>
              <a:xfrm>
                <a:off x="356616" y="1220978"/>
                <a:ext cx="11475720" cy="184715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8.</a:t>
                </a:r>
                <a:r>
                  <a:rPr lang="en-US" altLang="zh-CN" sz="2800" b="1" i="0" dirty="0">
                    <a:solidFill>
                      <a:srgbClr val="29964C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（2022·枣庄中考）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小华对一支铅笔的长度进行4次正确测量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，记录数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据如下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17.58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17.57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17.56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17.57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。该铅笔的长度是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，所用刻度尺的分度值是</a:t>
                </a: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3" name="QB_5#d2cdda674?vbadefaultcenterpage=1&amp;parentnodeid=e99c23e69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1220978"/>
                <a:ext cx="11475720" cy="1847152"/>
              </a:xfrm>
              <a:prstGeom prst="rect">
                <a:avLst/>
              </a:prstGeom>
              <a:blipFill>
                <a:blip r:embed="rId3"/>
                <a:stretch>
                  <a:fillRect l="-1913" r="-1116" b="-1287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B_5_AN.60_1#d2cdda674.blank?vbadefaultcenterpage=1&amp;parentnodeid=e99c23e69&amp;vbapositionanswer=46&amp;vbahtmlprocessed=1"/>
          <p:cNvSpPr/>
          <p:nvPr/>
        </p:nvSpPr>
        <p:spPr>
          <a:xfrm>
            <a:off x="483616" y="2533373"/>
            <a:ext cx="998538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17.57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5_AN.61_1#d2cdda674.blank?vbadefaultcenterpage=1&amp;parentnodeid=e99c23e69&amp;vbapositionanswer=47&amp;vbahtmlprocessed=1"/>
              <p:cNvSpPr/>
              <p:nvPr/>
            </p:nvSpPr>
            <p:spPr>
              <a:xfrm>
                <a:off x="6257354" y="2545710"/>
                <a:ext cx="895350" cy="548005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ctr" latinLnBrk="1">
                  <a:lnSpc>
                    <a:spcPts val="5000"/>
                  </a:lnSpc>
                </a:pP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微软雅黑" pitchFamily="34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5" name="QB_5_AN.61_1#d2cdda674.blank?vbadefaultcenterpage=1&amp;parentnodeid=e99c23e69&amp;vbapositionanswer=47&amp;vbahtmlprocessed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7354" y="2545710"/>
                <a:ext cx="895350" cy="548005"/>
              </a:xfrm>
              <a:prstGeom prst="rect">
                <a:avLst/>
              </a:prstGeom>
              <a:blipFill rotWithShape="1">
                <a:blip r:embed="rId4"/>
                <a:stretch>
                  <a:fillRect l="-680" r="-68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7e8b16c3e.fixed?vbadefaultcenterpage=1&amp;parentnodeid=e863da338&amp;vbahtmlprocessed=1"/>
          <p:cNvSpPr/>
          <p:nvPr/>
        </p:nvSpPr>
        <p:spPr>
          <a:xfrm>
            <a:off x="4498848" y="3163824"/>
            <a:ext cx="7507224" cy="101498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55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基础知识梳理</a:t>
            </a:r>
            <a:endParaRPr lang="en-US" altLang="zh-CN" sz="5500" dirty="0"/>
          </a:p>
        </p:txBody>
      </p:sp>
      <p:sp>
        <p:nvSpPr>
          <p:cNvPr id="3" name="C_3#7e8b16c3e.fixed?vbadefaultcenterpage=1&amp;parentnodeid=e863da338&amp;vbahtmlprocessed=1"/>
          <p:cNvSpPr/>
          <p:nvPr/>
        </p:nvSpPr>
        <p:spPr>
          <a:xfrm>
            <a:off x="1975104" y="3163824"/>
            <a:ext cx="2039112" cy="101498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55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01</a:t>
            </a:r>
            <a:endParaRPr lang="en-US" altLang="zh-CN" sz="5500" dirty="0"/>
          </a:p>
        </p:txBody>
      </p:sp>
    </p:spTree>
  </p:cSld>
  <p:clrMapOvr>
    <a:masterClrMapping/>
  </p:clrMapOvr>
  <p:transition>
    <p:split dir="in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5_BD.62_1#f19de1155?imagetipindex=9&amp;hastextimagelayout=1&amp;vbadefaultcenterpage=1&amp;parentnodeid=e99c23e69&amp;vbahtmlprocessed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36635" y="1794351"/>
            <a:ext cx="3465576" cy="1261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O_5_BD.62_2#f19de1155?imagetipindex=9&amp;hastextimagelayout=1&amp;vbadefaultcenterpage=1&amp;parentnodeid=e99c23e69&amp;vbahtmlprocessed=1"/>
          <p:cNvSpPr/>
          <p:nvPr/>
        </p:nvSpPr>
        <p:spPr>
          <a:xfrm>
            <a:off x="9565379" y="3183223"/>
            <a:ext cx="1208087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图1-7-9</a:t>
            </a:r>
            <a:endParaRPr lang="en-US" altLang="zh-CN" sz="2800" dirty="0"/>
          </a:p>
        </p:txBody>
      </p:sp>
      <p:sp>
        <p:nvSpPr>
          <p:cNvPr id="4" name="QO_5_BD.62_3#f19de1155?hastextimagelayout=1&amp;segpoint=1&amp;vbadefaultcenterpage=1&amp;parentnodeid=e99c23e69&amp;vbahtmlprocessed=1"/>
          <p:cNvSpPr/>
          <p:nvPr/>
        </p:nvSpPr>
        <p:spPr>
          <a:xfrm>
            <a:off x="356616" y="1776063"/>
            <a:ext cx="7872984" cy="56699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9.</a:t>
            </a:r>
            <a:r>
              <a:rPr lang="en-US" altLang="zh-CN" sz="2800" b="1" i="0" dirty="0">
                <a:solidFill>
                  <a:srgbClr val="29964C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（2022·黑龙江中考）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根据图1-7-9回答问题。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6#4fd9439e8?hastextimagelayout=1&amp;vbadefaultcenterpage=1&amp;parentnodeid=f19de1155&amp;vbahtmlprocessed=1&amp;hasbroken=1"/>
              <p:cNvSpPr/>
              <p:nvPr/>
            </p:nvSpPr>
            <p:spPr>
              <a:xfrm>
                <a:off x="356616" y="2426239"/>
                <a:ext cx="7872984" cy="120707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（1）如图1-7-9所示的刻度尺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，其分度值为</a:t>
                </a: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所测量物体的长度为</a:t>
                </a: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5" name="QB_6#4fd9439e8?hastextimagelayout=1&amp;vbadefaultcenterpage=1&amp;parentnodeid=f19de1155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2426239"/>
                <a:ext cx="7872984" cy="1207072"/>
              </a:xfrm>
              <a:prstGeom prst="rect">
                <a:avLst/>
              </a:prstGeom>
              <a:blipFill>
                <a:blip r:embed="rId4"/>
                <a:stretch>
                  <a:fillRect l="-2789" r="-4725" b="-191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B_6_AN.63_1#4fd9439e8.blank?vbadefaultcenterpage=1&amp;parentnodeid=f19de1155&amp;vbapositionanswer=48&amp;vbahtmlprocessed=1"/>
              <p:cNvSpPr/>
              <p:nvPr/>
            </p:nvSpPr>
            <p:spPr>
              <a:xfrm>
                <a:off x="7084441" y="2446827"/>
                <a:ext cx="895350" cy="548005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ctr" latinLnBrk="1">
                  <a:lnSpc>
                    <a:spcPts val="5000"/>
                  </a:lnSpc>
                </a:pP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微软雅黑" pitchFamily="34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6" name="QB_6_AN.63_1#4fd9439e8.blank?vbadefaultcenterpage=1&amp;parentnodeid=f19de1155&amp;vbapositionanswer=48&amp;vbahtmlprocessed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84441" y="2446827"/>
                <a:ext cx="895350" cy="548005"/>
              </a:xfrm>
              <a:prstGeom prst="rect">
                <a:avLst/>
              </a:prstGeom>
              <a:blipFill rotWithShape="1">
                <a:blip r:embed="rId5"/>
                <a:stretch>
                  <a:fillRect l="-680" r="-68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QB_6_AN.64_1#4fd9439e8.blank?vbadefaultcenterpage=1&amp;parentnodeid=f19de1155&amp;vbapositionanswer=49&amp;vbahtmlprocessed=1"/>
          <p:cNvSpPr/>
          <p:nvPr/>
        </p:nvSpPr>
        <p:spPr>
          <a:xfrm>
            <a:off x="3696716" y="3082924"/>
            <a:ext cx="790575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3.00</a:t>
            </a:r>
            <a:endParaRPr lang="en-US" altLang="zh-CN" sz="2800" dirty="0"/>
          </a:p>
        </p:txBody>
      </p:sp>
      <p:sp>
        <p:nvSpPr>
          <p:cNvPr id="8" name="QB_6#c87f7351e?hastextimagelayout=1&amp;vbadefaultcenterpage=1&amp;parentnodeid=f19de1155&amp;vbahtmlprocessed=1&amp;hasbroken=1"/>
          <p:cNvSpPr/>
          <p:nvPr/>
        </p:nvSpPr>
        <p:spPr>
          <a:xfrm>
            <a:off x="356616" y="3701129"/>
            <a:ext cx="7872984" cy="120707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（2）若污渍遮挡了刻度尺上的部分刻度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，会影响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测量物体长度吗？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9" name="QB_6_AN.65_1#c87f7351e.blank?vbadefaultcenterpage=1&amp;parentnodeid=f19de1155&amp;vbapositionanswer=50&amp;vbahtmlprocessed=1"/>
          <p:cNvSpPr/>
          <p:nvPr/>
        </p:nvSpPr>
        <p:spPr>
          <a:xfrm>
            <a:off x="3341116" y="4303109"/>
            <a:ext cx="792163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不会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build="p" animBg="1"/>
      <p:bldP spid="9" grpId="0" build="p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5#d8b1d0d1a?vbadefaultcenterpage=1&amp;parentnodeid=e99c23e69&amp;vbahtmlprocessed=1&amp;hasbroken=1"/>
              <p:cNvSpPr/>
              <p:nvPr/>
            </p:nvSpPr>
            <p:spPr>
              <a:xfrm>
                <a:off x="356616" y="1778476"/>
                <a:ext cx="11475720" cy="3127312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10.</a:t>
                </a:r>
                <a:r>
                  <a:rPr lang="en-US" altLang="zh-CN" sz="2800" b="1" i="0" dirty="0">
                    <a:solidFill>
                      <a:srgbClr val="29964C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（2022·新疆中考</a:t>
                </a:r>
                <a:r>
                  <a:rPr lang="en-US" altLang="zh-CN" sz="2800" b="1" i="0">
                    <a:solidFill>
                      <a:srgbClr val="29964C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）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中国空间站的建造和运营对人类太空研究具有重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大意义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。已知空间站绕地球转一圈的路程为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4.25×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4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km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运行时间为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latinLnBrk="1">
                  <a:lnSpc>
                    <a:spcPct val="150000"/>
                  </a:lnSpc>
                </a:pP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92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min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，空间站运动的速度大小约为</a:t>
                </a: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km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（结果保留一位小数）。若从某时刻开始计时，王亚平在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24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内经历了15次日出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，则开始计时的时刻是空间站的</a:t>
                </a: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选填“白天”或“夜间”）。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QB_5#d8b1d0d1a?vbadefaultcenterpage=1&amp;parentnodeid=e99c23e69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1778476"/>
                <a:ext cx="11475720" cy="3127312"/>
              </a:xfrm>
              <a:prstGeom prst="rect">
                <a:avLst/>
              </a:prstGeom>
              <a:blipFill>
                <a:blip r:embed="rId3"/>
                <a:stretch>
                  <a:fillRect l="-1913" r="-4995" b="-72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5_AN.66_1#d8b1d0d1a.blank?vbadefaultcenterpage=1&amp;parentnodeid=e99c23e69&amp;vbapositionanswer=51&amp;vbahtmlprocessed=1"/>
          <p:cNvSpPr/>
          <p:nvPr/>
        </p:nvSpPr>
        <p:spPr>
          <a:xfrm>
            <a:off x="6452616" y="3076311"/>
            <a:ext cx="582613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7.7</a:t>
            </a:r>
            <a:endParaRPr lang="en-US" altLang="zh-CN" sz="2800" dirty="0"/>
          </a:p>
        </p:txBody>
      </p:sp>
      <p:sp>
        <p:nvSpPr>
          <p:cNvPr id="4" name="QB_5_AN.67_1#d8b1d0d1a.blank?vbadefaultcenterpage=1&amp;parentnodeid=e99c23e69&amp;vbapositionanswer=52&amp;vbahtmlprocessed=1"/>
          <p:cNvSpPr/>
          <p:nvPr/>
        </p:nvSpPr>
        <p:spPr>
          <a:xfrm>
            <a:off x="2629916" y="4339771"/>
            <a:ext cx="792163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白天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4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B_5_BD.68_1#a7f6b88be?imagetipindex=10&amp;hastextimagelayout=1&amp;vbadefaultcenterpage=1&amp;parentnodeid=e99c23e69&amp;vbahtmlprocessed=1&amp;hassurround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96872" y="1145063"/>
            <a:ext cx="4151376" cy="174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B_5_BD.68_2#a7f6b88be?imagetipindex=10&amp;hastextimagelayout=1&amp;vbadefaultcenterpage=1&amp;parentnodeid=e99c23e69&amp;vbahtmlprocessed=1"/>
          <p:cNvSpPr/>
          <p:nvPr/>
        </p:nvSpPr>
        <p:spPr>
          <a:xfrm>
            <a:off x="9179616" y="3018567"/>
            <a:ext cx="1385887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图1-7-10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5_BD.68_3#a7f6b88be?hastextimagelayout=1&amp;segpoint=1&amp;vbadefaultcenterpage=1&amp;parentnodeid=e99c23e69&amp;vbahtmlprocessed=1&amp;hasbroken=1&amp;hassurround=1"/>
              <p:cNvSpPr/>
              <p:nvPr/>
            </p:nvSpPr>
            <p:spPr>
              <a:xfrm>
                <a:off x="356616" y="1126776"/>
                <a:ext cx="7187184" cy="256032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11.</a:t>
                </a:r>
                <a:r>
                  <a:rPr lang="en-US" altLang="zh-CN" sz="2800" b="1" i="0" dirty="0">
                    <a:solidFill>
                      <a:srgbClr val="29964C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（2022·常州中考</a:t>
                </a:r>
                <a:r>
                  <a:rPr lang="en-US" altLang="zh-CN" sz="2800" b="1" i="0">
                    <a:solidFill>
                      <a:srgbClr val="29964C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）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麻省理工学院的研究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团队将直径为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9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nm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、合</a:t>
                </a: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的特殊颗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粒植入豆瓣菜叶子中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，发现在黑暗环境下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，叶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子发出微弱的光，实现化学能向</a:t>
                </a: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能的转化，</a:t>
                </a:r>
              </a:p>
              <a:p>
                <a:pPr latinLnBrk="1">
                  <a:lnSpc>
                    <a:spcPct val="150000"/>
                  </a:lnSpc>
                </a:pPr>
                <a:endParaRPr lang="en-US" altLang="zh-CN" sz="2800" dirty="0"/>
              </a:p>
            </p:txBody>
          </p:sp>
        </mc:Choice>
        <mc:Fallback xmlns="">
          <p:sp>
            <p:nvSpPr>
              <p:cNvPr id="4" name="QB_5_BD.68_3#a7f6b88be?hastextimagelayout=1&amp;segpoint=1&amp;vbadefaultcenterpage=1&amp;parentnodeid=e99c23e69&amp;vbahtmlprocessed=1&amp;hasbroken=1&amp;hassurround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1126776"/>
                <a:ext cx="7187184" cy="2560320"/>
              </a:xfrm>
              <a:prstGeom prst="rect">
                <a:avLst/>
              </a:prstGeom>
              <a:blipFill>
                <a:blip r:embed="rId4"/>
                <a:stretch>
                  <a:fillRect l="-3053" r="-6446" b="-642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B_5_BD.68_4#a7f6b88be?hastextimagelayout=1&amp;segpoint=1&amp;vbadefaultcenterpage=1&amp;parentnodeid=e99c23e69&amp;vbahtmlprocessed=1&amp;hasbroken=1"/>
          <p:cNvSpPr/>
          <p:nvPr/>
        </p:nvSpPr>
        <p:spPr>
          <a:xfrm>
            <a:off x="356616" y="4350416"/>
            <a:ext cx="7187184" cy="120707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选填“虚”或“实”）像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，该透镜可用来矫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正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选填“近视”或“远视”）眼。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QB_5_AN.69_1#a7f6b88be.blank?vbadefaultcenterpage=1&amp;parentnodeid=e99c23e69&amp;vbapositionanswer=53&amp;vbahtmlprocessed=1"/>
              <p:cNvSpPr/>
              <p:nvPr/>
            </p:nvSpPr>
            <p:spPr>
              <a:xfrm>
                <a:off x="4222179" y="1763177"/>
                <a:ext cx="1352233" cy="557657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ctr" latinLnBrk="1">
                  <a:lnSpc>
                    <a:spcPts val="5100"/>
                  </a:lnSpc>
                </a:pP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9×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−9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6" name="QB_5_AN.69_1#a7f6b88be.blank?vbadefaultcenterpage=1&amp;parentnodeid=e99c23e69&amp;vbapositionanswer=53&amp;vbahtmlprocessed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2179" y="1763177"/>
                <a:ext cx="1352233" cy="557657"/>
              </a:xfrm>
              <a:prstGeom prst="rect">
                <a:avLst/>
              </a:prstGeom>
              <a:blipFill rotWithShape="1">
                <a:blip r:embed="rId5"/>
                <a:stretch>
                  <a:fillRect l="-905" r="-45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QB_5_AN.70_1#a7f6b88be.blank?vbadefaultcenterpage=1&amp;parentnodeid=e99c23e69&amp;vbapositionanswer=54&amp;vbahtmlprocessed=1"/>
          <p:cNvSpPr/>
          <p:nvPr/>
        </p:nvSpPr>
        <p:spPr>
          <a:xfrm>
            <a:off x="5474716" y="3055737"/>
            <a:ext cx="436563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光</a:t>
            </a:r>
            <a:endParaRPr lang="en-US" altLang="zh-CN" sz="2800" dirty="0"/>
          </a:p>
        </p:txBody>
      </p:sp>
      <p:sp>
        <p:nvSpPr>
          <p:cNvPr id="8" name="QB_5_AN.71_1#a7f6b88be.blank?vbadefaultcenterpage=1&amp;parentnodeid=e99c23e69&amp;vbapositionanswer=55&amp;vbahtmlprocessed=1"/>
          <p:cNvSpPr/>
          <p:nvPr/>
        </p:nvSpPr>
        <p:spPr>
          <a:xfrm>
            <a:off x="496316" y="4342170"/>
            <a:ext cx="436563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虚</a:t>
            </a:r>
            <a:endParaRPr lang="en-US" altLang="zh-CN" sz="2800" dirty="0"/>
          </a:p>
        </p:txBody>
      </p:sp>
      <p:sp>
        <p:nvSpPr>
          <p:cNvPr id="9" name="QB_5_AN.72_1#a7f6b88be.blank?vbadefaultcenterpage=1&amp;parentnodeid=e99c23e69&amp;vbapositionanswer=56&amp;vbahtmlprocessed=1"/>
          <p:cNvSpPr/>
          <p:nvPr/>
        </p:nvSpPr>
        <p:spPr>
          <a:xfrm>
            <a:off x="851916" y="4983656"/>
            <a:ext cx="792163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远视</a:t>
            </a:r>
            <a:endParaRPr lang="en-US" altLang="zh-CN" sz="2800" dirty="0"/>
          </a:p>
        </p:txBody>
      </p:sp>
      <p:sp>
        <p:nvSpPr>
          <p:cNvPr id="10" name="QB_5_BD.68_3#a7f6b88be?hastextimagelayout=1&amp;segpoint=1&amp;vbadefaultcenterpage=1&amp;parentnodeid=e99c23e69&amp;vbahtmlprocessed=1&amp;hasbroken=1&amp;hassurround=1">
            <a:extLst>
              <a:ext uri="{FF2B5EF4-FFF2-40B4-BE49-F238E27FC236}">
                <a16:creationId xmlns:a16="http://schemas.microsoft.com/office/drawing/2014/main" xmlns="" id="{62051E5B-3F8D-4F80-8AE9-5D5DB336CAD2}"/>
              </a:ext>
            </a:extLst>
          </p:cNvPr>
          <p:cNvSpPr/>
          <p:nvPr/>
        </p:nvSpPr>
        <p:spPr>
          <a:xfrm>
            <a:off x="356616" y="3697763"/>
            <a:ext cx="11475720" cy="57162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如图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1-7-10甲所示。研究者通过凸透镜观察到如图1-7-10乙所示的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build="p" animBg="1"/>
      <p:bldP spid="8" grpId="0" build="p" animBg="1"/>
      <p:bldP spid="9" grpId="0" build="p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4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ba442db60?vbadefaultcenterpage=1&amp;parentnodeid=669fbe33d&amp;vbahtmlprocessed=1"/>
          <p:cNvSpPr/>
          <p:nvPr/>
        </p:nvSpPr>
        <p:spPr>
          <a:xfrm>
            <a:off x="356616" y="539496"/>
            <a:ext cx="11475720" cy="1041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400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三、实验与探究题</a:t>
            </a:r>
            <a:endParaRPr lang="en-US" altLang="zh-CN" sz="3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5_BD.73_1#4a9f27ab8?segpoint=1&amp;vbadefaultcenterpage=1&amp;parentnodeid=ba442db60&amp;vbahtmlprocessed=1&amp;hasbroken=1"/>
              <p:cNvSpPr/>
              <p:nvPr/>
            </p:nvSpPr>
            <p:spPr>
              <a:xfrm>
                <a:off x="356616" y="1195578"/>
                <a:ext cx="11475720" cy="17347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8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12.如图1-7-11所示是“测量小车的平均速度”的实验装置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。实验时让小车从</a:t>
                </a:r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斜面的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点由静止滑下，分别测出小车到达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点的时间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，即可求出</a:t>
                </a:r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不同路段的平均速度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3" name="QO_5_BD.73_1#4a9f27ab8?segpoint=1&amp;vbadefaultcenterpage=1&amp;parentnodeid=ba442db60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1195578"/>
                <a:ext cx="11475720" cy="1734757"/>
              </a:xfrm>
              <a:prstGeom prst="rect">
                <a:avLst/>
              </a:prstGeom>
              <a:blipFill>
                <a:blip r:embed="rId3"/>
                <a:stretch>
                  <a:fillRect l="-1913" r="-744" b="-140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O_5_BD.73_2#4a9f27ab8?imagetipindex=11&amp;vbadefaultcenterpage=1&amp;parentnodeid=ba442db60&amp;vbahtmlprocessed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96312" y="3060700"/>
            <a:ext cx="7187184" cy="2377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O_5_BD.73_3#4a9f27ab8?imagetipindex=11&amp;vbadefaultcenterpage=1&amp;parentnodeid=ba442db60&amp;vbahtmlprocessed=1"/>
          <p:cNvSpPr/>
          <p:nvPr/>
        </p:nvSpPr>
        <p:spPr>
          <a:xfrm>
            <a:off x="5403564" y="5565140"/>
            <a:ext cx="1372679" cy="53962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4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图1-7-11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4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#0c151a8ed?vbadefaultcenterpage=1&amp;parentnodeid=4a9f27ab8&amp;vbahtmlprocessed=1&amp;hasbroken=1"/>
          <p:cNvSpPr/>
          <p:nvPr/>
        </p:nvSpPr>
        <p:spPr>
          <a:xfrm>
            <a:off x="356616" y="1716500"/>
            <a:ext cx="11475720" cy="78714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73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）实验原理是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</a:t>
            </a:r>
            <a:r>
              <a:rPr lang="en-US" altLang="zh-CN" sz="4050" b="0" i="0" u="sng" kern="0" spc="-9990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，所用的测量工具是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和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6_AN.74_1#0c151a8ed.blank?vbadefaultcenterpage=1&amp;parentnodeid=4a9f27ab8&amp;vbapositionanswer=57&amp;vbahtmlprocessed=1"/>
              <p:cNvSpPr/>
              <p:nvPr/>
            </p:nvSpPr>
            <p:spPr>
              <a:xfrm>
                <a:off x="3163316" y="1637855"/>
                <a:ext cx="800735" cy="785051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ctr" latinLnBrk="1">
                  <a:lnSpc>
                    <a:spcPts val="6800"/>
                  </a:lnSpc>
                </a:pP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𝑣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𝑠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𝑡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6_AN.74_1#0c151a8ed.blank?vbadefaultcenterpage=1&amp;parentnodeid=4a9f27ab8&amp;vbapositionanswer=57&amp;vbahtmlprocessed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63316" y="1637855"/>
                <a:ext cx="800735" cy="785051"/>
              </a:xfrm>
              <a:prstGeom prst="rect">
                <a:avLst/>
              </a:prstGeom>
              <a:blipFill>
                <a:blip r:embed="rId3"/>
                <a:stretch>
                  <a:fillRect l="-1527" r="-763" b="-156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B_6_AN.75_1#0c151a8ed.blank?vbadefaultcenterpage=1&amp;parentnodeid=4a9f27ab8&amp;vbapositionanswer=58&amp;vbahtmlprocessed=1"/>
          <p:cNvSpPr/>
          <p:nvPr/>
        </p:nvSpPr>
        <p:spPr>
          <a:xfrm>
            <a:off x="7430516" y="1913481"/>
            <a:ext cx="1147763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刻度尺</a:t>
            </a:r>
            <a:endParaRPr lang="en-US" altLang="zh-CN" sz="2800" dirty="0"/>
          </a:p>
        </p:txBody>
      </p:sp>
      <p:sp>
        <p:nvSpPr>
          <p:cNvPr id="5" name="QB_6_AN.76_1#0c151a8ed.blank?vbadefaultcenterpage=1&amp;parentnodeid=4a9f27ab8&amp;vbapositionanswer=59&amp;vbahtmlprocessed=1"/>
          <p:cNvSpPr/>
          <p:nvPr/>
        </p:nvSpPr>
        <p:spPr>
          <a:xfrm>
            <a:off x="9208516" y="1913481"/>
            <a:ext cx="1503363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电子秒表</a:t>
            </a:r>
            <a:endParaRPr lang="en-US" altLang="zh-CN" sz="2800" dirty="0"/>
          </a:p>
        </p:txBody>
      </p:sp>
      <p:sp>
        <p:nvSpPr>
          <p:cNvPr id="6" name="QB_6#a7eb75db4?vbadefaultcenterpage=1&amp;parentnodeid=4a9f27ab8&amp;vbahtmlprocessed=1&amp;hasbroken=1"/>
          <p:cNvSpPr/>
          <p:nvPr/>
        </p:nvSpPr>
        <p:spPr>
          <a:xfrm>
            <a:off x="356616" y="2504916"/>
            <a:ext cx="11475720" cy="120707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（2）实验时，为了使小车在斜面上运动的时间长些，便于测量时间，应</a:t>
            </a:r>
            <a:endParaRPr lang="en-US" altLang="zh-CN" sz="2800" dirty="0"/>
          </a:p>
          <a:p>
            <a:pPr algn="l"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选填“增大”或“减小”）斜面的倾斜角度。</a:t>
            </a:r>
            <a:endParaRPr lang="en-US" altLang="zh-CN" sz="2800" dirty="0"/>
          </a:p>
        </p:txBody>
      </p:sp>
      <p:sp>
        <p:nvSpPr>
          <p:cNvPr id="7" name="QB_6_AN.77_1#a7eb75db4.blank?vbadefaultcenterpage=1&amp;parentnodeid=4a9f27ab8&amp;vbapositionanswer=60&amp;vbahtmlprocessed=1"/>
          <p:cNvSpPr/>
          <p:nvPr/>
        </p:nvSpPr>
        <p:spPr>
          <a:xfrm>
            <a:off x="496316" y="3106896"/>
            <a:ext cx="792163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减小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QB_6#2fd09a13c?vbadefaultcenterpage=1&amp;parentnodeid=4a9f27ab8&amp;vbahtmlprocessed=1&amp;hasbroken=1"/>
              <p:cNvSpPr/>
              <p:nvPr/>
            </p:nvSpPr>
            <p:spPr>
              <a:xfrm>
                <a:off x="356616" y="3724116"/>
                <a:ext cx="11475720" cy="120707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（3）小车从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点运动到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点所用时间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𝐴𝐵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，从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点到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点的路程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𝑠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𝐴𝐶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，小车在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段的平均速度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𝐴𝐶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8" name="QB_6#2fd09a13c?vbadefaultcenterpage=1&amp;parentnodeid=4a9f27ab8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3724116"/>
                <a:ext cx="11475720" cy="1207072"/>
              </a:xfrm>
              <a:prstGeom prst="rect">
                <a:avLst/>
              </a:prstGeom>
              <a:blipFill>
                <a:blip r:embed="rId4"/>
                <a:stretch>
                  <a:fillRect l="-1913" b="-1868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QB_6_AN.78_1#2fd09a13c.blank?vbadefaultcenterpage=1&amp;parentnodeid=4a9f27ab8&amp;vbapositionanswer=61&amp;vbahtmlprocessed=1"/>
              <p:cNvSpPr/>
              <p:nvPr/>
            </p:nvSpPr>
            <p:spPr>
              <a:xfrm>
                <a:off x="7355396" y="3750804"/>
                <a:ext cx="200025" cy="548005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ctr" latinLnBrk="1">
                  <a:lnSpc>
                    <a:spcPts val="5000"/>
                  </a:lnSpc>
                </a:pP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9" name="QB_6_AN.78_1#2fd09a13c.blank?vbadefaultcenterpage=1&amp;parentnodeid=4a9f27ab8&amp;vbapositionanswer=61&amp;vbahtmlprocessed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55396" y="3750804"/>
                <a:ext cx="200025" cy="548005"/>
              </a:xfrm>
              <a:prstGeom prst="rect">
                <a:avLst/>
              </a:prstGeom>
              <a:blipFill rotWithShape="1">
                <a:blip r:embed="rId5"/>
                <a:stretch>
                  <a:fillRect l="-6250" r="-31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QB_6_AN.79_1#2fd09a13c.blank?vbadefaultcenterpage=1&amp;parentnodeid=4a9f27ab8&amp;vbapositionanswer=62&amp;vbahtmlprocessed=1"/>
          <p:cNvSpPr/>
          <p:nvPr/>
        </p:nvSpPr>
        <p:spPr>
          <a:xfrm>
            <a:off x="1409192" y="4388616"/>
            <a:ext cx="790575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80.0</a:t>
            </a:r>
            <a:endParaRPr lang="en-US" altLang="zh-CN" sz="2800" dirty="0"/>
          </a:p>
        </p:txBody>
      </p:sp>
      <p:sp>
        <p:nvSpPr>
          <p:cNvPr id="11" name="QB_6_AN.80_1#2fd09a13c.blank?vbadefaultcenterpage=1&amp;parentnodeid=4a9f27ab8&amp;vbapositionanswer=63&amp;vbahtmlprocessed=1"/>
          <p:cNvSpPr/>
          <p:nvPr/>
        </p:nvSpPr>
        <p:spPr>
          <a:xfrm>
            <a:off x="8172196" y="4388616"/>
            <a:ext cx="790575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0.16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7" grpId="0" build="p" animBg="1"/>
      <p:bldP spid="9" grpId="0" build="p" animBg="1"/>
      <p:bldP spid="10" grpId="0" build="p" animBg="1"/>
      <p:bldP spid="11" grpId="0" build="p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4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#916c6aedc?vbadefaultcenterpage=1&amp;parentnodeid=4a9f27ab8&amp;vbahtmlprocessed=1&amp;hasbroken=1"/>
              <p:cNvSpPr/>
              <p:nvPr/>
            </p:nvSpPr>
            <p:spPr>
              <a:xfrm>
                <a:off x="356616" y="1494250"/>
                <a:ext cx="11475720" cy="120707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（4）实验前必须学会熟练使用电子秒表，如果小车到达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点以后才停止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计时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，则会导致所测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段的平均速度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𝐴𝐶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偏</a:t>
                </a: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选填“大”或“小”）。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QB_6#916c6aedc?vbadefaultcenterpage=1&amp;parentnodeid=4a9f27ab8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1494250"/>
                <a:ext cx="11475720" cy="1207072"/>
              </a:xfrm>
              <a:prstGeom prst="rect">
                <a:avLst/>
              </a:prstGeom>
              <a:blipFill>
                <a:blip r:embed="rId3"/>
                <a:stretch>
                  <a:fillRect l="-1913" b="-191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6_AN.81_1#916c6aedc.blank?vbadefaultcenterpage=1&amp;parentnodeid=4a9f27ab8&amp;vbapositionanswer=64&amp;vbahtmlprocessed=1"/>
          <p:cNvSpPr/>
          <p:nvPr/>
        </p:nvSpPr>
        <p:spPr>
          <a:xfrm>
            <a:off x="7395464" y="2135305"/>
            <a:ext cx="436563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小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#51c9adbb5?vbadefaultcenterpage=1&amp;parentnodeid=4a9f27ab8&amp;vbahtmlprocessed=1&amp;hasbroken=1"/>
              <p:cNvSpPr/>
              <p:nvPr/>
            </p:nvSpPr>
            <p:spPr>
              <a:xfrm>
                <a:off x="356616" y="2702782"/>
                <a:ext cx="11475720" cy="248723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（5）为了测量小车运动过程中下半程的平均速度，某同学让小车从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由静止释放，测出小车到达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点的时间，从而计算出小车运动过程中下半</a:t>
                </a:r>
                <a:endParaRPr lang="en-US" altLang="zh-CN" sz="2800" b="0" i="0" dirty="0">
                  <a:solidFill>
                    <a:srgbClr val="000000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程的平均速度。他的做法正确吗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？</a:t>
                </a:r>
                <a:r>
                  <a:rPr lang="en-US" altLang="zh-CN" sz="280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800" b="0" i="0" dirty="0" err="1" smtClean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理由是</a:t>
                </a:r>
                <a:endParaRPr lang="en-US" altLang="zh-CN" sz="2800" b="0" i="0" dirty="0" smtClean="0">
                  <a:solidFill>
                    <a:srgbClr val="000000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i="0" dirty="0" smtClean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_____________________________________</a:t>
                </a:r>
                <a:r>
                  <a:rPr lang="en-US" altLang="zh-CN" sz="2800" b="0" i="0" dirty="0" smtClean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4" name="QB_6#51c9adbb5?vbadefaultcenterpage=1&amp;parentnodeid=4a9f27ab8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2702782"/>
                <a:ext cx="11475720" cy="2487232"/>
              </a:xfrm>
              <a:prstGeom prst="rect">
                <a:avLst/>
              </a:prstGeom>
              <a:blipFill rotWithShape="1">
                <a:blip r:embed="rId4"/>
                <a:stretch>
                  <a:fillRect l="-1913" r="-1435" b="-1029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B_6_AN.82_1#51c9adbb5.blank?vbadefaultcenterpage=1&amp;parentnodeid=4a9f27ab8&amp;vbapositionanswer=65&amp;vbahtmlprocessed=1"/>
          <p:cNvSpPr/>
          <p:nvPr/>
        </p:nvSpPr>
        <p:spPr>
          <a:xfrm>
            <a:off x="5830316" y="3978696"/>
            <a:ext cx="1147763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不正确</a:t>
            </a:r>
            <a:endParaRPr lang="en-US" altLang="zh-CN" sz="2800" dirty="0"/>
          </a:p>
        </p:txBody>
      </p:sp>
      <p:sp>
        <p:nvSpPr>
          <p:cNvPr id="6" name="QB_6_AN.83_1#51c9adbb5.blank?vbadefaultcenterpage=1&amp;parentnodeid=4a9f27ab8&amp;vbapositionanswer=66&amp;vbahtmlprocessed=1"/>
          <p:cNvSpPr/>
          <p:nvPr/>
        </p:nvSpPr>
        <p:spPr>
          <a:xfrm>
            <a:off x="585216" y="4623997"/>
            <a:ext cx="6126163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zh-CN" altLang="en-US" sz="2800" b="0" i="0" dirty="0" smtClean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所测时间不是运动过程中下半程的时间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4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#a6fbd31fe?vbadefaultcenterpage=1&amp;parentnodeid=4a9f27ab8&amp;vbahtmlprocessed=1&amp;hasbroken=1"/>
          <p:cNvSpPr/>
          <p:nvPr/>
        </p:nvSpPr>
        <p:spPr>
          <a:xfrm>
            <a:off x="356616" y="891254"/>
            <a:ext cx="11475720" cy="56699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（6）如图1-7-12所示，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能说明小车在斜面上运动情况的图像是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3" name="QC_6_AN.84_1#a6fbd31fe.blank?vbadefaultcenterpage=1&amp;parentnodeid=4a9f27ab8&amp;vbapositionanswer=67&amp;vbahtmlprocessed=1"/>
          <p:cNvSpPr/>
          <p:nvPr/>
        </p:nvSpPr>
        <p:spPr>
          <a:xfrm>
            <a:off x="10310241" y="923489"/>
            <a:ext cx="319088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4" name="QC_6_BD.85_1#a6fbd31fe.choices?vbadefaultcenterpage=1&amp;parentnodeid=4a9f27ab8&amp;vbahtmlprocessed=1"/>
          <p:cNvSpPr/>
          <p:nvPr/>
        </p:nvSpPr>
        <p:spPr>
          <a:xfrm>
            <a:off x="356616" y="1593056"/>
            <a:ext cx="11475720" cy="416337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  <a:tabLst>
                <a:tab pos="5750560" algn="l"/>
              </a:tabLst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&amp;1&amp;</a:t>
            </a:r>
            <a:r>
              <a:rPr lang="en-US" altLang="zh-CN" sz="900" b="0" i="0" kern="0" dirty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           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&amp;2&amp;</a:t>
            </a:r>
            <a:r>
              <a:rPr lang="en-US" altLang="zh-CN" sz="8750" b="0" i="0" kern="0" spc="-99900" dirty="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lang="en-US" altLang="zh-CN" sz="900" b="0" i="0" kern="0" dirty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           </a:t>
            </a:r>
            <a:endParaRPr lang="en-US" altLang="zh-CN" sz="900" dirty="0">
              <a:latin typeface="SimSun" panose="02010600030101010101" pitchFamily="2" charset="-122"/>
            </a:endParaRPr>
          </a:p>
          <a:p>
            <a:pPr latinLnBrk="1">
              <a:lnSpc>
                <a:spcPct val="150000"/>
              </a:lnSpc>
              <a:tabLst>
                <a:tab pos="5750560" algn="l"/>
              </a:tabLst>
            </a:pPr>
            <a:r>
              <a:rPr lang="en-US" altLang="zh-CN" sz="2800" b="0" i="0" dirty="0" smtClean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</a:t>
            </a:r>
            <a:r>
              <a:rPr lang="en-US" altLang="zh-CN" sz="100" b="0" i="0" kern="0" spc="-99900" dirty="0" smtClean="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&amp;3&amp;</a:t>
            </a:r>
            <a:r>
              <a:rPr lang="en-US" altLang="zh-CN" sz="900" b="0" i="0" kern="0" dirty="0" smtClea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            </a:t>
            </a:r>
            <a:r>
              <a:rPr lang="en-US" altLang="zh-CN" sz="2800" b="0" i="0" dirty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800" b="0" i="0" dirty="0" smtClean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D.</a:t>
            </a:r>
            <a:r>
              <a:rPr lang="en-US" altLang="zh-CN" sz="100" b="0" i="0" kern="0" spc="-99900" dirty="0" smtClean="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&amp;4&amp;</a:t>
            </a:r>
            <a:r>
              <a:rPr lang="en-US" altLang="zh-CN" sz="10750" b="0" i="0" kern="0" spc="-99900" dirty="0" smtClean="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lang="en-US" altLang="zh-CN" sz="900" b="0" i="0" kern="0" dirty="0" smtClea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             </a:t>
            </a:r>
            <a:endParaRPr lang="en-US" altLang="zh-CN" sz="900" dirty="0">
              <a:latin typeface="SimSun" panose="02010600030101010101" pitchFamily="2" charset="-122"/>
            </a:endParaRPr>
          </a:p>
        </p:txBody>
      </p:sp>
      <p:pic>
        <p:nvPicPr>
          <p:cNvPr id="5" name="QC_6_BD.85_1#a6fbd31fe.choice_image?vbadefaultcenterpage=1&amp;parentnodeid=4a9f27ab8&amp;inlineimagemarkindex=1&amp;vbahtmlprocessed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6439" y="1646777"/>
            <a:ext cx="1801368" cy="1892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6" name="QC_6_BD.85_1#a6fbd31fe.choice_image?vbadefaultcenterpage=1&amp;parentnodeid=4a9f27ab8&amp;inlineimagemarkindex=2&amp;vbahtmlprocessed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46362" y="1590770"/>
            <a:ext cx="1801368" cy="2002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7" name="QC_6_BD.85_1#a6fbd31fe.choice_image?vbadefaultcenterpage=1&amp;parentnodeid=4a9f27ab8&amp;inlineimagemarkindex=3&amp;vbahtmlprocessed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7800" y="3637026"/>
            <a:ext cx="1874520" cy="2075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8" name="QC_6_BD.85_1#a6fbd31fe.choice_image?vbadefaultcenterpage=1&amp;parentnodeid=4a9f27ab8&amp;inlineimagemarkindex=4&amp;vbahtmlprocessed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78429" y="3589306"/>
            <a:ext cx="1892808" cy="2167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9" name="矩形 8"/>
          <p:cNvSpPr/>
          <p:nvPr/>
        </p:nvSpPr>
        <p:spPr>
          <a:xfrm>
            <a:off x="3947139" y="5572510"/>
            <a:ext cx="1031052" cy="4426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latinLnBrk="1">
              <a:lnSpc>
                <a:spcPct val="140000"/>
              </a:lnSpc>
            </a:pPr>
            <a:r>
              <a:rPr lang="en-US" altLang="zh-CN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</a:t>
            </a:r>
            <a:r>
              <a:rPr lang="en-US" altLang="zh-CN" dirty="0" smtClean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1-7-12</a:t>
            </a:r>
            <a:endParaRPr lang="en-US" altLang="zh-CN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4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2e623daed?vbadefaultcenterpage=1&amp;parentnodeid=7e8b16c3e&amp;vbahtmlprocessed=1"/>
          <p:cNvSpPr/>
          <p:nvPr/>
        </p:nvSpPr>
        <p:spPr>
          <a:xfrm>
            <a:off x="356616" y="539496"/>
            <a:ext cx="11475720" cy="1041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知识点1</a:t>
            </a: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长度单位及单位换算</a:t>
            </a:r>
            <a:endParaRPr lang="en-US" altLang="zh-CN" sz="3000" dirty="0"/>
          </a:p>
        </p:txBody>
      </p:sp>
      <p:sp>
        <p:nvSpPr>
          <p:cNvPr id="3" name="P_5_BD#289bea176?segpoint=1&amp;vbadefaultcenterpage=1&amp;parentnodeid=2e623daed&amp;vbahtmlprocessed=1&amp;hasbroken=1"/>
          <p:cNvSpPr/>
          <p:nvPr/>
        </p:nvSpPr>
        <p:spPr>
          <a:xfrm>
            <a:off x="356616" y="1225650"/>
            <a:ext cx="11475720" cy="56699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1.单位：在国际单位制中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，长度的基本单位是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，符号是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4" name="P_5_BD#289bea176?segpoint=1&amp;vbadefaultcenterpage=1&amp;parentnodeid=2e623daed&amp;vbahtmlprocessed=1"/>
          <p:cNvSpPr/>
          <p:nvPr/>
        </p:nvSpPr>
        <p:spPr>
          <a:xfrm>
            <a:off x="356616" y="1868678"/>
            <a:ext cx="11475720" cy="56699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2.长度的其他常用单位及换算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P_5_BD#289bea176?colgroup=2,6,2,5,2,2,5&amp;vbadefaultcenterpage=1&amp;parentnodeid=2e623daed&amp;vbahtmlprocessed=1&amp;hasbroken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94024779"/>
                  </p:ext>
                </p:extLst>
              </p:nvPr>
            </p:nvGraphicFramePr>
            <p:xfrm>
              <a:off x="356616" y="2565400"/>
              <a:ext cx="11402568" cy="2794000"/>
            </p:xfrm>
            <a:graphic>
              <a:graphicData uri="http://schemas.openxmlformats.org/drawingml/2006/table">
                <a:tbl>
                  <a:tblPr/>
                  <a:tblGrid>
                    <a:gridCol w="1179576">
                      <a:extLst>
                        <a:ext uri="{9D8B030D-6E8A-4147-A177-3AD203B41FA5}">
                          <a16:colId xmlns:a16="http://schemas.microsoft.com/office/drawing/2014/main" xmlns="" val="20000"/>
                        </a:ext>
                      </a:extLst>
                    </a:gridCol>
                    <a:gridCol w="2642616">
                      <a:extLst>
                        <a:ext uri="{9D8B030D-6E8A-4147-A177-3AD203B41FA5}">
                          <a16:colId xmlns:a16="http://schemas.microsoft.com/office/drawing/2014/main" xmlns="" val="20001"/>
                        </a:ext>
                      </a:extLst>
                    </a:gridCol>
                    <a:gridCol w="1106424">
                      <a:extLst>
                        <a:ext uri="{9D8B030D-6E8A-4147-A177-3AD203B41FA5}">
                          <a16:colId xmlns:a16="http://schemas.microsoft.com/office/drawing/2014/main" xmlns="" val="20002"/>
                        </a:ext>
                      </a:extLst>
                    </a:gridCol>
                    <a:gridCol w="2130552">
                      <a:extLst>
                        <a:ext uri="{9D8B030D-6E8A-4147-A177-3AD203B41FA5}">
                          <a16:colId xmlns:a16="http://schemas.microsoft.com/office/drawing/2014/main" xmlns="" val="20003"/>
                        </a:ext>
                      </a:extLst>
                    </a:gridCol>
                    <a:gridCol w="1106424">
                      <a:extLst>
                        <a:ext uri="{9D8B030D-6E8A-4147-A177-3AD203B41FA5}">
                          <a16:colId xmlns:a16="http://schemas.microsoft.com/office/drawing/2014/main" xmlns="" val="20004"/>
                        </a:ext>
                      </a:extLst>
                    </a:gridCol>
                    <a:gridCol w="1106424">
                      <a:extLst>
                        <a:ext uri="{9D8B030D-6E8A-4147-A177-3AD203B41FA5}">
                          <a16:colId xmlns:a16="http://schemas.microsoft.com/office/drawing/2014/main" xmlns="" val="20005"/>
                        </a:ext>
                      </a:extLst>
                    </a:gridCol>
                    <a:gridCol w="2130552">
                      <a:extLst>
                        <a:ext uri="{9D8B030D-6E8A-4147-A177-3AD203B41FA5}">
                          <a16:colId xmlns:a16="http://schemas.microsoft.com/office/drawing/2014/main" xmlns="" val="20006"/>
                        </a:ext>
                      </a:extLst>
                    </a:gridCol>
                  </a:tblGrid>
                  <a:tr h="50793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单位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千米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分米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厘米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毫米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微米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纳米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0"/>
                      </a:ext>
                    </a:extLst>
                  </a:tr>
                  <a:tr h="50793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符号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①</a:t>
                          </a:r>
                          <a:r>
                            <a:rPr lang="en-US" altLang="zh-CN" sz="2800" i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____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&lt;m&gt;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dm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&lt;/m&gt;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②</a:t>
                          </a:r>
                          <a:r>
                            <a:rPr lang="en-US" altLang="zh-CN" sz="2800" i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____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&lt;m&gt;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mm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&lt;/m&gt;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&lt;m&gt;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μm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&lt;/m&gt;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③</a:t>
                          </a:r>
                          <a:r>
                            <a:rPr lang="en-US" altLang="zh-CN" sz="2800" i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____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1"/>
                      </a:ext>
                    </a:extLst>
                  </a:tr>
                  <a:tr h="1601153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单位</a:t>
                          </a:r>
                        </a:p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换算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6">
                      <a:txBody>
                        <a:bodyPr/>
                        <a:lstStyle/>
                        <a:p>
                          <a:pPr marL="0" algn="l" defTabSz="914400" rtl="0" eaLnBrk="1" latinLnBrk="1" hangingPunct="0">
                            <a:lnSpc>
                              <a:spcPts val="4400"/>
                            </a:lnSpc>
                            <a:tabLst>
                              <a:tab pos="3251645" algn="l"/>
                            </a:tabLst>
                          </a:pP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&lt;m&gt;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1</m:t>
                              </m:r>
                              <m:r>
                                <m:rPr>
                                  <m:nor/>
                                </m:rP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Times New Roman" pitchFamily="34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km</m:t>
                              </m:r>
                              <m: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=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&lt;/m&gt;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④</a:t>
                          </a:r>
                          <a:r>
                            <a:rPr lang="en-US" altLang="zh-CN" sz="2800" i="0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_____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&lt;m&gt;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m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&lt;/m&gt;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	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&lt;m&gt;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1</m:t>
                              </m:r>
                              <m:r>
                                <m:rPr>
                                  <m:nor/>
                                </m:rP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Times New Roman" pitchFamily="34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dm</m:t>
                              </m:r>
                              <m: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=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&lt;/m&gt;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⑤</a:t>
                          </a:r>
                          <a:r>
                            <a:rPr lang="en-US" altLang="zh-CN" sz="2800" i="0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_____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&lt;m&gt;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m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&lt;/m&gt;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  <a:p>
                          <a:pPr marL="0" algn="l" defTabSz="914400" rtl="0" eaLnBrk="1" latinLnBrk="1" hangingPunct="0">
                            <a:lnSpc>
                              <a:spcPts val="4400"/>
                            </a:lnSpc>
                            <a:tabLst>
                              <a:tab pos="3251645" algn="l"/>
                            </a:tabLst>
                          </a:pP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&lt;m&gt;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1</m:t>
                              </m:r>
                              <m:r>
                                <m:rPr>
                                  <m:nor/>
                                </m:rP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Times New Roman" pitchFamily="34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cm</m:t>
                              </m:r>
                              <m: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=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&lt;/m&gt;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⑥</a:t>
                          </a:r>
                          <a:r>
                            <a:rPr lang="en-US" altLang="zh-CN" sz="2800" i="0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______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&lt;m&gt;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m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&lt;/m&gt;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	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&lt;m&gt;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1</m:t>
                              </m:r>
                              <m:r>
                                <m:rPr>
                                  <m:nor/>
                                </m:rP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Times New Roman" pitchFamily="34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mm</m:t>
                              </m:r>
                              <m: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=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&lt;/m&gt;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⑦</a:t>
                          </a:r>
                          <a:r>
                            <a:rPr lang="en-US" altLang="zh-CN" sz="2800" i="0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______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&lt;m&gt;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m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&lt;/m&gt;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  <a:p>
                          <a:pPr marL="0" algn="l" defTabSz="914400" rtl="0" eaLnBrk="1" latinLnBrk="1" hangingPunct="0">
                            <a:lnSpc>
                              <a:spcPts val="4400"/>
                            </a:lnSpc>
                            <a:tabLst>
                              <a:tab pos="3251645" algn="l"/>
                            </a:tabLst>
                          </a:pP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&lt;m&gt;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1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μm</m:t>
                              </m:r>
                              <m: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=</m:t>
                              </m:r>
                              <m:sSup>
                                <m:sSupPr>
                                  <m:ctrlPr>
                                    <a:rPr lang="en-US" altLang="zh-CN" sz="2800" b="0" i="1" dirty="0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2800" b="0" i="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altLang="zh-CN" sz="2800" b="0" i="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−6</m:t>
                                  </m:r>
                                </m:sup>
                              </m:sSup>
                              <m:r>
                                <m:rPr>
                                  <m:sty m:val="p"/>
                                </m:rP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m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&lt;/m&gt;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	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&lt;m&gt;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1</m:t>
                              </m:r>
                              <m:r>
                                <m:rPr>
                                  <m:nor/>
                                </m:rP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Times New Roman" pitchFamily="34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nm</m:t>
                              </m:r>
                              <m: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=</m:t>
                              </m:r>
                              <m:sSup>
                                <m:sSupPr>
                                  <m:ctrlPr>
                                    <a:rPr lang="en-US" altLang="zh-CN" sz="2800" b="0" i="1" dirty="0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2800" b="0" i="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altLang="zh-CN" sz="2800" b="0" i="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−9</m:t>
                                  </m:r>
                                </m:sup>
                              </m:sSup>
                              <m:r>
                                <m:rPr>
                                  <m:sty m:val="p"/>
                                </m:rP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m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&lt;/m&gt;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100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P_5_BD#289bea176?colgroup=2,6,2,5,2,2,5&amp;vbadefaultcenterpage=1&amp;parentnodeid=2e623daed&amp;vbahtmlprocessed=1&amp;hasbroken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94024779"/>
                  </p:ext>
                </p:extLst>
              </p:nvPr>
            </p:nvGraphicFramePr>
            <p:xfrm>
              <a:off x="356616" y="2565400"/>
              <a:ext cx="11402568" cy="2634299"/>
            </p:xfrm>
            <a:graphic>
              <a:graphicData uri="http://schemas.openxmlformats.org/drawingml/2006/table">
                <a:tbl>
                  <a:tblPr/>
                  <a:tblGrid>
                    <a:gridCol w="117957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64261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106424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13055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106424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106424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2130552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</a:tblGrid>
                  <a:tr h="510985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单位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千米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分米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厘米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毫米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微米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纳米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10985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符号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①</a:t>
                          </a:r>
                          <a:r>
                            <a:rPr lang="en-US" altLang="zh-CN" sz="2800" i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____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45055" t="-104762" r="-584615" b="-3178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②</a:t>
                          </a:r>
                          <a:r>
                            <a:rPr lang="en-US" altLang="zh-CN" sz="2800" i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____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636813" t="-104762" r="-292857" b="-3178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740884" t="-104762" r="-194475" b="-3178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③</a:t>
                          </a:r>
                          <a:r>
                            <a:rPr lang="en-US" altLang="zh-CN" sz="2800" i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____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161232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单位</a:t>
                          </a:r>
                        </a:p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换算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6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1628" t="-64906" r="-119" b="-755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5" name="P_5_AN.1_1#289bea176.blank?vbadefaultcenterpage=1&amp;parentnodeid=2e623daed&amp;vbapositionanswer=1&amp;vbahtmlprocessed=1"/>
          <p:cNvSpPr/>
          <p:nvPr/>
        </p:nvSpPr>
        <p:spPr>
          <a:xfrm>
            <a:off x="8230616" y="1218810"/>
            <a:ext cx="436563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米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P_5_AN.2_1#289bea176.blank?vbadefaultcenterpage=1&amp;parentnodeid=2e623daed&amp;vbapositionanswer=2&amp;vbahtmlprocessed=1"/>
              <p:cNvSpPr/>
              <p:nvPr/>
            </p:nvSpPr>
            <p:spPr>
              <a:xfrm>
                <a:off x="10351516" y="1246677"/>
                <a:ext cx="298450" cy="548005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ctr" latinLnBrk="1">
                  <a:lnSpc>
                    <a:spcPts val="5000"/>
                  </a:lnSpc>
                </a:pP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7" name="P_5_AN.2_1#289bea176.blank?vbadefaultcenterpage=1&amp;parentnodeid=2e623daed&amp;vbapositionanswer=2&amp;vbahtmlprocessed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51516" y="1246677"/>
                <a:ext cx="298450" cy="548005"/>
              </a:xfrm>
              <a:prstGeom prst="rect">
                <a:avLst/>
              </a:prstGeom>
              <a:blipFill rotWithShape="1">
                <a:blip r:embed="rId4"/>
                <a:stretch>
                  <a:fillRect l="-2041" r="-204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P_5_AN.3_1#289bea176.blank?vbadefaultcenterpage=1&amp;parentnodeid=2e623daed&amp;vbapositionanswer=3&amp;vbahtmlprocessed=1"/>
              <p:cNvSpPr/>
              <p:nvPr/>
            </p:nvSpPr>
            <p:spPr>
              <a:xfrm>
                <a:off x="2794000" y="3254801"/>
                <a:ext cx="484188" cy="393319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ctr" latinLnBrk="1">
                  <a:lnSpc>
                    <a:spcPts val="3283"/>
                  </a:lnSpc>
                </a:pP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km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8" name="P_5_AN.3_1#289bea176.blank?vbadefaultcenterpage=1&amp;parentnodeid=2e623daed&amp;vbapositionanswer=3&amp;vbahtmlprocessed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94000" y="3254801"/>
                <a:ext cx="484188" cy="393319"/>
              </a:xfrm>
              <a:prstGeom prst="rect">
                <a:avLst/>
              </a:prstGeom>
              <a:blipFill rotWithShape="1">
                <a:blip r:embed="rId5"/>
                <a:stretch>
                  <a:fillRect l="-1250" r="-125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P_5_AN.4_1#289bea176.blank?vbadefaultcenterpage=1&amp;parentnodeid=2e623daed&amp;vbapositionanswer=4&amp;vbahtmlprocessed=1"/>
              <p:cNvSpPr/>
              <p:nvPr/>
            </p:nvSpPr>
            <p:spPr>
              <a:xfrm>
                <a:off x="6312408" y="3239171"/>
                <a:ext cx="455613" cy="393319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ctr" latinLnBrk="1">
                  <a:lnSpc>
                    <a:spcPts val="3283"/>
                  </a:lnSpc>
                </a:pP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9" name="P_5_AN.4_1#289bea176.blank?vbadefaultcenterpage=1&amp;parentnodeid=2e623daed&amp;vbapositionanswer=4&amp;vbahtmlprocessed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12408" y="3239171"/>
                <a:ext cx="455613" cy="393319"/>
              </a:xfrm>
              <a:prstGeom prst="rect">
                <a:avLst/>
              </a:prstGeom>
              <a:blipFill rotWithShape="1">
                <a:blip r:embed="rId6"/>
                <a:stretch>
                  <a:fillRect l="-2703" r="-135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P_5_AN.5_1#289bea176.blank?vbadefaultcenterpage=1&amp;parentnodeid=2e623daed&amp;vbapositionanswer=5&amp;vbahtmlprocessed=1"/>
              <p:cNvSpPr/>
              <p:nvPr/>
            </p:nvSpPr>
            <p:spPr>
              <a:xfrm>
                <a:off x="10630408" y="3254801"/>
                <a:ext cx="496888" cy="393319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ctr" latinLnBrk="1">
                  <a:lnSpc>
                    <a:spcPts val="3283"/>
                  </a:lnSpc>
                </a:pP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nm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10" name="P_5_AN.5_1#289bea176.blank?vbadefaultcenterpage=1&amp;parentnodeid=2e623daed&amp;vbapositionanswer=5&amp;vbahtmlprocessed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30408" y="3254801"/>
                <a:ext cx="496888" cy="393319"/>
              </a:xfrm>
              <a:prstGeom prst="rect">
                <a:avLst/>
              </a:prstGeom>
              <a:blipFill rotWithShape="1">
                <a:blip r:embed="rId7"/>
                <a:stretch>
                  <a:fillRect l="-2469" r="-12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P_5_AN.6_1#289bea176.blank?vbadefaultcenterpage=1&amp;parentnodeid=2e623daed&amp;vbapositionanswer=6&amp;vbahtmlprocessed=1"/>
              <p:cNvSpPr/>
              <p:nvPr/>
            </p:nvSpPr>
            <p:spPr>
              <a:xfrm>
                <a:off x="3373873" y="3807473"/>
                <a:ext cx="562420" cy="402844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ctr" latinLnBrk="1">
                  <a:lnSpc>
                    <a:spcPts val="3350"/>
                  </a:lnSpc>
                </a:pP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11" name="P_5_AN.6_1#289bea176.blank?vbadefaultcenterpage=1&amp;parentnodeid=2e623daed&amp;vbapositionanswer=6&amp;vbahtmlprocessed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73873" y="3807473"/>
                <a:ext cx="562420" cy="402844"/>
              </a:xfrm>
              <a:prstGeom prst="rect">
                <a:avLst/>
              </a:prstGeom>
              <a:blipFill rotWithShape="1">
                <a:blip r:embed="rId8"/>
                <a:stretch>
                  <a:fillRect l="-1075" r="-107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P_5_AN.7_1#289bea176.blank?vbadefaultcenterpage=1&amp;parentnodeid=2e623daed&amp;vbapositionanswer=7&amp;vbahtmlprocessed=1"/>
          <p:cNvSpPr/>
          <p:nvPr/>
        </p:nvSpPr>
        <p:spPr>
          <a:xfrm>
            <a:off x="6636821" y="3699474"/>
            <a:ext cx="582613" cy="50793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0.1</a:t>
            </a:r>
            <a:endParaRPr lang="en-US" altLang="zh-CN" sz="2800" dirty="0"/>
          </a:p>
        </p:txBody>
      </p:sp>
      <p:sp>
        <p:nvSpPr>
          <p:cNvPr id="13" name="P_5_AN.8_1#289bea176.blank?vbadefaultcenterpage=1&amp;parentnodeid=2e623daed&amp;vbapositionanswer=8&amp;vbahtmlprocessed=1"/>
          <p:cNvSpPr/>
          <p:nvPr/>
        </p:nvSpPr>
        <p:spPr>
          <a:xfrm>
            <a:off x="3319898" y="4262025"/>
            <a:ext cx="790575" cy="50793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0.01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P_5_AN.9_1#289bea176.blank?vbadefaultcenterpage=1&amp;parentnodeid=2e623daed&amp;vbapositionanswer=9&amp;vbahtmlprocessed=1"/>
              <p:cNvSpPr/>
              <p:nvPr/>
            </p:nvSpPr>
            <p:spPr>
              <a:xfrm>
                <a:off x="6735246" y="4363928"/>
                <a:ext cx="751332" cy="402844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ctr" latinLnBrk="1">
                  <a:lnSpc>
                    <a:spcPts val="3350"/>
                  </a:lnSpc>
                </a:pP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14" name="P_5_AN.9_1#289bea176.blank?vbadefaultcenterpage=1&amp;parentnodeid=2e623daed&amp;vbapositionanswer=9&amp;vbahtmlprocessed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5246" y="4363928"/>
                <a:ext cx="751332" cy="402844"/>
              </a:xfrm>
              <a:prstGeom prst="rect">
                <a:avLst/>
              </a:prstGeom>
              <a:blipFill rotWithShape="1">
                <a:blip r:embed="rId9"/>
                <a:stretch>
                  <a:fillRect l="-1626" r="-81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ce4bdffd4?vbadefaultcenterpage=1&amp;parentnodeid=7e8b16c3e&amp;vbahtmlprocessed=1"/>
          <p:cNvSpPr/>
          <p:nvPr/>
        </p:nvSpPr>
        <p:spPr>
          <a:xfrm>
            <a:off x="356616" y="539496"/>
            <a:ext cx="11475720" cy="1041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知识点2</a:t>
            </a: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刻度尺</a:t>
            </a:r>
            <a:endParaRPr lang="en-US" altLang="zh-CN" sz="3000" dirty="0"/>
          </a:p>
        </p:txBody>
      </p:sp>
      <p:sp>
        <p:nvSpPr>
          <p:cNvPr id="3" name="P_5_BD#37c731e30?segpoint=1&amp;vbadefaultcenterpage=1&amp;parentnodeid=ce4bdffd4&amp;vbahtmlprocessed=1"/>
          <p:cNvSpPr/>
          <p:nvPr/>
        </p:nvSpPr>
        <p:spPr>
          <a:xfrm>
            <a:off x="356616" y="1225650"/>
            <a:ext cx="11475720" cy="56699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1.（1）常用的长度测量工具：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刻度尺。</a:t>
            </a:r>
            <a:endParaRPr lang="en-US" altLang="zh-CN" sz="2800" dirty="0"/>
          </a:p>
        </p:txBody>
      </p:sp>
      <p:sp>
        <p:nvSpPr>
          <p:cNvPr id="4" name="P_5_BD#37c731e30?segpoint=1&amp;vbadefaultcenterpage=1&amp;parentnodeid=ce4bdffd4&amp;vbahtmlprocessed=1"/>
          <p:cNvSpPr/>
          <p:nvPr/>
        </p:nvSpPr>
        <p:spPr>
          <a:xfrm>
            <a:off x="356616" y="1868678"/>
            <a:ext cx="11475720" cy="56699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（2）比较精确的长度测量工具：游标卡尺、螺旋测微器。</a:t>
            </a:r>
            <a:endParaRPr lang="en-US" altLang="zh-CN" sz="2800" dirty="0"/>
          </a:p>
        </p:txBody>
      </p:sp>
      <p:sp>
        <p:nvSpPr>
          <p:cNvPr id="5" name="P_5_BD#37c731e30?segpoint=1&amp;vbadefaultcenterpage=1&amp;parentnodeid=ce4bdffd4&amp;vbahtmlprocessed=1"/>
          <p:cNvSpPr/>
          <p:nvPr/>
        </p:nvSpPr>
        <p:spPr>
          <a:xfrm>
            <a:off x="356616" y="2503678"/>
            <a:ext cx="11475720" cy="56699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2.刻度尺的使用及读数</a:t>
            </a:r>
            <a:endParaRPr lang="en-US" altLang="zh-CN" sz="2800" dirty="0"/>
          </a:p>
        </p:txBody>
      </p:sp>
      <p:graphicFrame>
        <p:nvGraphicFramePr>
          <p:cNvPr id="7" name="P_5_BD#37c731e30?colgroup=2,28&amp;vbadefaultcenterpage=1&amp;parentnodeid=ce4bdffd4&amp;vbahtmlprocessed=1&amp;hasbroken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1468195"/>
              </p:ext>
            </p:extLst>
          </p:nvPr>
        </p:nvGraphicFramePr>
        <p:xfrm>
          <a:off x="356616" y="3200400"/>
          <a:ext cx="11439144" cy="1676400"/>
        </p:xfrm>
        <a:graphic>
          <a:graphicData uri="http://schemas.openxmlformats.org/drawingml/2006/table">
            <a:tbl>
              <a:tblPr/>
              <a:tblGrid>
                <a:gridCol w="112471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31443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0793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会看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看①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、②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、③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62673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会放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有刻度的一边要紧靠被测物体且与被测边保持平行，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不能歪斜，</a:t>
                      </a:r>
                    </a:p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零刻度线要对准被测物体的一端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6" name="P_5_AN.10_1#37c731e30.blank?vbadefaultcenterpage=1&amp;parentnodeid=ce4bdffd4&amp;vbapositionanswer=10&amp;vbahtmlprocessed=1"/>
          <p:cNvSpPr/>
          <p:nvPr/>
        </p:nvSpPr>
        <p:spPr>
          <a:xfrm>
            <a:off x="2404228" y="3164777"/>
            <a:ext cx="792163" cy="50793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量程</a:t>
            </a:r>
            <a:endParaRPr lang="en-US" altLang="zh-CN" sz="2800" dirty="0"/>
          </a:p>
        </p:txBody>
      </p:sp>
      <p:sp>
        <p:nvSpPr>
          <p:cNvPr id="8" name="P_5_AN.11_1#37c731e30.blank?vbadefaultcenterpage=1&amp;parentnodeid=ce4bdffd4&amp;vbapositionanswer=11&amp;vbahtmlprocessed=1"/>
          <p:cNvSpPr/>
          <p:nvPr/>
        </p:nvSpPr>
        <p:spPr>
          <a:xfrm>
            <a:off x="4182228" y="3164777"/>
            <a:ext cx="1147763" cy="50793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分度值</a:t>
            </a:r>
            <a:endParaRPr lang="en-US" altLang="zh-CN" sz="2800" dirty="0"/>
          </a:p>
        </p:txBody>
      </p:sp>
      <p:sp>
        <p:nvSpPr>
          <p:cNvPr id="9" name="P_5_AN.12_1#37c731e30.blank?vbadefaultcenterpage=1&amp;parentnodeid=ce4bdffd4&amp;vbapositionanswer=12&amp;vbahtmlprocessed=1"/>
          <p:cNvSpPr/>
          <p:nvPr/>
        </p:nvSpPr>
        <p:spPr>
          <a:xfrm>
            <a:off x="6315828" y="3164777"/>
            <a:ext cx="1503363" cy="50793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零刻度线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8" grpId="0" build="p" animBg="1"/>
      <p:bldP spid="9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P_5_BD#37c731e30?colgroup=2,28&amp;vbadefaultcenterpage=1&amp;parentnodeid=ce4bdffd4&amp;vbahtmlprocessed=1&amp;hasbroken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27235983"/>
                  </p:ext>
                </p:extLst>
              </p:nvPr>
            </p:nvGraphicFramePr>
            <p:xfrm>
              <a:off x="356616" y="1315942"/>
              <a:ext cx="11439144" cy="4953000"/>
            </p:xfrm>
            <a:graphic>
              <a:graphicData uri="http://schemas.openxmlformats.org/drawingml/2006/table">
                <a:tbl>
                  <a:tblPr/>
                  <a:tblGrid>
                    <a:gridCol w="1124712">
                      <a:extLst>
                        <a:ext uri="{9D8B030D-6E8A-4147-A177-3AD203B41FA5}">
                          <a16:colId xmlns:a16="http://schemas.microsoft.com/office/drawing/2014/main" xmlns="" val="20000"/>
                        </a:ext>
                      </a:extLst>
                    </a:gridCol>
                    <a:gridCol w="10314432">
                      <a:extLst>
                        <a:ext uri="{9D8B030D-6E8A-4147-A177-3AD203B41FA5}">
                          <a16:colId xmlns:a16="http://schemas.microsoft.com/office/drawing/2014/main" xmlns="" val="20001"/>
                        </a:ext>
                      </a:extLst>
                    </a:gridCol>
                  </a:tblGrid>
                  <a:tr h="418299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1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会读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41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（1）确定分度值：刻度尺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&lt;m&gt;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1</m:t>
                              </m:r>
                              <m:r>
                                <m:rPr>
                                  <m:nor/>
                                </m:rP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Times New Roman" pitchFamily="34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cm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&lt;/m&gt;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分为10个小格，故分度值为</a:t>
                          </a:r>
                          <a:endParaRPr lang="en-US" altLang="zh-CN" sz="1200" dirty="0"/>
                        </a:p>
                        <a:p>
                          <a:pPr algn="l" latinLnBrk="1" hangingPunct="0">
                            <a:lnSpc>
                              <a:spcPts val="41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④</a:t>
                          </a:r>
                          <a:r>
                            <a:rPr lang="en-US" altLang="zh-CN" sz="2800" i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___</a:t>
                          </a:r>
                          <a:r>
                            <a:rPr lang="en-US" altLang="zh-CN" sz="900" b="0" i="0" u="none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&lt;m&gt;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mm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&lt;/m&gt;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  <a:p>
                          <a:pPr algn="l" latinLnBrk="1" hangingPunct="0">
                            <a:lnSpc>
                              <a:spcPts val="41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（2）读数：如图所示，铅笔的长度为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&lt;m&gt;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8.80</m:t>
                              </m:r>
                              <m:r>
                                <m:rPr>
                                  <m:nor/>
                                </m:rP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Times New Roman" pitchFamily="34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cm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&lt;/m&gt;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（末端刻度</a:t>
                          </a: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）</a:t>
                          </a:r>
                          <a:r>
                            <a:rPr lang="en-US" altLang="zh-CN" sz="900" b="0" i="0" u="none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</a:p>
                        <a:p>
                          <a:pPr algn="l" latinLnBrk="1" hangingPunct="0">
                            <a:lnSpc>
                              <a:spcPts val="4100"/>
                            </a:lnSpc>
                          </a:pPr>
                          <a:r>
                            <a:rPr lang="en-US" altLang="zh-CN" sz="100" b="0" i="0" kern="0" spc="-9990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</a:t>
                          </a:r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m&gt;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−0.00</m:t>
                              </m:r>
                              <m:r>
                                <m:rPr>
                                  <m:nor/>
                                </m:rP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Times New Roman" pitchFamily="34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cm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&lt;/m&gt;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（起始刻度</a:t>
                          </a: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）=⑤</a:t>
                          </a:r>
                          <a:r>
                            <a:rPr lang="en-US" altLang="zh-CN" sz="2800" i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______</a:t>
                          </a:r>
                          <a:r>
                            <a:rPr lang="en-US" altLang="zh-CN" sz="900" b="0" i="0" u="none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&lt;m&gt;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cm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&lt;/m&gt;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  <a:p>
                          <a:pPr algn="l" latinLnBrk="1" hangingPunct="0">
                            <a:lnSpc>
                              <a:spcPts val="41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（3）视线要正对刻度线，</a:t>
                          </a: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还要估读到分度值的⑥</a:t>
                          </a:r>
                          <a:r>
                            <a:rPr lang="en-US" altLang="zh-CN" sz="2800" i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________</a:t>
                          </a:r>
                          <a:endParaRPr lang="en-US" altLang="zh-CN" sz="1200" dirty="0"/>
                        </a:p>
                        <a:p>
                          <a:pPr algn="ctr" latinLnBrk="1" hangingPunct="0">
                            <a:lnSpc>
                              <a:spcPts val="14400"/>
                            </a:lnSpc>
                          </a:pPr>
                          <a:r>
                            <a:rPr lang="en-US" altLang="zh-CN" sz="8550" b="0" i="0" kern="0" spc="-9990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_</a:t>
                          </a:r>
                          <a:r>
                            <a:rPr lang="en-US" altLang="zh-CN" sz="900" b="0" i="0" kern="0" spc="0">
                              <a:solidFill>
                                <a:srgbClr val="FFFFFF"/>
                              </a:solidFill>
                              <a:latin typeface="SimSun" panose="02010600030101010101" pitchFamily="2" charset="-122"/>
                              <a:ea typeface="微软雅黑" pitchFamily="34" charset="-122"/>
                              <a:cs typeface="Times New Roman" pitchFamily="34" charset="-120"/>
                            </a:rPr>
                            <a:t>________________________________________________</a:t>
                          </a:r>
                          <a:endParaRPr lang="en-US" altLang="zh-CN" sz="900" spc="0" dirty="0">
                            <a:latin typeface="SimSun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0"/>
                      </a:ext>
                    </a:extLst>
                  </a:tr>
                  <a:tr h="475933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1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会记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4100"/>
                            </a:lnSpc>
                          </a:pPr>
                          <a:r>
                            <a:rPr lang="en-US" altLang="zh-CN" sz="2800" b="0" i="0" dirty="0" err="1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结果由数值和</a:t>
                          </a: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⑦</a:t>
                          </a:r>
                          <a:r>
                            <a:rPr lang="en-US" altLang="zh-CN" sz="2800" i="0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______</a:t>
                          </a:r>
                          <a:r>
                            <a:rPr lang="en-US" altLang="zh-CN" sz="2800" b="0" i="0" dirty="0" err="1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组成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P_5_BD#37c731e30?colgroup=2,28&amp;vbadefaultcenterpage=1&amp;parentnodeid=ce4bdffd4&amp;vbahtmlprocessed=1&amp;hasbroken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27235983"/>
                  </p:ext>
                </p:extLst>
              </p:nvPr>
            </p:nvGraphicFramePr>
            <p:xfrm>
              <a:off x="356616" y="1315942"/>
              <a:ext cx="11439144" cy="4712018"/>
            </p:xfrm>
            <a:graphic>
              <a:graphicData uri="http://schemas.openxmlformats.org/drawingml/2006/table">
                <a:tbl>
                  <a:tblPr/>
                  <a:tblGrid>
                    <a:gridCol w="112471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031443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422960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1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会读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993" t="-1295" r="-118" b="-1640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8241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1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会记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41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结果由数值和⑦</a:t>
                          </a:r>
                          <a:r>
                            <a:rPr lang="en-US" altLang="zh-CN" sz="2800" i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______</a:t>
                          </a: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组成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3" name="P_5_BD#37c731e30.table_image?tableimageindex=1&amp;vbadefaultcenterpage=1&amp;parentnodeid=ce4bdffd4&amp;vbahtmlprocessed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66491" y="3876262"/>
            <a:ext cx="2642616" cy="1618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P_5_AN.13_1#37c731e30.blank?vbadefaultcenterpage=1&amp;parentnodeid=ce4bdffd4&amp;vbapositionanswer=13&amp;vbahtmlprocessed=1"/>
          <p:cNvSpPr/>
          <p:nvPr/>
        </p:nvSpPr>
        <p:spPr>
          <a:xfrm>
            <a:off x="2035928" y="1852426"/>
            <a:ext cx="288925" cy="47593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4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</a:t>
            </a:r>
            <a:endParaRPr lang="en-US" altLang="zh-CN" sz="2800" dirty="0"/>
          </a:p>
        </p:txBody>
      </p:sp>
      <p:sp>
        <p:nvSpPr>
          <p:cNvPr id="5" name="P_5_AN.14_1#37c731e30.blank?vbadefaultcenterpage=1&amp;parentnodeid=ce4bdffd4&amp;vbapositionanswer=14&amp;vbahtmlprocessed=1"/>
          <p:cNvSpPr/>
          <p:nvPr/>
        </p:nvSpPr>
        <p:spPr>
          <a:xfrm>
            <a:off x="5909428" y="2899999"/>
            <a:ext cx="790575" cy="47593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4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8.80</a:t>
            </a:r>
            <a:endParaRPr lang="en-US" altLang="zh-CN" sz="2800" dirty="0"/>
          </a:p>
        </p:txBody>
      </p:sp>
      <p:sp>
        <p:nvSpPr>
          <p:cNvPr id="6" name="P_5_AN.15_1#37c731e30.blank?vbadefaultcenterpage=1&amp;parentnodeid=ce4bdffd4&amp;vbapositionanswer=15&amp;vbahtmlprocessed=1"/>
          <p:cNvSpPr/>
          <p:nvPr/>
        </p:nvSpPr>
        <p:spPr>
          <a:xfrm>
            <a:off x="9338428" y="3380803"/>
            <a:ext cx="1147763" cy="47593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4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下一位</a:t>
            </a:r>
            <a:endParaRPr lang="en-US" altLang="zh-CN" sz="2800" dirty="0"/>
          </a:p>
        </p:txBody>
      </p:sp>
      <p:sp>
        <p:nvSpPr>
          <p:cNvPr id="7" name="P_5_AN.16_1#37c731e30.blank?vbadefaultcenterpage=1&amp;parentnodeid=ce4bdffd4&amp;vbapositionanswer=16&amp;vbahtmlprocessed=1"/>
          <p:cNvSpPr/>
          <p:nvPr/>
        </p:nvSpPr>
        <p:spPr>
          <a:xfrm>
            <a:off x="4182228" y="5736843"/>
            <a:ext cx="792163" cy="47593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4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单位</a:t>
            </a:r>
            <a:endParaRPr lang="en-US" altLang="zh-CN" sz="2800" dirty="0"/>
          </a:p>
        </p:txBody>
      </p:sp>
      <p:sp>
        <p:nvSpPr>
          <p:cNvPr id="2" name="P_5_BD#37c731e30?colgroup=2,28&amp;vbadefaultcenterpage=1&amp;parentnodeid=ce4bdffd4&amp;vbahtmlprocessed=1">
            <a:extLst>
              <a:ext uri="{FF2B5EF4-FFF2-40B4-BE49-F238E27FC236}">
                <a16:creationId xmlns:a16="http://schemas.microsoft.com/office/drawing/2014/main" xmlns="" id="{A1051D38-5807-4163-9B19-9BB847848DA5}"/>
              </a:ext>
            </a:extLst>
          </p:cNvPr>
          <p:cNvSpPr txBox="1"/>
          <p:nvPr/>
        </p:nvSpPr>
        <p:spPr>
          <a:xfrm>
            <a:off x="9255760" y="636238"/>
            <a:ext cx="2540000" cy="540512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r">
              <a:lnSpc>
                <a:spcPct val="140000"/>
              </a:lnSpc>
            </a:pPr>
            <a:r>
              <a:rPr lang="zh-CN" altLang="en-US" sz="2800">
                <a:latin typeface="Times New Roman" panose="02020603050405020304" pitchFamily="18" charset="0"/>
              </a:rPr>
              <a:t>续表</a:t>
            </a: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  <p:bldP spid="7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37c731e30?segpoint=1&amp;vbadefaultcenterpage=1&amp;parentnodeid=ce4bdffd4&amp;vbahtmlprocessed=1"/>
          <p:cNvSpPr/>
          <p:nvPr/>
        </p:nvSpPr>
        <p:spPr>
          <a:xfrm>
            <a:off x="356616" y="1405793"/>
            <a:ext cx="11475720" cy="56699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3.常考示例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P_5_BD#37c731e30?colgroup=6,4,6,11&amp;vbadefaultcenterpage=1&amp;parentnodeid=ce4bdffd4&amp;vbahtmlprocessed=1&amp;hasbroken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2791859"/>
                  </p:ext>
                </p:extLst>
              </p:nvPr>
            </p:nvGraphicFramePr>
            <p:xfrm>
              <a:off x="356616" y="2110897"/>
              <a:ext cx="11430000" cy="3352800"/>
            </p:xfrm>
            <a:graphic>
              <a:graphicData uri="http://schemas.openxmlformats.org/drawingml/2006/table">
                <a:tbl>
                  <a:tblPr/>
                  <a:tblGrid>
                    <a:gridCol w="2615184">
                      <a:extLst>
                        <a:ext uri="{9D8B030D-6E8A-4147-A177-3AD203B41FA5}">
                          <a16:colId xmlns:a16="http://schemas.microsoft.com/office/drawing/2014/main" xmlns="" val="20000"/>
                        </a:ext>
                      </a:extLst>
                    </a:gridCol>
                    <a:gridCol w="1810512">
                      <a:extLst>
                        <a:ext uri="{9D8B030D-6E8A-4147-A177-3AD203B41FA5}">
                          <a16:colId xmlns:a16="http://schemas.microsoft.com/office/drawing/2014/main" xmlns="" val="20001"/>
                        </a:ext>
                      </a:extLst>
                    </a:gridCol>
                    <a:gridCol w="2633472">
                      <a:extLst>
                        <a:ext uri="{9D8B030D-6E8A-4147-A177-3AD203B41FA5}">
                          <a16:colId xmlns:a16="http://schemas.microsoft.com/office/drawing/2014/main" xmlns="" val="20002"/>
                        </a:ext>
                      </a:extLst>
                    </a:gridCol>
                    <a:gridCol w="4370832">
                      <a:extLst>
                        <a:ext uri="{9D8B030D-6E8A-4147-A177-3AD203B41FA5}">
                          <a16:colId xmlns:a16="http://schemas.microsoft.com/office/drawing/2014/main" xmlns="" val="20003"/>
                        </a:ext>
                      </a:extLst>
                    </a:gridCol>
                  </a:tblGrid>
                  <a:tr h="50793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中学生身高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约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&lt;m&gt;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1.6</m:t>
                              </m:r>
                              <m:r>
                                <m:rPr>
                                  <m:nor/>
                                </m:rP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Times New Roman" pitchFamily="34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m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&lt;/m&gt;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新铅笔长度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约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&lt;m&gt;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17</m:t>
                              </m:r>
                              <m:r>
                                <m:rPr>
                                  <m:nor/>
                                </m:rP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Times New Roman" pitchFamily="34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cm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&lt;/m&gt;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0"/>
                      </a:ext>
                    </a:extLst>
                  </a:tr>
                  <a:tr h="50793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手掌宽度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约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&lt;m&gt;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1</m:t>
                              </m:r>
                              <m:r>
                                <m:rPr>
                                  <m:nor/>
                                </m:rP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Times New Roman" pitchFamily="34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dm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&lt;/m&gt;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新铅笔芯的直径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约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&lt;m&gt;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2</m:t>
                              </m:r>
                              <m:r>
                                <m:rPr>
                                  <m:nor/>
                                </m:rP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Times New Roman" pitchFamily="34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mm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&lt;/m&gt;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1"/>
                      </a:ext>
                    </a:extLst>
                  </a:tr>
                  <a:tr h="50793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拇指指甲宽度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约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&lt;m&gt;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1</m:t>
                              </m:r>
                              <m:r>
                                <m:rPr>
                                  <m:nor/>
                                </m:rP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Times New Roman" pitchFamily="34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cm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&lt;/m&gt;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物理课本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长约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&lt;m&gt;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26</m:t>
                              </m:r>
                              <m:r>
                                <m:rPr>
                                  <m:nor/>
                                </m:rP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Times New Roman" pitchFamily="34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cm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&lt;/m&gt;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，宽约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&lt;m&gt;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18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cm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&lt;/m&gt;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2"/>
                      </a:ext>
                    </a:extLst>
                  </a:tr>
                  <a:tr h="1062673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医用口罩的</a:t>
                          </a:r>
                          <a:endParaRPr lang="en-US" altLang="zh-CN" sz="1200" dirty="0"/>
                        </a:p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长度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约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&lt;m&gt;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175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mm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&lt;/m&gt;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课桌的高度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约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&lt;m&gt;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0.8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m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&lt;/m&gt;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3"/>
                      </a:ext>
                    </a:extLst>
                  </a:tr>
                  <a:tr h="50793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教室高度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约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&lt;m&gt;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3</m:t>
                              </m:r>
                              <m:r>
                                <m:rPr>
                                  <m:nor/>
                                </m:rP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Times New Roman" pitchFamily="34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m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&lt;/m&gt;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一元硬币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直径约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&lt;m&gt;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2.5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cm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&lt;/m&gt;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，厚约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&lt;m&gt;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2</m:t>
                              </m:r>
                              <m:r>
                                <m:rPr>
                                  <m:nor/>
                                </m:rP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Times New Roman" pitchFamily="34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mm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&lt;/m&gt;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P_5_BD#37c731e30?colgroup=6,4,6,11&amp;vbadefaultcenterpage=1&amp;parentnodeid=ce4bdffd4&amp;vbahtmlprocessed=1&amp;hasbroken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2791859"/>
                  </p:ext>
                </p:extLst>
              </p:nvPr>
            </p:nvGraphicFramePr>
            <p:xfrm>
              <a:off x="356616" y="2110897"/>
              <a:ext cx="11430000" cy="3113725"/>
            </p:xfrm>
            <a:graphic>
              <a:graphicData uri="http://schemas.openxmlformats.org/drawingml/2006/table">
                <a:tbl>
                  <a:tblPr/>
                  <a:tblGrid>
                    <a:gridCol w="261518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81051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63347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437083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510985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中学生身高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44781" t="-5952" r="-387879" b="-55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新铅笔长度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61785" t="-5952" r="-279" b="-55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10985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手掌宽度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44781" t="-105952" r="-387879" b="-45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新铅笔芯的直径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61785" t="-105952" r="-279" b="-45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510985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拇指指甲宽度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44781" t="-205952" r="-387879" b="-35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物理课本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61785" t="-205952" r="-279" b="-35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1069785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医用口罩的</a:t>
                          </a:r>
                          <a:endParaRPr lang="en-US" altLang="zh-CN" sz="1200" dirty="0"/>
                        </a:p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长度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44781" t="-146023" r="-387879" b="-670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课桌的高度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61785" t="-146023" r="-279" b="-6704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510985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教室高度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44781" t="-515476" r="-387879" b="-404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一元硬币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61785" t="-515476" r="-279" b="-4047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ransition>
    <p:split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cdf95fe9b?vbadefaultcenterpage=1&amp;parentnodeid=7e8b16c3e&amp;vbahtmlprocessed=1"/>
          <p:cNvSpPr/>
          <p:nvPr/>
        </p:nvSpPr>
        <p:spPr>
          <a:xfrm>
            <a:off x="356616" y="539496"/>
            <a:ext cx="11475720" cy="1041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知识点3</a:t>
            </a: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</a:t>
            </a: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时间单位及单位换算</a:t>
            </a:r>
            <a:endParaRPr lang="en-US" altLang="zh-CN" sz="3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P_5_BD#2de37e65e?segpoint=1&amp;vbadefaultcenterpage=1&amp;parentnodeid=cdf95fe9b&amp;vbahtmlprocessed=1&amp;hasbroken=1"/>
              <p:cNvSpPr/>
              <p:nvPr/>
            </p:nvSpPr>
            <p:spPr>
              <a:xfrm>
                <a:off x="356616" y="1220978"/>
                <a:ext cx="11475720" cy="121202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1.单位：在国际单位制中，时间的基本单位是</a:t>
                </a:r>
                <a:r>
                  <a:rPr lang="en-US" altLang="zh-CN" sz="280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，符号是</a:t>
                </a:r>
                <a:r>
                  <a:rPr lang="en-US" altLang="zh-CN" sz="280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。其他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常用单位还有时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h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、分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min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等。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3" name="P_5_BD#2de37e65e?segpoint=1&amp;vbadefaultcenterpage=1&amp;parentnodeid=cdf95fe9b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1220978"/>
                <a:ext cx="11475720" cy="1212025"/>
              </a:xfrm>
              <a:prstGeom prst="rect">
                <a:avLst/>
              </a:prstGeom>
              <a:blipFill>
                <a:blip r:embed="rId3"/>
                <a:stretch>
                  <a:fillRect l="-1913" b="-1859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P_5_BD#2de37e65e?segpoint=1&amp;vbadefaultcenterpage=1&amp;parentnodeid=cdf95fe9b&amp;vbahtmlprocessed=1&amp;hasbroken=1"/>
              <p:cNvSpPr/>
              <p:nvPr/>
            </p:nvSpPr>
            <p:spPr>
              <a:xfrm>
                <a:off x="356616" y="2503678"/>
                <a:ext cx="11475720" cy="56699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2.单位换算：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h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min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min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4" name="P_5_BD#2de37e65e?segpoint=1&amp;vbadefaultcenterpage=1&amp;parentnodeid=cdf95fe9b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2503678"/>
                <a:ext cx="11475720" cy="566992"/>
              </a:xfrm>
              <a:prstGeom prst="rect">
                <a:avLst/>
              </a:prstGeom>
              <a:blipFill>
                <a:blip r:embed="rId4"/>
                <a:stretch>
                  <a:fillRect b="-387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P_5_AN.17_1#2de37e65e.blank?vbadefaultcenterpage=1&amp;parentnodeid=cdf95fe9b&amp;vbapositionanswer=17&amp;vbahtmlprocessed=1"/>
          <p:cNvSpPr/>
          <p:nvPr/>
        </p:nvSpPr>
        <p:spPr>
          <a:xfrm>
            <a:off x="8230616" y="1200249"/>
            <a:ext cx="436563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秒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P_5_AN.18_1#2de37e65e.blank?vbadefaultcenterpage=1&amp;parentnodeid=cdf95fe9b&amp;vbapositionanswer=18&amp;vbahtmlprocessed=1"/>
              <p:cNvSpPr/>
              <p:nvPr/>
            </p:nvSpPr>
            <p:spPr>
              <a:xfrm>
                <a:off x="10326116" y="1220978"/>
                <a:ext cx="155575" cy="488696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ctr" latinLnBrk="1">
                  <a:lnSpc>
                    <a:spcPts val="5000"/>
                  </a:lnSpc>
                </a:pP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6" name="P_5_AN.18_1#2de37e65e.blank?vbadefaultcenterpage=1&amp;parentnodeid=cdf95fe9b&amp;vbapositionanswer=18&amp;vbahtmlprocessed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26116" y="1220978"/>
                <a:ext cx="155575" cy="488696"/>
              </a:xfrm>
              <a:prstGeom prst="rect">
                <a:avLst/>
              </a:prstGeom>
              <a:blipFill rotWithShape="1">
                <a:blip r:embed="rId5"/>
                <a:stretch>
                  <a:fillRect l="-8000" r="-4000" b="-125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P_5_AN.19_1#2de37e65e.blank?vbadefaultcenterpage=1&amp;parentnodeid=cdf95fe9b&amp;vbapositionanswer=19&amp;vbahtmlprocessed=1"/>
              <p:cNvSpPr/>
              <p:nvPr/>
            </p:nvSpPr>
            <p:spPr>
              <a:xfrm>
                <a:off x="4238435" y="2530080"/>
                <a:ext cx="396875" cy="548005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ctr" latinLnBrk="1">
                  <a:lnSpc>
                    <a:spcPts val="5000"/>
                  </a:lnSpc>
                </a:pP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60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7" name="P_5_AN.19_1#2de37e65e.blank?vbadefaultcenterpage=1&amp;parentnodeid=cdf95fe9b&amp;vbapositionanswer=19&amp;vbahtmlprocessed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38435" y="2530080"/>
                <a:ext cx="396875" cy="548005"/>
              </a:xfrm>
              <a:prstGeom prst="rect">
                <a:avLst/>
              </a:prstGeom>
              <a:blipFill rotWithShape="1">
                <a:blip r:embed="rId6"/>
                <a:stretch>
                  <a:fillRect l="-1538" r="-307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P_5_AN.20_1#2de37e65e.blank?vbadefaultcenterpage=1&amp;parentnodeid=cdf95fe9b&amp;vbapositionanswer=20&amp;vbahtmlprocessed=1"/>
              <p:cNvSpPr/>
              <p:nvPr/>
            </p:nvSpPr>
            <p:spPr>
              <a:xfrm>
                <a:off x="6032691" y="2530080"/>
                <a:ext cx="895350" cy="548005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ctr" latinLnBrk="1">
                  <a:lnSpc>
                    <a:spcPts val="5000"/>
                  </a:lnSpc>
                </a:pP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3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微软雅黑" pitchFamily="34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600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8" name="P_5_AN.20_1#2de37e65e.blank?vbadefaultcenterpage=1&amp;parentnodeid=cdf95fe9b&amp;vbapositionanswer=20&amp;vbahtmlprocessed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32691" y="2530080"/>
                <a:ext cx="895350" cy="548005"/>
              </a:xfrm>
              <a:prstGeom prst="rect">
                <a:avLst/>
              </a:prstGeom>
              <a:blipFill rotWithShape="1">
                <a:blip r:embed="rId7"/>
                <a:stretch>
                  <a:fillRect l="-1370" r="-68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P_5_AN.21_1#2de37e65e.blank?vbadefaultcenterpage=1&amp;parentnodeid=cdf95fe9b&amp;vbapositionanswer=21&amp;vbahtmlprocessed=1"/>
              <p:cNvSpPr/>
              <p:nvPr/>
            </p:nvSpPr>
            <p:spPr>
              <a:xfrm>
                <a:off x="8976297" y="2530080"/>
                <a:ext cx="396875" cy="548005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ctr" latinLnBrk="1">
                  <a:lnSpc>
                    <a:spcPts val="5000"/>
                  </a:lnSpc>
                </a:pP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60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9" name="P_5_AN.21_1#2de37e65e.blank?vbadefaultcenterpage=1&amp;parentnodeid=cdf95fe9b&amp;vbapositionanswer=21&amp;vbahtmlprocessed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76297" y="2530080"/>
                <a:ext cx="396875" cy="548005"/>
              </a:xfrm>
              <a:prstGeom prst="rect">
                <a:avLst/>
              </a:prstGeom>
              <a:blipFill rotWithShape="1">
                <a:blip r:embed="rId8"/>
                <a:stretch>
                  <a:fillRect l="-1515" r="-151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</p:bldLst>
  </p:timing>
</p:sld>
</file>

<file path=ppt/theme/theme1.xml><?xml version="1.0" encoding="utf-8"?>
<a:theme xmlns:a="http://schemas.openxmlformats.org/drawingml/2006/main" name="合心科技出品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2633</Words>
  <Application>Microsoft Office PowerPoint</Application>
  <PresentationFormat>自定义</PresentationFormat>
  <Paragraphs>397</Paragraphs>
  <Slides>47</Slides>
  <Notes>47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47</vt:i4>
      </vt:variant>
    </vt:vector>
  </HeadingPairs>
  <TitlesOfParts>
    <vt:vector size="48" baseType="lpstr">
      <vt:lpstr>合心科技出品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>合心科技出品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合心科技出品</dc:title>
  <dc:subject/>
  <dc:creator>合心科技出品</dc:creator>
  <cp:keywords/>
  <dc:description/>
  <cp:lastModifiedBy>Microsoft</cp:lastModifiedBy>
  <cp:revision>7</cp:revision>
  <dcterms:created xsi:type="dcterms:W3CDTF">2023-03-09T08:43:49Z</dcterms:created>
  <dcterms:modified xsi:type="dcterms:W3CDTF">2023-03-21T08:03:57Z</dcterms:modified>
  <cp:category/>
  <cp:contentStatus/>
</cp:coreProperties>
</file>