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317" r:id="rId20"/>
    <p:sldId id="274" r:id="rId21"/>
    <p:sldId id="275" r:id="rId22"/>
    <p:sldId id="276" r:id="rId23"/>
    <p:sldId id="315" r:id="rId24"/>
    <p:sldId id="277" r:id="rId25"/>
    <p:sldId id="278" r:id="rId26"/>
    <p:sldId id="279" r:id="rId27"/>
    <p:sldId id="316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100" d="100"/>
          <a:sy n="100" d="100"/>
        </p:scale>
        <p:origin x="-954" y="-4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190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700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405f2345c2a3fb1cab2a64a#tid=640938843718860009a42c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DCAB68B-ED03-825D-988E-D8B843A02F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7" y="0"/>
            <a:ext cx="12170365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84" y="6108192"/>
            <a:ext cx="1133856" cy="758952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2760" y="182880"/>
            <a:ext cx="1417320" cy="393192"/>
          </a:xfrm>
          <a:prstGeom prst="rect">
            <a:avLst/>
          </a:prstGeom>
        </p:spPr>
      </p:pic>
      <p:sp>
        <p:nvSpPr>
          <p:cNvPr id="5" name="MasterShapeName"/>
          <p:cNvSpPr/>
          <p:nvPr/>
        </p:nvSpPr>
        <p:spPr>
          <a:xfrm>
            <a:off x="429768" y="219456"/>
            <a:ext cx="323697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2023年    初 中 终 结 性 练 习 · 物 理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4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slide" Target="slide39.xml"/><Relationship Id="rId5" Type="http://schemas.openxmlformats.org/officeDocument/2006/relationships/slide" Target="slide24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ff664a0b?vbadefaultcenterpage=1&amp;parentnodeid=a7369d6bc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乐音的特性</a:t>
            </a:r>
            <a:endParaRPr lang="en-US" altLang="zh-CN" sz="3000" dirty="0"/>
          </a:p>
        </p:txBody>
      </p:sp>
      <p:sp>
        <p:nvSpPr>
          <p:cNvPr id="3" name="P_5_BD#9e91058e5?segpoint=1&amp;vbadefaultcenterpage=1&amp;parentnodeid=3ff664a0b&amp;vbahtmlprocessed=1"/>
          <p:cNvSpPr/>
          <p:nvPr/>
        </p:nvSpPr>
        <p:spPr>
          <a:xfrm>
            <a:off x="356616" y="1225650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1.乐音：指悦耳动听、令人愉悦的声音。</a:t>
            </a:r>
            <a:endParaRPr lang="en-US" altLang="zh-CN" sz="2800" dirty="0"/>
          </a:p>
        </p:txBody>
      </p:sp>
      <p:sp>
        <p:nvSpPr>
          <p:cNvPr id="4" name="P_5_BD#9e91058e5?segpoint=1&amp;vbadefaultcenterpage=1&amp;parentnodeid=3ff664a0b&amp;vbahtmlprocessed=1"/>
          <p:cNvSpPr/>
          <p:nvPr/>
        </p:nvSpPr>
        <p:spPr>
          <a:xfrm>
            <a:off x="356616" y="1868678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2.乐音的特性</a:t>
            </a:r>
            <a:endParaRPr lang="en-US" altLang="zh-CN" sz="2800" dirty="0"/>
          </a:p>
        </p:txBody>
      </p:sp>
      <p:graphicFrame>
        <p:nvGraphicFramePr>
          <p:cNvPr id="11" name="P_5_BD#9e91058e5?colgroup=3,9,8,7&amp;vbadefaultcenterpage=1&amp;parentnodeid=3ff664a0b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953557"/>
              </p:ext>
            </p:extLst>
          </p:nvPr>
        </p:nvGraphicFramePr>
        <p:xfrm>
          <a:off x="356616" y="2565400"/>
          <a:ext cx="11448288" cy="3352800"/>
        </p:xfrm>
        <a:graphic>
          <a:graphicData uri="http://schemas.openxmlformats.org/drawingml/2006/table">
            <a:tbl>
              <a:tblPr/>
              <a:tblGrid>
                <a:gridCol w="13898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398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83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3522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006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音调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响度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音色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79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定义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声音的高低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声音的强弱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声音的品质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6719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影响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因素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频率越高，音调越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频率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：描述声音振动的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②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振幅越大，响度越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③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振幅：描述声音振动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的④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发声体的材料、</a:t>
                      </a: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P_5_AN.20_1#9e91058e5.blank?vbadefaultcenterpage=1&amp;parentnodeid=3ff664a0b&amp;vbapositionanswer=20&amp;vbahtmlprocessed=1"/>
          <p:cNvSpPr/>
          <p:nvPr/>
        </p:nvSpPr>
        <p:spPr>
          <a:xfrm>
            <a:off x="2313804" y="4243071"/>
            <a:ext cx="4365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</a:t>
            </a:r>
            <a:endParaRPr lang="en-US" altLang="zh-CN" sz="2800" dirty="0"/>
          </a:p>
        </p:txBody>
      </p:sp>
      <p:sp>
        <p:nvSpPr>
          <p:cNvPr id="7" name="P_5_AN.21_1#9e91058e5.blank?vbadefaultcenterpage=1&amp;parentnodeid=3ff664a0b&amp;vbapositionanswer=21&amp;vbahtmlprocessed=1"/>
          <p:cNvSpPr/>
          <p:nvPr/>
        </p:nvSpPr>
        <p:spPr>
          <a:xfrm>
            <a:off x="2313804" y="5326573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快慢</a:t>
            </a:r>
            <a:endParaRPr lang="en-US" altLang="zh-CN" sz="2800" dirty="0"/>
          </a:p>
        </p:txBody>
      </p:sp>
      <p:sp>
        <p:nvSpPr>
          <p:cNvPr id="8" name="P_5_AN.22_1#9e91058e5.blank?vbadefaultcenterpage=1&amp;parentnodeid=3ff664a0b&amp;vbapositionanswer=22&amp;vbahtmlprocessed=1"/>
          <p:cNvSpPr/>
          <p:nvPr/>
        </p:nvSpPr>
        <p:spPr>
          <a:xfrm>
            <a:off x="6231500" y="4233546"/>
            <a:ext cx="4365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</a:t>
            </a:r>
            <a:endParaRPr lang="en-US" altLang="zh-CN" sz="2800" dirty="0"/>
          </a:p>
        </p:txBody>
      </p:sp>
      <p:sp>
        <p:nvSpPr>
          <p:cNvPr id="9" name="P_5_AN.23_1#9e91058e5.blank?vbadefaultcenterpage=1&amp;parentnodeid=3ff664a0b&amp;vbapositionanswer=23&amp;vbahtmlprocessed=1"/>
          <p:cNvSpPr/>
          <p:nvPr/>
        </p:nvSpPr>
        <p:spPr>
          <a:xfrm>
            <a:off x="6409300" y="5323968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幅度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P_5_BD#9e91058e5?colgroup=3,9,9,7&amp;vbadefaultcenterpage=1&amp;parentnodeid=3ff664a0b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823581"/>
              </p:ext>
            </p:extLst>
          </p:nvPr>
        </p:nvGraphicFramePr>
        <p:xfrm>
          <a:off x="356616" y="2575655"/>
          <a:ext cx="11448288" cy="2260600"/>
        </p:xfrm>
        <a:graphic>
          <a:graphicData uri="http://schemas.openxmlformats.org/drawingml/2006/table">
            <a:tbl>
              <a:tblPr/>
              <a:tblGrid>
                <a:gridCol w="12618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581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564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71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006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音调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响度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音色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6420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波形图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2800"/>
                        </a:lnSpc>
                      </a:pPr>
                      <a:r>
                        <a:rPr lang="en-US" altLang="zh-CN" sz="71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3400"/>
                        </a:lnSpc>
                      </a:pPr>
                      <a:r>
                        <a:rPr lang="en-US" altLang="zh-CN" sz="74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2600"/>
                        </a:lnSpc>
                      </a:pPr>
                      <a:r>
                        <a:rPr lang="en-US" altLang="zh-CN" sz="695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_5_BD#9e91058e5.table_image?tableimageindex=1&amp;vbadefaultcenterpage=1&amp;parentnodeid=3ff664a0b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0844" y="3261900"/>
            <a:ext cx="2633472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P_5_BD#9e91058e5.table_image?tableimageindex=2&amp;vbadefaultcenterpage=1&amp;parentnodeid=3ff664a0b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6440" y="3239421"/>
            <a:ext cx="2596896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P_5_BD#9e91058e5.table_image?tableimageindex=3&amp;vbadefaultcenterpage=1&amp;parentnodeid=3ff664a0b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5732" y="3285141"/>
            <a:ext cx="2066544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" name="P_5_BD#9e91058e5?colgroup=3,9,9,7&amp;vbadefaultcenterpage=1&amp;parentnodeid=3ff664a0b&amp;vbahtmlprocessed=1">
            <a:extLst>
              <a:ext uri="{FF2B5EF4-FFF2-40B4-BE49-F238E27FC236}">
                <a16:creationId xmlns="" xmlns:a16="http://schemas.microsoft.com/office/drawing/2014/main" id="{7FAC4B5B-A27C-49F8-9EBE-D150DD423292}"/>
              </a:ext>
            </a:extLst>
          </p:cNvPr>
          <p:cNvSpPr txBox="1"/>
          <p:nvPr/>
        </p:nvSpPr>
        <p:spPr>
          <a:xfrm>
            <a:off x="9264904" y="1870551"/>
            <a:ext cx="2540000" cy="57251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P_5_BD#9e91058e5?colgroup=3,9,8,7&amp;vbadefaultcenterpage=1&amp;parentnodeid=3ff664a0b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760827"/>
              </p:ext>
            </p:extLst>
          </p:nvPr>
        </p:nvGraphicFramePr>
        <p:xfrm>
          <a:off x="356616" y="1244600"/>
          <a:ext cx="11448288" cy="3911600"/>
        </p:xfrm>
        <a:graphic>
          <a:graphicData uri="http://schemas.openxmlformats.org/drawingml/2006/table">
            <a:tbl>
              <a:tblPr/>
              <a:tblGrid>
                <a:gridCol w="13898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2987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153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4436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0085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音调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响度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音色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26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改变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弦乐器：调节弦的长短、粗细、松紧（按压琴弦的不同位置，改变琴弦振动部位的长度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）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管乐器：改变空气柱的长短（吹奏时,按压不同位置的气孔）打击乐器：改变敲击的速度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改变力度的大小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改变发声体的材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料或结构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9e91058e5?colgroup=3,9,8,7&amp;vbadefaultcenterpage=1&amp;parentnodeid=3ff664a0b&amp;vbahtmlprocessed=1">
            <a:extLst>
              <a:ext uri="{FF2B5EF4-FFF2-40B4-BE49-F238E27FC236}">
                <a16:creationId xmlns="" xmlns:a16="http://schemas.microsoft.com/office/drawing/2014/main" id="{AA44BAFE-2770-4190-86EF-DBD9F4CB3327}"/>
              </a:ext>
            </a:extLst>
          </p:cNvPr>
          <p:cNvSpPr txBox="1"/>
          <p:nvPr/>
        </p:nvSpPr>
        <p:spPr>
          <a:xfrm>
            <a:off x="9264904" y="539496"/>
            <a:ext cx="2540000" cy="57251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P_5_BD#9e91058e5?colgroup=3,9,8,7&amp;vbadefaultcenterpage=1&amp;parentnodeid=3ff664a0b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764456"/>
              </p:ext>
            </p:extLst>
          </p:nvPr>
        </p:nvGraphicFramePr>
        <p:xfrm>
          <a:off x="356616" y="1244601"/>
          <a:ext cx="11448288" cy="5029200"/>
        </p:xfrm>
        <a:graphic>
          <a:graphicData uri="http://schemas.openxmlformats.org/drawingml/2006/table">
            <a:tbl>
              <a:tblPr/>
              <a:tblGrid>
                <a:gridCol w="13807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586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2482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6060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7423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音调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响度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音色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4208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常考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举例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生活类：男低音（低沉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）、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女高音（尖细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）；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声音尖锐刺耳；听蜜蜂飞行声音判断它是否采蜜；向暖水瓶中灌水听到声音发生变化等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成语类：脆如银铃、瓮声瓮气、抑扬顿挫等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生活类：公共场合禁止大声喧哗；调节音量；轻手轻脚等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成语类：引吭高歌、震耳欲聋、轻声细语、万籁俱寂等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生活类：闻其声知其人；分辨不同声音；模仿声音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声纹锁等成语类：莺声燕语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9e91058e5?colgroup=3,9,8,7&amp;vbadefaultcenterpage=1&amp;parentnodeid=3ff664a0b&amp;vbahtmlprocessed=1">
            <a:extLst>
              <a:ext uri="{FF2B5EF4-FFF2-40B4-BE49-F238E27FC236}">
                <a16:creationId xmlns="" xmlns:a16="http://schemas.microsoft.com/office/drawing/2014/main" id="{0AFD61EE-E882-4FE9-8056-941F46F0A0EC}"/>
              </a:ext>
            </a:extLst>
          </p:cNvPr>
          <p:cNvSpPr txBox="1"/>
          <p:nvPr/>
        </p:nvSpPr>
        <p:spPr>
          <a:xfrm>
            <a:off x="9264904" y="539496"/>
            <a:ext cx="2540000" cy="57251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P_5_BD#9e91058e5?colgroup=3,9,8,7&amp;vbadefaultcenterpage=1&amp;parentnodeid=3ff664a0b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95567"/>
              </p:ext>
            </p:extLst>
          </p:nvPr>
        </p:nvGraphicFramePr>
        <p:xfrm>
          <a:off x="356616" y="2324163"/>
          <a:ext cx="11448288" cy="2794000"/>
        </p:xfrm>
        <a:graphic>
          <a:graphicData uri="http://schemas.openxmlformats.org/drawingml/2006/table">
            <a:tbl>
              <a:tblPr/>
              <a:tblGrid>
                <a:gridCol w="13990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216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741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535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006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音调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响度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音色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6719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辨析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（1）音调与响度无关，音调高，响度不一定大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（2）音色只跟发声体本身有关，不受音调、响度的影响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（3）声音在传播过程中，音调和音色不变，人耳听到声音的响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度随距离的增大而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⑤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P_5_AN.24_1#9e91058e5.blank?vbadefaultcenterpage=1&amp;parentnodeid=3ff664a0b&amp;vbapositionanswer=24&amp;vbahtmlprocessed=1"/>
          <p:cNvSpPr/>
          <p:nvPr/>
        </p:nvSpPr>
        <p:spPr>
          <a:xfrm>
            <a:off x="5345548" y="4555744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减小</a:t>
            </a:r>
            <a:endParaRPr lang="en-US" altLang="zh-CN" sz="2800" dirty="0"/>
          </a:p>
        </p:txBody>
      </p:sp>
      <p:sp>
        <p:nvSpPr>
          <p:cNvPr id="2" name="P_5_BD#9e91058e5?colgroup=3,9,8,7&amp;vbadefaultcenterpage=1&amp;parentnodeid=3ff664a0b&amp;vbahtmlprocessed=1">
            <a:extLst>
              <a:ext uri="{FF2B5EF4-FFF2-40B4-BE49-F238E27FC236}">
                <a16:creationId xmlns="" xmlns:a16="http://schemas.microsoft.com/office/drawing/2014/main" id="{98C9AC39-356A-4721-9710-B1694B3951B2}"/>
              </a:ext>
            </a:extLst>
          </p:cNvPr>
          <p:cNvSpPr txBox="1"/>
          <p:nvPr/>
        </p:nvSpPr>
        <p:spPr>
          <a:xfrm>
            <a:off x="9264904" y="1619059"/>
            <a:ext cx="2540000" cy="57251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e91058e5?segpoint=1&amp;vbadefaultcenterpage=1&amp;parentnodeid=3ff664a0b&amp;vbahtmlprocessed=1"/>
          <p:cNvSpPr/>
          <p:nvPr/>
        </p:nvSpPr>
        <p:spPr>
          <a:xfrm>
            <a:off x="356616" y="209353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※温馨提示：</a:t>
            </a:r>
            <a:endParaRPr lang="en-US" altLang="zh-CN" sz="2800" dirty="0"/>
          </a:p>
        </p:txBody>
      </p:sp>
      <p:sp>
        <p:nvSpPr>
          <p:cNvPr id="3" name="P_5_BD#9e91058e5?segpoint=1&amp;vbadefaultcenterpage=1&amp;parentnodeid=3ff664a0b&amp;vbahtmlprocessed=1"/>
          <p:cNvSpPr/>
          <p:nvPr/>
        </p:nvSpPr>
        <p:spPr>
          <a:xfrm>
            <a:off x="356616" y="2735897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（1）喇叭状设计的作用：可以减少声音的分散，增大声音的响度。</a:t>
            </a:r>
            <a:endParaRPr lang="en-US" altLang="zh-CN" sz="2800" dirty="0"/>
          </a:p>
        </p:txBody>
      </p:sp>
      <p:sp>
        <p:nvSpPr>
          <p:cNvPr id="4" name="P_5_BD#9e91058e5?segpoint=1&amp;vbadefaultcenterpage=1&amp;parentnodeid=3ff664a0b&amp;vbahtmlprocessed=1"/>
          <p:cNvSpPr/>
          <p:nvPr/>
        </p:nvSpPr>
        <p:spPr>
          <a:xfrm>
            <a:off x="356616" y="3378707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（2）共鸣箱设计的作用：弦乐器通常有一个木制的共鸣箱，可以使声音更洪亮。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04483e71?vbadefaultcenterpage=1&amp;parentnodeid=a7369d6bc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声的利用（声波与电磁波的异同点及应用）</a:t>
            </a:r>
            <a:endParaRPr lang="en-US" altLang="zh-CN" sz="3000" dirty="0"/>
          </a:p>
        </p:txBody>
      </p:sp>
      <p:graphicFrame>
        <p:nvGraphicFramePr>
          <p:cNvPr id="17" name="P_5_BD#f1cf61799?colgroup=3,18,8&amp;vbadefaultcenterpage=1&amp;parentnodeid=604483e71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409741"/>
              </p:ext>
            </p:extLst>
          </p:nvPr>
        </p:nvGraphicFramePr>
        <p:xfrm>
          <a:off x="356616" y="1282700"/>
          <a:ext cx="11448288" cy="3293809"/>
        </p:xfrm>
        <a:graphic>
          <a:graphicData uri="http://schemas.openxmlformats.org/drawingml/2006/table">
            <a:tbl>
              <a:tblPr/>
              <a:tblGrid>
                <a:gridCol w="13067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969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1264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1181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00698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类别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声波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电磁波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2355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相同点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（1）都是波；（2）都①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在空气中传播；（3）都可以传递信息和能量；（4）都能发生反射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1740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不同点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产生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物体的振动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导体中迅速变化的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endParaRP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P_5_AN.25_1#f1cf61799.blank?vbadefaultcenterpage=1&amp;parentnodeid=604483e71&amp;vbapositionanswer=25&amp;vbahtmlprocessed=1"/>
          <p:cNvSpPr/>
          <p:nvPr/>
        </p:nvSpPr>
        <p:spPr>
          <a:xfrm>
            <a:off x="6693635" y="1821518"/>
            <a:ext cx="4365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P_5_BD#f1cf61799?colgroup=3,18,8&amp;vbadefaultcenterpage=1&amp;parentnodeid=604483e71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99055258"/>
                  </p:ext>
                </p:extLst>
              </p:nvPr>
            </p:nvGraphicFramePr>
            <p:xfrm>
              <a:off x="356616" y="1798478"/>
              <a:ext cx="11448288" cy="3836353"/>
            </p:xfrm>
            <a:graphic>
              <a:graphicData uri="http://schemas.openxmlformats.org/drawingml/2006/table">
                <a:tbl>
                  <a:tblPr/>
                  <a:tblGrid>
                    <a:gridCol w="1237053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1288868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5804263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3118104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</a:tblGrid>
                  <a:tr h="500698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声波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电磁波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1617409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不同点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传播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条件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需要介质，不能在真空中传播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介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质，可以在真空中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传播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1601153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速度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在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15℃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空气中速度为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340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</m:t>
                              </m:r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s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在真空中速度为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③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i="0" dirty="0" smtClean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</a:t>
                          </a:r>
                          <a:r>
                            <a:rPr lang="en-US" altLang="zh-CN" sz="900" b="0" i="0" u="none" dirty="0" smtClean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</m:t>
                              </m:r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s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P_5_BD#f1cf61799?colgroup=3,18,8&amp;vbadefaultcenterpage=1&amp;parentnodeid=604483e71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99055258"/>
                  </p:ext>
                </p:extLst>
              </p:nvPr>
            </p:nvGraphicFramePr>
            <p:xfrm>
              <a:off x="356616" y="1798478"/>
              <a:ext cx="11448288" cy="3836353"/>
            </p:xfrm>
            <a:graphic>
              <a:graphicData uri="http://schemas.openxmlformats.org/drawingml/2006/table">
                <a:tbl>
                  <a:tblPr/>
                  <a:tblGrid>
                    <a:gridCol w="1237053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28886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5804263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311810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</a:tblGrid>
                  <a:tr h="558800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声波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电磁波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1676400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不同点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传播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条件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需要介质，不能在真空中传播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介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质，可以在真空中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传播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1601153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速度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43547" t="-140684" r="-53620" b="-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67710" t="-140684" b="-3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P_5_AN.26_1#f1cf61799.blank?vbadefaultcenterpage=1&amp;parentnodeid=604483e71&amp;vbapositionanswer=26&amp;vbahtmlprocessed=1"/>
          <p:cNvSpPr/>
          <p:nvPr/>
        </p:nvSpPr>
        <p:spPr>
          <a:xfrm>
            <a:off x="9763252" y="2346801"/>
            <a:ext cx="11477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不需要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5_AN.27_1#f1cf61799.blank?vbadefaultcenterpage=1&amp;parentnodeid=604483e71&amp;vbapositionanswer=27&amp;vbahtmlprocessed=1"/>
              <p:cNvSpPr/>
              <p:nvPr/>
            </p:nvSpPr>
            <p:spPr>
              <a:xfrm>
                <a:off x="9579102" y="4968875"/>
                <a:ext cx="1171258" cy="4028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335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P_5_AN.27_1#f1cf61799.blank?vbadefaultcenterpage=1&amp;parentnodeid=604483e71&amp;vbapositionanswer=27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9102" y="4968875"/>
                <a:ext cx="1171258" cy="402844"/>
              </a:xfrm>
              <a:prstGeom prst="rect">
                <a:avLst/>
              </a:prstGeom>
              <a:blipFill rotWithShape="1">
                <a:blip r:embed="rId4"/>
                <a:stretch>
                  <a:fillRect l="-518" r="-5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_5_AN.28_1#f1cf61799.blank?vbadefaultcenterpage=1&amp;parentnodeid=604483e71&amp;vbapositionanswer=28&amp;vbahtmlprocessed=1"/>
              <p:cNvSpPr/>
              <p:nvPr/>
            </p:nvSpPr>
            <p:spPr>
              <a:xfrm>
                <a:off x="9321927" y="5114798"/>
                <a:ext cx="1171258" cy="4028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335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</a:t>
                </a:r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14:m>
                  <m:oMath xmlns:m="http://schemas.openxmlformats.org/officeDocument/2006/math">
                    <a:fld id="{6A98E6D6-E6E0-4015-9598-E6B91EB986F2}" type="mathplaceholder">
                      <a:rPr lang="en-US" altLang="zh-CN" sz="100" b="0" i="1" kern="0" spc="-99900" smtClean="0">
                        <a:solidFill>
                          <a:srgbClr val="FFFFFF"/>
                        </a:solidFill>
                        <a:latin typeface="Cambria Math"/>
                        <a:ea typeface="微软雅黑" pitchFamily="34" charset="-122"/>
                      </a:rPr>
                      <a:t>在此处键入公式。</a:t>
                    </a:fl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P_5_AN.28_1#f1cf61799.blank?vbadefaultcenterpage=1&amp;parentnodeid=604483e71&amp;vbapositionanswer=28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1927" y="5114798"/>
                <a:ext cx="1171258" cy="40284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_5_BD#f1cf61799?colgroup=3,18,8&amp;vbadefaultcenterpage=1&amp;parentnodeid=604483e71&amp;vbahtmlprocessed=1">
            <a:extLst>
              <a:ext uri="{FF2B5EF4-FFF2-40B4-BE49-F238E27FC236}">
                <a16:creationId xmlns="" xmlns:a16="http://schemas.microsoft.com/office/drawing/2014/main" id="{58FFCDF7-BB75-4593-A3F7-E3CA59F4F248}"/>
              </a:ext>
            </a:extLst>
          </p:cNvPr>
          <p:cNvSpPr txBox="1"/>
          <p:nvPr/>
        </p:nvSpPr>
        <p:spPr>
          <a:xfrm>
            <a:off x="9264904" y="1093374"/>
            <a:ext cx="2540000" cy="57251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P_5_BD#f1cf61799?colgroup=3,18,8&amp;vbadefaultcenterpage=1&amp;parentnodeid=604483e71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48586061"/>
                  </p:ext>
                </p:extLst>
              </p:nvPr>
            </p:nvGraphicFramePr>
            <p:xfrm>
              <a:off x="356616" y="1244600"/>
              <a:ext cx="11448288" cy="4470400"/>
            </p:xfrm>
            <a:graphic>
              <a:graphicData uri="http://schemas.openxmlformats.org/drawingml/2006/table">
                <a:tbl>
                  <a:tblPr/>
                  <a:tblGrid>
                    <a:gridCol w="512064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987552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6821424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3127248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</a:tblGrid>
                  <a:tr h="96854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声波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电磁波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114774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应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传递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信息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（1）声音（频率为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20∼20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000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Hz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）：人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类通过声音进行交流和信息传递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（2）超声波（频率大于</a:t>
                          </a:r>
                          <a:r>
                            <a:rPr lang="en-US" altLang="zh-CN" sz="2800" b="0" i="0" dirty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④</a:t>
                          </a:r>
                          <a:r>
                            <a:rPr lang="en-US" altLang="zh-CN" sz="2800" i="0" dirty="0" smtClean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900" b="0" i="0" u="none" dirty="0" smtClean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Hz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）：回声定位[如：蝙蝠确定目标位置、超声导盲仪、倒车雷达、声呐（探知海洋深度）等]；</a:t>
                          </a: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B超；检测金属工件是否有裂痕等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人造卫星、遥控</a:t>
                          </a:r>
                          <a:endParaRPr lang="en-US" altLang="zh-CN" sz="2800" b="0" i="0" dirty="0">
                            <a:solidFill>
                              <a:srgbClr val="00000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器、广播、电视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电脑、收音机</a:t>
                          </a:r>
                          <a:r>
                            <a:rPr lang="en-US" altLang="zh-CN" sz="2800" b="0" i="0" dirty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 err="1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全球定位系统</a:t>
                          </a:r>
                          <a:r>
                            <a:rPr lang="en-US" altLang="zh-CN" sz="900" b="0" i="0" u="none" dirty="0" smtClean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GPS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2800" b="0" i="0" dirty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移动电话（手机）、无线通信技术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Wi</m:t>
                                  </m:r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Fi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P_5_BD#f1cf61799?colgroup=3,18,8&amp;vbadefaultcenterpage=1&amp;parentnodeid=604483e71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48586061"/>
                  </p:ext>
                </p:extLst>
              </p:nvPr>
            </p:nvGraphicFramePr>
            <p:xfrm>
              <a:off x="356616" y="1244600"/>
              <a:ext cx="11448288" cy="4422585"/>
            </p:xfrm>
            <a:graphic>
              <a:graphicData uri="http://schemas.openxmlformats.org/drawingml/2006/table">
                <a:tbl>
                  <a:tblPr/>
                  <a:tblGrid>
                    <a:gridCol w="512064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  <a:gridCol w="987552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1"/>
                        </a:ext>
                      </a:extLst>
                    </a:gridCol>
                    <a:gridCol w="6821424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2"/>
                        </a:ext>
                      </a:extLst>
                    </a:gridCol>
                    <a:gridCol w="3127248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3"/>
                        </a:ext>
                      </a:extLst>
                    </a:gridCol>
                  </a:tblGrid>
                  <a:tr h="558800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声波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电磁波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38637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应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传递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信息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2073" t="-15142" r="-45845" b="-56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66277" t="-15142" b="-56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AN.29_1#f1cf61799.blank?vbadefaultcenterpage=1&amp;parentnodeid=604483e71&amp;vbapositionanswer=29&amp;vbahtmlprocessed=1"/>
              <p:cNvSpPr/>
              <p:nvPr/>
            </p:nvSpPr>
            <p:spPr>
              <a:xfrm>
                <a:off x="6023982" y="3314700"/>
                <a:ext cx="1092200" cy="37147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3283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P_5_AN.29_1#f1cf61799.blank?vbadefaultcenterpage=1&amp;parentnodeid=604483e71&amp;vbapositionanswer=29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982" y="3314700"/>
                <a:ext cx="1092200" cy="371475"/>
              </a:xfrm>
              <a:prstGeom prst="rect">
                <a:avLst/>
              </a:prstGeom>
              <a:blipFill rotWithShape="1">
                <a:blip r:embed="rId4"/>
                <a:stretch>
                  <a:fillRect l="-559" r="-11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_5_BD#f1cf61799?colgroup=3,18,8&amp;vbadefaultcenterpage=1&amp;parentnodeid=604483e71&amp;vbahtmlprocessed=1">
            <a:extLst>
              <a:ext uri="{FF2B5EF4-FFF2-40B4-BE49-F238E27FC236}">
                <a16:creationId xmlns="" xmlns:a16="http://schemas.microsoft.com/office/drawing/2014/main" id="{D826AC56-7A73-45CF-A25A-208F43326D44}"/>
              </a:ext>
            </a:extLst>
          </p:cNvPr>
          <p:cNvSpPr txBox="1"/>
          <p:nvPr/>
        </p:nvSpPr>
        <p:spPr>
          <a:xfrm>
            <a:off x="9264904" y="539496"/>
            <a:ext cx="2540000" cy="57251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P_5_BD#f1cf61799?colgroup=3,18,8&amp;vbadefaultcenterpage=1&amp;parentnodeid=604483e71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8546996"/>
                  </p:ext>
                </p:extLst>
              </p:nvPr>
            </p:nvGraphicFramePr>
            <p:xfrm>
              <a:off x="356616" y="1244601"/>
              <a:ext cx="11448288" cy="4458208"/>
            </p:xfrm>
            <a:graphic>
              <a:graphicData uri="http://schemas.openxmlformats.org/drawingml/2006/table">
                <a:tbl>
                  <a:tblPr/>
                  <a:tblGrid>
                    <a:gridCol w="512064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987552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6821424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3127248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</a:tblGrid>
                  <a:tr h="128757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声波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电磁波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139524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应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传递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信息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ct val="1300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（3）次声波（频率低于⑤</a:t>
                          </a:r>
                          <a:r>
                            <a:rPr lang="en-US" altLang="zh-CN" sz="280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Hz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）：利用次声波监测地震的方向和强弱、台风、海啸、火山喷发等自然灾害，监测核爆炸等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人造卫星、遥控</a:t>
                          </a:r>
                          <a:endParaRPr lang="en-US" altLang="zh-CN" sz="2800" b="0" i="0" dirty="0">
                            <a:solidFill>
                              <a:srgbClr val="00000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器、广播、电视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电脑、收音机</a:t>
                          </a:r>
                          <a:r>
                            <a:rPr lang="en-US" altLang="zh-CN" sz="2800" b="0" i="0" dirty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 err="1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全球定位系统</a:t>
                          </a:r>
                          <a:r>
                            <a:rPr lang="en-US" altLang="zh-CN" sz="900" b="0" i="0" u="none" dirty="0" smtClean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900" b="0" i="0" u="none" dirty="0">
                            <a:solidFill>
                              <a:srgbClr val="000000"/>
                            </a:solidFill>
                            <a:latin typeface="SimSun" pitchFamily="34" charset="0"/>
                            <a:ea typeface="SimSun" pitchFamily="34" charset="-122"/>
                            <a:cs typeface="SimSun" pitchFamily="34" charset="-120"/>
                          </a:endParaRPr>
                        </a:p>
                        <a:p>
                          <a:pPr algn="l" latinLnBrk="1" hangingPunct="0">
                            <a:lnSpc>
                              <a:spcPct val="130000"/>
                            </a:lnSpc>
                          </a:pP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GPS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、移动电话（手机）、无线通信技术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Wi</m:t>
                                  </m:r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Fi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P_5_BD#f1cf61799?colgroup=3,18,8&amp;vbadefaultcenterpage=1&amp;parentnodeid=604483e71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8546996"/>
                  </p:ext>
                </p:extLst>
              </p:nvPr>
            </p:nvGraphicFramePr>
            <p:xfrm>
              <a:off x="356616" y="1244601"/>
              <a:ext cx="11448288" cy="4411409"/>
            </p:xfrm>
            <a:graphic>
              <a:graphicData uri="http://schemas.openxmlformats.org/drawingml/2006/table">
                <a:tbl>
                  <a:tblPr/>
                  <a:tblGrid>
                    <a:gridCol w="512064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  <a:gridCol w="987552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1"/>
                        </a:ext>
                      </a:extLst>
                    </a:gridCol>
                    <a:gridCol w="6821424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2"/>
                        </a:ext>
                      </a:extLst>
                    </a:gridCol>
                    <a:gridCol w="3127248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3"/>
                        </a:ext>
                      </a:extLst>
                    </a:gridCol>
                  </a:tblGrid>
                  <a:tr h="558800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声波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电磁波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385260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应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传递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信息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2073" t="-15190" r="-45845" b="-5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66277" t="-15190" b="-56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P_5_AN.30_1#f1cf61799.blank?vbadefaultcenterpage=1&amp;parentnodeid=604483e71&amp;vbapositionanswer=30&amp;vbahtmlprocessed=1"/>
          <p:cNvSpPr/>
          <p:nvPr/>
        </p:nvSpPr>
        <p:spPr>
          <a:xfrm>
            <a:off x="6131932" y="2663000"/>
            <a:ext cx="496888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endParaRPr lang="en-US" altLang="zh-CN" sz="2800" dirty="0"/>
          </a:p>
        </p:txBody>
      </p:sp>
      <p:sp>
        <p:nvSpPr>
          <p:cNvPr id="2" name="P_5_BD#f1cf61799?colgroup=3,18,8&amp;vbadefaultcenterpage=1&amp;parentnodeid=604483e71&amp;vbahtmlprocessed=1">
            <a:extLst>
              <a:ext uri="{FF2B5EF4-FFF2-40B4-BE49-F238E27FC236}">
                <a16:creationId xmlns="" xmlns:a16="http://schemas.microsoft.com/office/drawing/2014/main" id="{D826AC56-7A73-45CF-A25A-208F43326D44}"/>
              </a:ext>
            </a:extLst>
          </p:cNvPr>
          <p:cNvSpPr txBox="1"/>
          <p:nvPr/>
        </p:nvSpPr>
        <p:spPr>
          <a:xfrm>
            <a:off x="9264904" y="539496"/>
            <a:ext cx="2540000" cy="57251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  <p:extLst>
      <p:ext uri="{BB962C8B-B14F-4D97-AF65-F5344CB8AC3E}">
        <p14:creationId xmlns:p14="http://schemas.microsoft.com/office/powerpoint/2010/main" val="3353583998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56b0b44c.fixed?vbadefaultcenterpage=1&amp;parentnodeid=bf47da24c&amp;vbahtmlprocessed=1"/>
          <p:cNvSpPr/>
          <p:nvPr/>
        </p:nvSpPr>
        <p:spPr>
          <a:xfrm>
            <a:off x="868680" y="2048256"/>
            <a:ext cx="10799064" cy="8778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课程培优</a:t>
            </a:r>
            <a:endParaRPr lang="en-US" altLang="zh-CN" sz="4000" dirty="0"/>
          </a:p>
        </p:txBody>
      </p:sp>
      <p:sp>
        <p:nvSpPr>
          <p:cNvPr id="3" name="C_2_BD#556b0b44c.fixed?vbadefaultcenterpage=1&amp;parentnodeid=bf47da24c&amp;vbahtmlprocessed=1"/>
          <p:cNvSpPr/>
          <p:nvPr/>
        </p:nvSpPr>
        <p:spPr>
          <a:xfrm>
            <a:off x="868680" y="3273552"/>
            <a:ext cx="10799064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第1讲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声现象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P_5_BD#f1cf61799?colgroup=3,18,8&amp;vbadefaultcenterpage=1&amp;parentnodeid=604483e71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358728"/>
              </p:ext>
            </p:extLst>
          </p:nvPr>
        </p:nvGraphicFramePr>
        <p:xfrm>
          <a:off x="356616" y="1766950"/>
          <a:ext cx="11448288" cy="3911600"/>
        </p:xfrm>
        <a:graphic>
          <a:graphicData uri="http://schemas.openxmlformats.org/drawingml/2006/table">
            <a:tbl>
              <a:tblPr/>
              <a:tblGrid>
                <a:gridCol w="5120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875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8305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1181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00698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类别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声波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电磁波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816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应</a:t>
                      </a: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传递</a:t>
                      </a: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能量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（1）声音：声波能使烛焰晃动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，说明声音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具有能量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（2）超声波：超声波清洗物体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；超声碎石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等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（3）次声波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：利用次声波的强穿透性制造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武器等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微波炉加热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、紫外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线灭菌等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f1cf61799?colgroup=3,18,8&amp;vbadefaultcenterpage=1&amp;parentnodeid=604483e71&amp;vbahtmlprocessed=1">
            <a:extLst>
              <a:ext uri="{FF2B5EF4-FFF2-40B4-BE49-F238E27FC236}">
                <a16:creationId xmlns="" xmlns:a16="http://schemas.microsoft.com/office/drawing/2014/main" id="{2D3A6EE3-1851-40D1-B12F-F721A50D2037}"/>
              </a:ext>
            </a:extLst>
          </p:cNvPr>
          <p:cNvSpPr txBox="1"/>
          <p:nvPr/>
        </p:nvSpPr>
        <p:spPr>
          <a:xfrm>
            <a:off x="9264904" y="1061846"/>
            <a:ext cx="2540000" cy="57251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a61d0230?vbadefaultcenterpage=1&amp;parentnodeid=a7369d6bc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知识点5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噪声及其控制</a:t>
            </a:r>
            <a:endParaRPr lang="en-US" altLang="zh-CN" sz="3000" dirty="0"/>
          </a:p>
        </p:txBody>
      </p:sp>
      <p:sp>
        <p:nvSpPr>
          <p:cNvPr id="3" name="P_5_BD#9e75da3d9?segpoint=1&amp;vbadefaultcenterpage=1&amp;parentnodeid=6a61d0230&amp;vbahtmlprocessed=1"/>
          <p:cNvSpPr/>
          <p:nvPr/>
        </p:nvSpPr>
        <p:spPr>
          <a:xfrm>
            <a:off x="356616" y="1225650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1.噪声的来源</a:t>
            </a:r>
            <a:endParaRPr lang="en-US" altLang="zh-CN" sz="2800" dirty="0"/>
          </a:p>
        </p:txBody>
      </p:sp>
      <p:sp>
        <p:nvSpPr>
          <p:cNvPr id="4" name="P_5_BD#9e75da3d9?segpoint=1&amp;vbadefaultcenterpage=1&amp;parentnodeid=6a61d0230&amp;vbahtmlprocessed=1&amp;hasbroken=1"/>
          <p:cNvSpPr/>
          <p:nvPr/>
        </p:nvSpPr>
        <p:spPr>
          <a:xfrm>
            <a:off x="356616" y="1868678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（1）物理学角度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：发声体做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振动时发出的声音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P_5_BD#9e75da3d9?segpoint=1&amp;vbadefaultcenterpage=1&amp;parentnodeid=6a61d0230&amp;vbahtmlprocessed=1"/>
          <p:cNvSpPr/>
          <p:nvPr/>
        </p:nvSpPr>
        <p:spPr>
          <a:xfrm>
            <a:off x="356616" y="2511488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（2）环境保护角度：凡是妨碍人们正常休息、学习和工作的声音，以及对人们要听到的声音产生干扰的声音都是噪声。</a:t>
            </a:r>
            <a:endParaRPr lang="en-US" altLang="zh-CN" sz="2800" dirty="0"/>
          </a:p>
        </p:txBody>
      </p:sp>
      <p:sp>
        <p:nvSpPr>
          <p:cNvPr id="6" name="P_5_BD#9e75da3d9?segpoint=1&amp;vbadefaultcenterpage=1&amp;parentnodeid=6a61d0230&amp;vbahtmlprocessed=1&amp;hasbroken=1"/>
          <p:cNvSpPr/>
          <p:nvPr/>
        </p:nvSpPr>
        <p:spPr>
          <a:xfrm>
            <a:off x="356616" y="3799078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2.噪声的等级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：人们以</a:t>
            </a:r>
            <a:r>
              <a:rPr lang="en-US" altLang="zh-CN" sz="280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为单位表示声音强弱的等级，符号是</a:t>
            </a:r>
            <a:r>
              <a:rPr lang="en-US" altLang="zh-CN" sz="280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spc="-100" dirty="0"/>
          </a:p>
        </p:txBody>
      </p:sp>
      <p:sp>
        <p:nvSpPr>
          <p:cNvPr id="7" name="P_5_AN.31_1#9e75da3d9.blank?vbadefaultcenterpage=1&amp;parentnodeid=6a61d0230&amp;vbapositionanswer=31&amp;vbahtmlprocessed=1"/>
          <p:cNvSpPr/>
          <p:nvPr/>
        </p:nvSpPr>
        <p:spPr>
          <a:xfrm>
            <a:off x="5652516" y="1830578"/>
            <a:ext cx="11477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无规则</a:t>
            </a:r>
            <a:endParaRPr lang="en-US" altLang="zh-CN" sz="2800" dirty="0"/>
          </a:p>
        </p:txBody>
      </p:sp>
      <p:sp>
        <p:nvSpPr>
          <p:cNvPr id="8" name="P_5_AN.32_1#9e75da3d9.blank?vbadefaultcenterpage=1&amp;parentnodeid=6a61d0230&amp;vbapositionanswer=32&amp;vbahtmlprocessed=1"/>
          <p:cNvSpPr/>
          <p:nvPr/>
        </p:nvSpPr>
        <p:spPr>
          <a:xfrm>
            <a:off x="4484116" y="3789553"/>
            <a:ext cx="7540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pc="-1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分贝</a:t>
            </a:r>
            <a:endParaRPr lang="en-US" altLang="zh-CN" sz="2800" spc="-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P_5_AN.33_1#9e75da3d9.blank?vbadefaultcenterpage=1&amp;parentnodeid=6a61d0230&amp;vbapositionanswer=33&amp;vbahtmlprocessed=1"/>
              <p:cNvSpPr/>
              <p:nvPr/>
            </p:nvSpPr>
            <p:spPr>
              <a:xfrm>
                <a:off x="11050016" y="3826002"/>
                <a:ext cx="417513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P_5_AN.33_1#9e75da3d9.blank?vbadefaultcenterpage=1&amp;parentnodeid=6a61d0230&amp;vbapositionanswer=33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50016" y="3826002"/>
                <a:ext cx="417513" cy="548005"/>
              </a:xfrm>
              <a:prstGeom prst="rect">
                <a:avLst/>
              </a:prstGeom>
              <a:blipFill rotWithShape="1">
                <a:blip r:embed="rId3"/>
                <a:stretch>
                  <a:fillRect l="-2941" r="-14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e75da3d9?segpoint=1&amp;vbadefaultcenterpage=1&amp;parentnodeid=6a61d0230&amp;vbahtmlprocessed=1"/>
          <p:cNvSpPr/>
          <p:nvPr/>
        </p:nvSpPr>
        <p:spPr>
          <a:xfrm>
            <a:off x="356616" y="109134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3.噪声的控制</a:t>
            </a:r>
            <a:endParaRPr lang="en-US" altLang="zh-CN" sz="2800" dirty="0"/>
          </a:p>
        </p:txBody>
      </p:sp>
      <p:sp>
        <p:nvSpPr>
          <p:cNvPr id="3" name="P_5_BD#9e75da3d9?segpoint=1&amp;vbadefaultcenterpage=1&amp;parentnodeid=6a61d0230&amp;vbahtmlprocessed=1&amp;hasbroken=1"/>
          <p:cNvSpPr/>
          <p:nvPr/>
        </p:nvSpPr>
        <p:spPr>
          <a:xfrm>
            <a:off x="356616" y="1742535"/>
            <a:ext cx="11475720" cy="185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（1）防止噪声的产生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：在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减弱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，包括改进声源的结构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，采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用减振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、隔振等技术和加装消声器等。如：禁止鸣笛；手机调静音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；摩托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车安装消声器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；公共场合不得大声喧哗等。</a:t>
            </a:r>
            <a:endParaRPr lang="en-US" altLang="zh-CN" sz="2800" dirty="0"/>
          </a:p>
        </p:txBody>
      </p:sp>
      <p:sp>
        <p:nvSpPr>
          <p:cNvPr id="4" name="P_5_BD#9e75da3d9?segpoint=1&amp;vbadefaultcenterpage=1&amp;parentnodeid=6a61d0230&amp;vbahtmlprocessed=1&amp;hasbroken=1"/>
          <p:cNvSpPr/>
          <p:nvPr/>
        </p:nvSpPr>
        <p:spPr>
          <a:xfrm>
            <a:off x="356616" y="3667982"/>
            <a:ext cx="11475720" cy="18517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（2）阻断声音的传播：在</a:t>
            </a:r>
            <a:r>
              <a:rPr lang="en-US" altLang="zh-CN" sz="28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减弱，包括隔音、</a:t>
            </a:r>
            <a:r>
              <a:rPr lang="en-US" altLang="zh-CN" sz="28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消音。如：高速公路两旁安装隔音板；马路旁居民楼安装双层玻璃；植树</a:t>
            </a:r>
            <a:endParaRPr lang="en-US" altLang="zh-CN" sz="2800" b="0" i="0" dirty="0">
              <a:solidFill>
                <a:srgbClr val="00000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造林（吸音、消声作用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）；“大雪过后，万籁俱寂”（吸音作用）等。</a:t>
            </a:r>
            <a:endParaRPr lang="en-US" altLang="zh-CN" sz="2800" dirty="0"/>
          </a:p>
        </p:txBody>
      </p:sp>
      <p:sp>
        <p:nvSpPr>
          <p:cNvPr id="6" name="P_5_AN.34_1#9e75da3d9.blank?vbadefaultcenterpage=1&amp;parentnodeid=6a61d0230&amp;vbapositionanswer=34&amp;vbahtmlprocessed=1"/>
          <p:cNvSpPr/>
          <p:nvPr/>
        </p:nvSpPr>
        <p:spPr>
          <a:xfrm>
            <a:off x="5296916" y="1725612"/>
            <a:ext cx="11477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声源处</a:t>
            </a:r>
            <a:endParaRPr lang="en-US" altLang="zh-CN" sz="2800" dirty="0"/>
          </a:p>
        </p:txBody>
      </p:sp>
      <p:sp>
        <p:nvSpPr>
          <p:cNvPr id="7" name="P_5_AN.35_1#9e75da3d9.blank?vbadefaultcenterpage=1&amp;parentnodeid=6a61d0230&amp;vbapositionanswer=35&amp;vbahtmlprocessed=1"/>
          <p:cNvSpPr/>
          <p:nvPr/>
        </p:nvSpPr>
        <p:spPr>
          <a:xfrm>
            <a:off x="5296916" y="3652710"/>
            <a:ext cx="18589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传播过程中</a:t>
            </a:r>
            <a:endParaRPr lang="en-US" altLang="zh-CN" sz="2800" dirty="0"/>
          </a:p>
        </p:txBody>
      </p:sp>
      <p:sp>
        <p:nvSpPr>
          <p:cNvPr id="8" name="P_5_AN.36_1#9e75da3d9.blank?vbadefaultcenterpage=1&amp;parentnodeid=6a61d0230&amp;vbapositionanswer=36&amp;vbahtmlprocessed=1"/>
          <p:cNvSpPr/>
          <p:nvPr/>
        </p:nvSpPr>
        <p:spPr>
          <a:xfrm>
            <a:off x="10275316" y="3643185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吸音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e75da3d9?segpoint=1&amp;vbadefaultcenterpage=1&amp;parentnodeid=6a61d0230&amp;vbahtmlprocessed=1&amp;hasbroken=1">
            <a:extLst>
              <a:ext uri="{FF2B5EF4-FFF2-40B4-BE49-F238E27FC236}">
                <a16:creationId xmlns="" xmlns:a16="http://schemas.microsoft.com/office/drawing/2014/main" id="{EBD49A70-96FD-469C-BB02-BD143CB8908D}"/>
              </a:ext>
            </a:extLst>
          </p:cNvPr>
          <p:cNvSpPr/>
          <p:nvPr/>
        </p:nvSpPr>
        <p:spPr>
          <a:xfrm>
            <a:off x="356616" y="2047204"/>
            <a:ext cx="11475720" cy="25177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（3）防止噪声进入耳朵：在</a:t>
            </a:r>
            <a:r>
              <a:rPr lang="en-US" altLang="zh-CN" sz="28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减弱。如：捂耳朵；戴耳塞、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耳罩、头盔等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注：①噪声检测仪可用来监测噪声的等级，但不能减弱噪声。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②音乐厅墙壁上的多孔结构具有吸音作用。</a:t>
            </a:r>
            <a:endParaRPr lang="en-US" altLang="zh-CN" sz="2800" dirty="0"/>
          </a:p>
        </p:txBody>
      </p:sp>
      <p:sp>
        <p:nvSpPr>
          <p:cNvPr id="3" name="P_5_AN.37_1#9e75da3d9.blank?vbadefaultcenterpage=1&amp;parentnodeid=6a61d0230&amp;vbapositionanswer=37&amp;vbahtmlprocessed=1">
            <a:extLst>
              <a:ext uri="{FF2B5EF4-FFF2-40B4-BE49-F238E27FC236}">
                <a16:creationId xmlns="" xmlns:a16="http://schemas.microsoft.com/office/drawing/2014/main" id="{F6C915FF-718B-4AFB-BFD8-357C5490AEE9}"/>
              </a:ext>
            </a:extLst>
          </p:cNvPr>
          <p:cNvSpPr/>
          <p:nvPr/>
        </p:nvSpPr>
        <p:spPr>
          <a:xfrm>
            <a:off x="5652516" y="2034222"/>
            <a:ext cx="11477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人耳处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886857326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2f792fc7.fixed?vbadefaultcenterpage=1&amp;parentnodeid=556b0b44c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重难点突破</a:t>
            </a:r>
            <a:endParaRPr lang="en-US" altLang="zh-CN" sz="5500" dirty="0"/>
          </a:p>
        </p:txBody>
      </p:sp>
      <p:sp>
        <p:nvSpPr>
          <p:cNvPr id="3" name="C_3#b2f792fc7.fixed?vbadefaultcenterpage=1&amp;parentnodeid=556b0b44c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e20405d6?vbadefaultcenterpage=1&amp;parentnodeid=b2f792fc7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声音的产生与传播条件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9dc9a4be1?vbadefaultcenterpage=1&amp;parentnodeid=9e20405d6&amp;vbahtmlprocessed=1&amp;hasbroken=1"/>
              <p:cNvSpPr/>
              <p:nvPr/>
            </p:nvSpPr>
            <p:spPr>
              <a:xfrm>
                <a:off x="356616" y="1220978"/>
                <a:ext cx="11475720" cy="44337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声音是由物体的振动产生的，声音的传播需要介质（固体、液体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、气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体都可以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），真空不能传播声音。声音在介质中以波的形式传播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。一般情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况下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，声音在不同介质中的传播速度大小为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000000"/>
                            </a:solidFill>
                          </a:rPr>
                          <m:t>固体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000000"/>
                            </a:solidFill>
                          </a:rPr>
                          <m:t>液体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000000"/>
                            </a:solidFill>
                          </a:rPr>
                          <m:t>气体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注意：发声体一定在振动，振动一定能发声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，但是发声体发出的声音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人耳不一定都能听到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。要正确理解振动和声音二者之间的关系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：发声的物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体一定在振动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；物体振动了但人耳不一定能听到声音；振动停止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，发声也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停止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，但声音不一定消失。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P_5_BD#9dc9a4be1?vbadefaultcenterpage=1&amp;parentnodeid=9e20405d6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0978"/>
                <a:ext cx="11475720" cy="4433761"/>
              </a:xfrm>
              <a:prstGeom prst="rect">
                <a:avLst/>
              </a:prstGeom>
              <a:blipFill>
                <a:blip r:embed="rId3"/>
                <a:stretch>
                  <a:fillRect l="-1913" r="-797" b="-5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dc9a4be1?vbadefaultcenterpage=1&amp;parentnodeid=9e20405d6&amp;vbahtmlprocessed=1"/>
          <p:cNvSpPr/>
          <p:nvPr/>
        </p:nvSpPr>
        <p:spPr>
          <a:xfrm>
            <a:off x="356616" y="771842"/>
            <a:ext cx="11475720" cy="50674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声音是怎么产生的，关键就是要找到这样的现象:物体在发声的同时在振动。如果物体没有正在振动，那么它必然没有正在发出声音。有时候物体的振动比较微小,我们要想办法显示出物体的这种微小振动,或者找到证明物体此时正在振动的证据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声音能够在固体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液体和气体中传播,不能在真空中传播。当一个声音通过不同的介质传播到我们的耳朵里,此时我们可能会听到来自同一声源的若干次声音。在探究声音能否在真空中传播时，我们无论怎么抽气都能够听到来自瓶内的微弱的声音，出现这种结果的原因有两个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:一是无法将空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dc9a4be1?vbadefaultcenterpage=1&amp;parentnodeid=9e20405d6&amp;vbahtmlprocessed=1">
            <a:extLst>
              <a:ext uri="{FF2B5EF4-FFF2-40B4-BE49-F238E27FC236}">
                <a16:creationId xmlns="" xmlns:a16="http://schemas.microsoft.com/office/drawing/2014/main" id="{C35BE02E-4F51-4D59-BDEC-B4048C31C78C}"/>
              </a:ext>
            </a:extLst>
          </p:cNvPr>
          <p:cNvSpPr/>
          <p:nvPr/>
        </p:nvSpPr>
        <p:spPr>
          <a:xfrm>
            <a:off x="356616" y="576072"/>
            <a:ext cx="11475720" cy="185178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气抽尽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;二是即使抽尽空气，声音也能沿着悬挂手机的绳子、瓶塞等固体传播出来。所以，该实验的结论是建立在实验基础上的科学推理，虽然无法验证,但是是正确的。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644859373"/>
      </p:ext>
    </p:extLst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dc9a4be1?segpoint=1&amp;vbadefaultcenterpage=1&amp;parentnodeid=9e20405d6&amp;vbahtmlprocessed=1"/>
          <p:cNvSpPr/>
          <p:nvPr/>
        </p:nvSpPr>
        <p:spPr>
          <a:xfrm>
            <a:off x="356616" y="2738596"/>
            <a:ext cx="11475720" cy="1207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记忆小口诀：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声音传播靠介质，固液气体都可以；固快液中气最慢，遇到真空被阻断。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0327aba6?vbadefaultcenterpage=1&amp;parentnodeid=b2f792fc7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2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乐音的特性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cf71e18f2?segpoint=1&amp;vbadefaultcenterpage=1&amp;parentnodeid=20327aba6&amp;vbahtmlprocessed=1&amp;hasbroken=1"/>
              <p:cNvSpPr/>
              <p:nvPr/>
            </p:nvSpPr>
            <p:spPr>
              <a:xfrm>
                <a:off x="356616" y="1119378"/>
                <a:ext cx="11475720" cy="149510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1.音调表示声音的高低，与发声体振动的频率有关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。频率的单位是赫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兹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Hz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。人耳能听到的声音频率范围是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20∼20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4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注：音调常用高或低来描述。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P_5_BD#cf71e18f2?segpoint=1&amp;vbadefaultcenterpage=1&amp;parentnodeid=20327aba6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19378"/>
                <a:ext cx="11475720" cy="1495108"/>
              </a:xfrm>
              <a:prstGeom prst="rect">
                <a:avLst/>
              </a:prstGeom>
              <a:blipFill>
                <a:blip r:embed="rId3"/>
                <a:stretch>
                  <a:fillRect l="-1913" t="-4082" b="-159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5_BD#cf71e18f2?segpoint=1&amp;vbadefaultcenterpage=1&amp;parentnodeid=20327aba6&amp;vbahtmlprocessed=1"/>
          <p:cNvSpPr/>
          <p:nvPr/>
        </p:nvSpPr>
        <p:spPr>
          <a:xfrm>
            <a:off x="356616" y="2657284"/>
            <a:ext cx="11475720" cy="15000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2.响度表示声音的强弱或大小，与发声体振动的幅度有关。人们听到的声音是否响亮，除跟发声体的响度有关外，还跟人距发声体的距离有关。响度的单位是分贝。响度常用强弱或大小来描述。</a:t>
            </a:r>
            <a:endParaRPr lang="en-US" altLang="zh-CN" sz="2800" dirty="0"/>
          </a:p>
        </p:txBody>
      </p:sp>
      <p:sp>
        <p:nvSpPr>
          <p:cNvPr id="5" name="P_5_BD#cf71e18f2?segpoint=1&amp;vbadefaultcenterpage=1&amp;parentnodeid=20327aba6&amp;vbahtmlprocessed=1"/>
          <p:cNvSpPr/>
          <p:nvPr/>
        </p:nvSpPr>
        <p:spPr>
          <a:xfrm>
            <a:off x="356616" y="4201731"/>
            <a:ext cx="11475720" cy="98799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3.音色是声音的品质，是区别不同发声体的依据。音色与发声体的材料和结构等有关。</a:t>
            </a:r>
            <a:endParaRPr lang="en-US" altLang="zh-CN" sz="2800" dirty="0"/>
          </a:p>
        </p:txBody>
      </p:sp>
      <p:sp>
        <p:nvSpPr>
          <p:cNvPr id="6" name="P_5_BD#cf71e18f2?segpoint=1&amp;vbadefaultcenterpage=1&amp;parentnodeid=20327aba6&amp;vbahtmlprocessed=1"/>
          <p:cNvSpPr/>
          <p:nvPr/>
        </p:nvSpPr>
        <p:spPr>
          <a:xfrm>
            <a:off x="356616" y="5259578"/>
            <a:ext cx="11475720" cy="470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4.乐音的三个特性之间无必然的联系。如：音调高不一定响度大。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556b0b44c?linknodeid=a7369d6bc&amp;catalogrefid=a7369d6bc&amp;vbahtmlprocessed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2249424"/>
            <a:ext cx="356616" cy="356616"/>
          </a:xfrm>
          <a:prstGeom prst="rect">
            <a:avLst/>
          </a:prstGeom>
        </p:spPr>
      </p:pic>
      <p:sp>
        <p:nvSpPr>
          <p:cNvPr id="3" name="C_1#目录1:556b0b44c?linknodeid=a7369d6bc&amp;catalogrefid=a7369d6bc&amp;vbahtmlprocessed=1">
            <a:hlinkClick r:id="rId3" action="ppaction://hlinksldjump"/>
          </p:cNvPr>
          <p:cNvSpPr/>
          <p:nvPr/>
        </p:nvSpPr>
        <p:spPr>
          <a:xfrm>
            <a:off x="4773168" y="2103120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基础知识梳理</a:t>
            </a:r>
            <a:endParaRPr lang="en-US" altLang="zh-CN" sz="3600" dirty="0"/>
          </a:p>
        </p:txBody>
      </p:sp>
      <p:pic>
        <p:nvPicPr>
          <p:cNvPr id="4" name="C_1#目录1:556b0b44c?linknodeid=b2f792fc7&amp;catalogrefid=b2f792fc7&amp;vbahtmlprocessed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3145536"/>
            <a:ext cx="356616" cy="356616"/>
          </a:xfrm>
          <a:prstGeom prst="rect">
            <a:avLst/>
          </a:prstGeom>
        </p:spPr>
      </p:pic>
      <p:sp>
        <p:nvSpPr>
          <p:cNvPr id="5" name="C_1#目录1:556b0b44c?linknodeid=b2f792fc7&amp;catalogrefid=b2f792fc7&amp;vbahtmlprocessed=1">
            <a:hlinkClick r:id="rId5" action="ppaction://hlinksldjump"/>
          </p:cNvPr>
          <p:cNvSpPr/>
          <p:nvPr/>
        </p:nvSpPr>
        <p:spPr>
          <a:xfrm>
            <a:off x="4773168" y="3008376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重难点突破</a:t>
            </a:r>
            <a:endParaRPr lang="en-US" altLang="zh-CN" sz="3600" dirty="0"/>
          </a:p>
        </p:txBody>
      </p:sp>
      <p:pic>
        <p:nvPicPr>
          <p:cNvPr id="6" name="C_1#目录1:556b0b44c?linknodeid=7b30ec4d2&amp;catalogrefid=7b30ec4d2&amp;vbahtmlprocessed=1" descr="preencoded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050792"/>
            <a:ext cx="356616" cy="356616"/>
          </a:xfrm>
          <a:prstGeom prst="rect">
            <a:avLst/>
          </a:prstGeom>
        </p:spPr>
      </p:pic>
      <p:sp>
        <p:nvSpPr>
          <p:cNvPr id="7" name="C_1#目录1:556b0b44c?linknodeid=7b30ec4d2&amp;catalogrefid=7b30ec4d2&amp;vbahtmlprocessed=1">
            <a:hlinkClick r:id="rId6" action="ppaction://hlinksldjump"/>
          </p:cNvPr>
          <p:cNvSpPr/>
          <p:nvPr/>
        </p:nvSpPr>
        <p:spPr>
          <a:xfrm>
            <a:off x="4773168" y="3904488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陕西中考链接</a:t>
            </a:r>
            <a:endParaRPr lang="en-US" altLang="zh-CN" sz="3600" dirty="0"/>
          </a:p>
        </p:txBody>
      </p:sp>
      <p:pic>
        <p:nvPicPr>
          <p:cNvPr id="8" name="C_1#目录1:556b0b44c?linknodeid=2e732c1ae&amp;catalogrefid=2e732c1ae&amp;vbahtmlprocessed=1" descr="preencoded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946904"/>
            <a:ext cx="356616" cy="356616"/>
          </a:xfrm>
          <a:prstGeom prst="rect">
            <a:avLst/>
          </a:prstGeom>
        </p:spPr>
      </p:pic>
      <p:sp>
        <p:nvSpPr>
          <p:cNvPr id="9" name="C_1#目录1:556b0b44c?linknodeid=2e732c1ae&amp;catalogrefid=2e732c1ae&amp;vbahtmlprocessed=1">
            <a:hlinkClick r:id="rId7" action="ppaction://hlinksldjump"/>
          </p:cNvPr>
          <p:cNvSpPr/>
          <p:nvPr/>
        </p:nvSpPr>
        <p:spPr>
          <a:xfrm>
            <a:off x="4773168" y="4809744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f71e18f2?segpoint=1&amp;vbadefaultcenterpage=1&amp;parentnodeid=20327aba6&amp;vbahtmlprocessed=1"/>
          <p:cNvSpPr/>
          <p:nvPr/>
        </p:nvSpPr>
        <p:spPr>
          <a:xfrm>
            <a:off x="356616" y="1318958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5.实验：探究响度是由什么因素决定的（如图1-1-1所示）。</a:t>
            </a:r>
            <a:endParaRPr lang="en-US" altLang="zh-CN" sz="2800" dirty="0"/>
          </a:p>
        </p:txBody>
      </p:sp>
      <p:pic>
        <p:nvPicPr>
          <p:cNvPr id="3" name="P_5_BD#cf71e18f2?imagetipindex=1&amp;vbadefaultcenterpage=1&amp;parentnodeid=20327aba6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2664" y="2024062"/>
            <a:ext cx="1572768" cy="256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cf71e18f2?imagetipindex=1&amp;vbadefaultcenterpage=1&amp;parentnodeid=20327aba6&amp;vbahtmlprocessed=1"/>
          <p:cNvSpPr/>
          <p:nvPr/>
        </p:nvSpPr>
        <p:spPr>
          <a:xfrm>
            <a:off x="5495005" y="4720526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图1-1-1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f71e18f2?segpoint=1&amp;vbadefaultcenterpage=1&amp;parentnodeid=20327aba6&amp;vbahtmlprocessed=1"/>
          <p:cNvSpPr/>
          <p:nvPr/>
        </p:nvSpPr>
        <p:spPr>
          <a:xfrm>
            <a:off x="356616" y="1417669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（1）实验器材:铁架台、细线、泡沫塑料小球、音叉、小锤。</a:t>
            </a:r>
            <a:endParaRPr lang="en-US" altLang="zh-CN" sz="2800" dirty="0"/>
          </a:p>
        </p:txBody>
      </p:sp>
      <p:sp>
        <p:nvSpPr>
          <p:cNvPr id="3" name="P_5_BD#cf71e18f2?segpoint=1&amp;vbadefaultcenterpage=1&amp;parentnodeid=20327aba6&amp;vbahtmlprocessed=1"/>
          <p:cNvSpPr/>
          <p:nvPr/>
        </p:nvSpPr>
        <p:spPr>
          <a:xfrm>
            <a:off x="356616" y="2068861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（2）实验步骤:将泡沫塑料小球悬挂在铁架台上，轻触音叉。先用较小的力敲音叉，再用较大的力敲音叉，听两次音叉发出声音的强弱，观察两次小球被弹起的高度。</a:t>
            </a:r>
            <a:endParaRPr lang="en-US" altLang="zh-CN" sz="2800" dirty="0"/>
          </a:p>
        </p:txBody>
      </p:sp>
      <p:sp>
        <p:nvSpPr>
          <p:cNvPr id="4" name="P_5_BD#cf71e18f2?segpoint=1&amp;vbadefaultcenterpage=1&amp;parentnodeid=20327aba6&amp;vbahtmlprocessed=1"/>
          <p:cNvSpPr/>
          <p:nvPr/>
        </p:nvSpPr>
        <p:spPr>
          <a:xfrm>
            <a:off x="356616" y="399145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（3）实验现象:第二次音叉的响度大,小球被弹起得高。</a:t>
            </a:r>
            <a:endParaRPr lang="en-US" altLang="zh-CN" sz="2800" dirty="0"/>
          </a:p>
        </p:txBody>
      </p:sp>
      <p:sp>
        <p:nvSpPr>
          <p:cNvPr id="5" name="P_5_BD#cf71e18f2?segpoint=1&amp;vbadefaultcenterpage=1&amp;parentnodeid=20327aba6&amp;vbahtmlprocessed=1"/>
          <p:cNvSpPr/>
          <p:nvPr/>
        </p:nvSpPr>
        <p:spPr>
          <a:xfrm>
            <a:off x="356616" y="462645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（4）实验结论:声源的振幅越大,声音的响度就越大。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f71e18f2?segpoint=1&amp;vbadefaultcenterpage=1&amp;parentnodeid=20327aba6&amp;vbahtmlprocessed=1"/>
          <p:cNvSpPr/>
          <p:nvPr/>
        </p:nvSpPr>
        <p:spPr>
          <a:xfrm>
            <a:off x="356616" y="1214469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6.实验：探究音调是由什么因素决定的（如图1-1-2所示）。</a:t>
            </a:r>
            <a:endParaRPr lang="en-US" altLang="zh-CN" sz="2800" dirty="0"/>
          </a:p>
        </p:txBody>
      </p:sp>
      <p:pic>
        <p:nvPicPr>
          <p:cNvPr id="3" name="P_5_BD#cf71e18f2?imagetipindex=2&amp;vbadefaultcenterpage=1&amp;parentnodeid=20327aba6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4840" y="1919573"/>
            <a:ext cx="3319272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cf71e18f2?imagetipindex=2&amp;vbadefaultcenterpage=1&amp;parentnodeid=20327aba6&amp;vbahtmlprocessed=1"/>
          <p:cNvSpPr/>
          <p:nvPr/>
        </p:nvSpPr>
        <p:spPr>
          <a:xfrm>
            <a:off x="5490432" y="4186269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图1-1-2</a:t>
            </a:r>
            <a:endParaRPr lang="en-US" altLang="zh-CN" sz="2800" dirty="0"/>
          </a:p>
        </p:txBody>
      </p:sp>
      <p:sp>
        <p:nvSpPr>
          <p:cNvPr id="5" name="P_5_BD#cf71e18f2?segpoint=1&amp;vbadefaultcenterpage=1&amp;parentnodeid=20327aba6&amp;vbahtmlprocessed=1"/>
          <p:cNvSpPr/>
          <p:nvPr/>
        </p:nvSpPr>
        <p:spPr>
          <a:xfrm>
            <a:off x="356616" y="482965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（1）实验器材:桌子、直尺。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f71e18f2?segpoint=1&amp;vbadefaultcenterpage=1&amp;parentnodeid=20327aba6&amp;vbahtmlprocessed=1"/>
          <p:cNvSpPr/>
          <p:nvPr/>
        </p:nvSpPr>
        <p:spPr>
          <a:xfrm>
            <a:off x="356616" y="1741519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（2）实验步骤:把直尺的一端压在桌子上，另一端伸出桌外，拨动直尺使它振动。改变直尺伸出桌面的长度，再用同样大小的力拨动。观察每次直尺振动的快慢，听每次发出声音的高低。</a:t>
            </a:r>
            <a:endParaRPr lang="en-US" altLang="zh-CN" sz="2800" dirty="0"/>
          </a:p>
        </p:txBody>
      </p:sp>
      <p:sp>
        <p:nvSpPr>
          <p:cNvPr id="3" name="P_5_BD#cf71e18f2?segpoint=1&amp;vbadefaultcenterpage=1&amp;parentnodeid=20327aba6&amp;vbahtmlprocessed=1"/>
          <p:cNvSpPr/>
          <p:nvPr/>
        </p:nvSpPr>
        <p:spPr>
          <a:xfrm>
            <a:off x="356616" y="366760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（3）实验现象:直尺振动越快,发出声音的音调越高。</a:t>
            </a:r>
            <a:endParaRPr lang="en-US" altLang="zh-CN" sz="2800" dirty="0"/>
          </a:p>
        </p:txBody>
      </p:sp>
      <p:sp>
        <p:nvSpPr>
          <p:cNvPr id="4" name="P_5_BD#cf71e18f2?segpoint=1&amp;vbadefaultcenterpage=1&amp;parentnodeid=20327aba6&amp;vbahtmlprocessed=1"/>
          <p:cNvSpPr/>
          <p:nvPr/>
        </p:nvSpPr>
        <p:spPr>
          <a:xfrm>
            <a:off x="356616" y="430260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（4）实验结论:声源振动的频率越高,声音的音调就越高。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f71e18f2?segpoint=1&amp;vbadefaultcenterpage=1&amp;parentnodeid=20327aba6&amp;vbahtmlprocessed=1"/>
          <p:cNvSpPr/>
          <p:nvPr/>
        </p:nvSpPr>
        <p:spPr>
          <a:xfrm>
            <a:off x="356616" y="2416079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记忆小口诀：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声音特性三要素，音调、音色和响度；频率高低定音调，振幅大小定响度；不同物体声有别，音色不同是基础。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6155a94a?vbadefaultcenterpage=1&amp;parentnodeid=b2f792fc7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重点3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人耳听不见的声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d9c786984?segpoint=1&amp;vbadefaultcenterpage=1&amp;parentnodeid=66155a94a&amp;vbahtmlprocessed=1&amp;hasbroken=1"/>
              <p:cNvSpPr/>
              <p:nvPr/>
            </p:nvSpPr>
            <p:spPr>
              <a:xfrm>
                <a:off x="356616" y="1225650"/>
                <a:ext cx="11475720" cy="5669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1.超声波：频率高于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的声。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P_5_BD#d9c786984?segpoint=1&amp;vbadefaultcenterpage=1&amp;parentnodeid=66155a94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5650"/>
                <a:ext cx="11475720" cy="566992"/>
              </a:xfrm>
              <a:prstGeom prst="rect">
                <a:avLst/>
              </a:prstGeom>
              <a:blipFill>
                <a:blip r:embed="rId3"/>
                <a:stretch>
                  <a:fillRect b="-397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5_BD#d9c786984?segpoint=1&amp;vbadefaultcenterpage=1&amp;parentnodeid=66155a94a&amp;vbahtmlprocessed=1&amp;hasbroken=1"/>
              <p:cNvSpPr/>
              <p:nvPr/>
            </p:nvSpPr>
            <p:spPr>
              <a:xfrm>
                <a:off x="356616" y="1868678"/>
                <a:ext cx="11475720" cy="5669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2.次声波：频率低于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的声。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P_5_BD#d9c786984?segpoint=1&amp;vbadefaultcenterpage=1&amp;parentnodeid=66155a94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868678"/>
                <a:ext cx="11475720" cy="566992"/>
              </a:xfrm>
              <a:prstGeom prst="rect">
                <a:avLst/>
              </a:prstGeom>
              <a:blipFill>
                <a:blip r:embed="rId4"/>
                <a:stretch>
                  <a:fillRect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_5_BD#d9c786984?segpoint=1&amp;vbadefaultcenterpage=1&amp;parentnodeid=66155a94a&amp;vbahtmlprocessed=1"/>
          <p:cNvSpPr/>
          <p:nvPr/>
        </p:nvSpPr>
        <p:spPr>
          <a:xfrm>
            <a:off x="356616" y="2503678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3.超声波和次声波的比较如下表所示。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P_5_BD#d9c786984?colgroup=3,4,7,14&amp;vbadefaultcenterpage=1&amp;parentnodeid=66155a94a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0235696"/>
                  </p:ext>
                </p:extLst>
              </p:nvPr>
            </p:nvGraphicFramePr>
            <p:xfrm>
              <a:off x="356616" y="3200400"/>
              <a:ext cx="11420856" cy="2794000"/>
            </p:xfrm>
            <a:graphic>
              <a:graphicData uri="http://schemas.openxmlformats.org/drawingml/2006/table">
                <a:tbl>
                  <a:tblPr/>
                  <a:tblGrid>
                    <a:gridCol w="1591056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1636776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5349240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</a:tblGrid>
                  <a:tr h="5006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频率范围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特点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利用与危害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217214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超声波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高于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0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20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000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Hz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方向性好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，穿透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能力强，易于获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得较集中的能量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利用:①超声探伤、测厚、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测距、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医学诊断和成像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;②超声处理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，如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进行加工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、清洗、焊接、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乳化、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粉碎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、种子处理等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P_5_BD#d9c786984?colgroup=3,4,7,14&amp;vbadefaultcenterpage=1&amp;parentnodeid=66155a94a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0235696"/>
                  </p:ext>
                </p:extLst>
              </p:nvPr>
            </p:nvGraphicFramePr>
            <p:xfrm>
              <a:off x="356616" y="3200400"/>
              <a:ext cx="11420856" cy="2698370"/>
            </p:xfrm>
            <a:graphic>
              <a:graphicData uri="http://schemas.openxmlformats.org/drawingml/2006/table">
                <a:tbl>
                  <a:tblPr/>
                  <a:tblGrid>
                    <a:gridCol w="15910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367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534924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频率范围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特点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利用与危害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1873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超声波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97398" t="-24791" r="-500372" b="-9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方向性好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，穿透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能力强，易于获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得较集中的能量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利用:①超声探伤、测厚、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测距、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医学诊断和成像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;②超声处理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，如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进行加工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、清洗、焊接、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乳化、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粉碎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、种子处理等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4" name="P_5_BD#d9c786984?colgroup=3,4,7,14&amp;vbadefaultcenterpage=1&amp;parentnodeid=66155a94a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4939001"/>
                  </p:ext>
                </p:extLst>
              </p:nvPr>
            </p:nvGraphicFramePr>
            <p:xfrm>
              <a:off x="356616" y="1489582"/>
              <a:ext cx="11420856" cy="4458208"/>
            </p:xfrm>
            <a:graphic>
              <a:graphicData uri="http://schemas.openxmlformats.org/drawingml/2006/table">
                <a:tbl>
                  <a:tblPr/>
                  <a:tblGrid>
                    <a:gridCol w="1591056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1636776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5349240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</a:tblGrid>
                  <a:tr h="5006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频率范围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特点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利用与危害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383635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次声波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低于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10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20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Hz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传播过程中衰减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少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波长较长，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能绕过障碍物;传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播距离大，强大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的次声波破坏性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利用:预报台风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、地震和监测核爆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炸危害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：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①对建筑物有很大破坏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性，能震裂建筑物甚至使建筑物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摆动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;②对人体有危害，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当人处在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algn="l" latinLnBrk="1" hangingPunct="0">
                            <a:lnSpc>
                              <a:spcPct val="130000"/>
                            </a:lnSpc>
                          </a:pPr>
                          <a:r>
                            <a:rPr lang="en-US" altLang="zh-CN" sz="10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2∼10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Hz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的次声波环境中时，会产生失明、恶心、神经错乱等症状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4" name="P_5_BD#d9c786984?colgroup=3,4,7,14&amp;vbadefaultcenterpage=1&amp;parentnodeid=66155a94a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34939001"/>
                  </p:ext>
                </p:extLst>
              </p:nvPr>
            </p:nvGraphicFramePr>
            <p:xfrm>
              <a:off x="356616" y="1489582"/>
              <a:ext cx="11420856" cy="4363594"/>
            </p:xfrm>
            <a:graphic>
              <a:graphicData uri="http://schemas.openxmlformats.org/drawingml/2006/table">
                <a:tbl>
                  <a:tblPr/>
                  <a:tblGrid>
                    <a:gridCol w="15910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367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534924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频率范围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特点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利用与危害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5260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次声波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7398" t="-14060" r="-500372" b="-5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传播过程中衰减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少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波长较长，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能绕过障碍物;传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播距离大，强大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的次声波破坏性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3554" t="-14060" r="-228" b="-5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5_BD#d9c786984?colgroup=3,4,7,14&amp;vbadefaultcenterpage=1&amp;parentnodeid=66155a94a&amp;vbahtmlprocessed=1">
            <a:extLst>
              <a:ext uri="{FF2B5EF4-FFF2-40B4-BE49-F238E27FC236}">
                <a16:creationId xmlns="" xmlns:a16="http://schemas.microsoft.com/office/drawing/2014/main" id="{ED2E3726-8D54-429D-9A24-08EB63271E6F}"/>
              </a:ext>
            </a:extLst>
          </p:cNvPr>
          <p:cNvSpPr txBox="1"/>
          <p:nvPr/>
        </p:nvSpPr>
        <p:spPr>
          <a:xfrm>
            <a:off x="9237473" y="784478"/>
            <a:ext cx="2540000" cy="57251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559b2b59?vbadefaultcenterpage=1&amp;parentnodeid=b2f792fc7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重点4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乐音与噪声的区别及防治噪声的方法</a:t>
            </a:r>
            <a:endParaRPr lang="en-US" altLang="zh-CN" sz="3000" dirty="0"/>
          </a:p>
        </p:txBody>
      </p:sp>
      <p:sp>
        <p:nvSpPr>
          <p:cNvPr id="3" name="P_5_BD#c3e4cc105?vbadefaultcenterpage=1&amp;parentnodeid=c559b2b59&amp;vbahtmlprocessed=1"/>
          <p:cNvSpPr/>
          <p:nvPr/>
        </p:nvSpPr>
        <p:spPr>
          <a:xfrm>
            <a:off x="356616" y="1144778"/>
            <a:ext cx="11475720" cy="495852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乐音和噪声的分辨是比较容易出错的地方。关于乐音和噪声，要从两个角度考虑。从物理学角度看，乐音是发声体做有规则的振动时发出的声音，噪声是发声体做无规则的振动时发出的声音。从环境保护角度看，凡是妨碍人们正常休息、学习和工作的声音，以及对人们要听的声音起干扰作用的声音都属于噪声。因此，有些声音在物理学角度上属于乐音，但从环境保护的角度看却属于噪声。噪声会严重影响人们的工作和生活，因此控制噪声十分重要。</a:t>
            </a:r>
            <a:endParaRPr lang="en-US" altLang="zh-CN" sz="2800" dirty="0"/>
          </a:p>
          <a:p>
            <a:pPr algn="l" latinLnBrk="1">
              <a:lnSpc>
                <a:spcPct val="130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由于我们听到声音的过程是声源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→传声介质→人耳，所以防治噪声的方法也要从这三个方面考虑。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f4a56adc?vbadefaultcenterpage=1&amp;parentnodeid=b2f792fc7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重点5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声速的影响因素</a:t>
            </a:r>
            <a:endParaRPr lang="en-US" altLang="zh-CN" sz="3000" dirty="0"/>
          </a:p>
        </p:txBody>
      </p:sp>
      <p:sp>
        <p:nvSpPr>
          <p:cNvPr id="3" name="P_5_BD#4c0f28cd4?vbadefaultcenterpage=1&amp;parentnodeid=0f4a56adc&amp;vbahtmlprocessed=1"/>
          <p:cNvSpPr/>
          <p:nvPr/>
        </p:nvSpPr>
        <p:spPr>
          <a:xfrm>
            <a:off x="356616" y="1220978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声音在介质中的传播速度与介质的种类及温度有关，与声音的音调、响度、音色无关。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b30ec4d2.fixed?vbadefaultcenterpage=1&amp;parentnodeid=556b0b44c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陕西中考链接</a:t>
            </a:r>
            <a:endParaRPr lang="en-US" altLang="zh-CN" sz="5500" dirty="0"/>
          </a:p>
        </p:txBody>
      </p:sp>
      <p:sp>
        <p:nvSpPr>
          <p:cNvPr id="3" name="C_3#7b30ec4d2.fixed?vbadefaultcenterpage=1&amp;parentnodeid=556b0b44c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03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7369d6bc.fixed?vbadefaultcenterpage=1&amp;parentnodeid=556b0b44c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基础知识梳理</a:t>
            </a:r>
            <a:endParaRPr lang="en-US" altLang="zh-CN" sz="5500" dirty="0"/>
          </a:p>
        </p:txBody>
      </p:sp>
      <p:sp>
        <p:nvSpPr>
          <p:cNvPr id="3" name="C_3#a7369d6bc.fixed?vbadefaultcenterpage=1&amp;parentnodeid=556b0b44c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8_1#93aa0d82c?segpoint=1&amp;vbadefaultcenterpage=1&amp;parentnodeid=7b30ec4d2&amp;vbahtmlprocessed=1&amp;hasbroken=1"/>
          <p:cNvSpPr/>
          <p:nvPr/>
        </p:nvSpPr>
        <p:spPr>
          <a:xfrm>
            <a:off x="356616" y="865568"/>
            <a:ext cx="11475720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（2022·陕西中考）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“七一勋章”获得者张桂梅老师坚持“革命传统立校，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红色文化育人”的教育理念，用知识为滇西北山区女孩创造美好未来。如</a:t>
            </a:r>
            <a:endParaRPr lang="en-US" altLang="zh-CN" sz="2800" b="0" i="0" dirty="0">
              <a:solidFill>
                <a:srgbClr val="00000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图1-1-3所示，张老师带领师生宣誓。下列说法正确的是(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9_1#93aa0d82c.bracket?vbadefaultcenterpage=1&amp;parentnodeid=7b30ec4d2&amp;vbapositionanswer=38&amp;vbahtmlprocessed=1"/>
          <p:cNvSpPr/>
          <p:nvPr/>
        </p:nvSpPr>
        <p:spPr>
          <a:xfrm>
            <a:off x="9357741" y="2202878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p:pic>
        <p:nvPicPr>
          <p:cNvPr id="4" name="QC_4_BD.40_1#93aa0d82c?imagetipindex=3&amp;hastextimagelayout=1&amp;vbadefaultcenterpage=1&amp;parentnodeid=7b30ec4d2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037" y="2852356"/>
            <a:ext cx="3529584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40_2#93aa0d82c?imagetipindex=3&amp;hastextimagelayout=1&amp;vbadefaultcenterpage=1&amp;parentnodeid=7b30ec4d2&amp;vbahtmlprocessed=1"/>
          <p:cNvSpPr/>
          <p:nvPr/>
        </p:nvSpPr>
        <p:spPr>
          <a:xfrm>
            <a:off x="8370785" y="5247068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图1-1-3</a:t>
            </a:r>
            <a:endParaRPr lang="en-US" altLang="zh-CN" sz="2800" dirty="0"/>
          </a:p>
        </p:txBody>
      </p:sp>
      <p:sp>
        <p:nvSpPr>
          <p:cNvPr id="6" name="QC_4_BD.40_3#93aa0d82c.choices?hastextimagelayout=1&amp;vbadefaultcenterpage=1&amp;parentnodeid=7b30ec4d2&amp;vbahtmlprocessed=1"/>
          <p:cNvSpPr/>
          <p:nvPr/>
        </p:nvSpPr>
        <p:spPr>
          <a:xfrm>
            <a:off x="356616" y="2798444"/>
            <a:ext cx="7808976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A.师生宣誓的声音是声带振动产生的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B.声音只能在空气中传播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C.师生的声音音色相同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D.洪亮的宣誓声表明声音的速度很大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#1682a04fb?vbadefaultcenterpage=1&amp;parentnodeid=7b30ec4d2&amp;vbahtmlprocessed=1&amp;hasbroken=1"/>
          <p:cNvSpPr/>
          <p:nvPr/>
        </p:nvSpPr>
        <p:spPr>
          <a:xfrm>
            <a:off x="356616" y="1453610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（2021·陕西中考）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学校艺术节的合唱比赛中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，同学们在乐队的伴奏下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放声高歌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41_1#1682a04fb.bracket?vbadefaultcenterpage=1&amp;parentnodeid=7b30ec4d2&amp;vbapositionanswer=39&amp;vbahtmlprocessed=1"/>
          <p:cNvSpPr/>
          <p:nvPr/>
        </p:nvSpPr>
        <p:spPr>
          <a:xfrm>
            <a:off x="5385816" y="2093690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42_1#1682a04fb.choices?vbadefaultcenterpage=1&amp;parentnodeid=7b30ec4d2&amp;vbahtmlprocessed=1"/>
          <p:cNvSpPr/>
          <p:nvPr/>
        </p:nvSpPr>
        <p:spPr>
          <a:xfrm>
            <a:off x="356616" y="2738786"/>
            <a:ext cx="1147572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A.同学们的歌声是由振动产生的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B.现场观众听到的歌声可以在真空中传播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C.“放声高歌”中的“高”是指声音的音调高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D.观众能辨别不同的乐器声是因为它们的响度不同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3_1#f648024b8?segpoint=1&amp;vbadefaultcenterpage=1&amp;parentnodeid=7b30ec4d2&amp;vbahtmlprocessed=1&amp;hasbroken=1"/>
          <p:cNvSpPr/>
          <p:nvPr/>
        </p:nvSpPr>
        <p:spPr>
          <a:xfrm>
            <a:off x="356616" y="768540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（2020·陕西中考）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下列关于图1-1-4所示声现象的说法正确的是(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800" b="1" i="0" dirty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800" b="0" i="0" dirty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pic>
        <p:nvPicPr>
          <p:cNvPr id="3" name="QC_4_BD.43_2#f648024b8?imagetipindex=4&amp;vbadefaultcenterpage=1&amp;parentnodeid=7b30ec4d2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8768" y="1468056"/>
            <a:ext cx="4471416" cy="371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43_3#f648024b8?imagetipindex=4&amp;vbadefaultcenterpage=1&amp;parentnodeid=7b30ec4d2&amp;vbahtmlprocessed=1"/>
          <p:cNvSpPr/>
          <p:nvPr/>
        </p:nvSpPr>
        <p:spPr>
          <a:xfrm>
            <a:off x="5490432" y="5307520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图1-1-4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45_1#f648024b8.choices?vbadefaultcenterpage=1&amp;parentnodeid=7b30ec4d2&amp;vbahtmlprocessed=1&amp;hasbroken=1"/>
              <p:cNvSpPr/>
              <p:nvPr/>
            </p:nvSpPr>
            <p:spPr>
              <a:xfrm>
                <a:off x="356616" y="2096198"/>
                <a:ext cx="11475720" cy="24918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A.图甲中，人在水面下能听到岸上的说话声，表明声音的传播不需要介质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B.图乙中，改变试管内的水量可以改变吹气时声音的音调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C.图丙中，禁止鸣笛是在传播过程中减弱噪声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D.图丁中，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超诊断仪是利用次声波工作的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4_BD.45_1#f648024b8.choices?vbadefaultcenterpage=1&amp;parentnodeid=7b30ec4d2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096198"/>
                <a:ext cx="11475720" cy="2491867"/>
              </a:xfrm>
              <a:prstGeom prst="rect">
                <a:avLst/>
              </a:prstGeom>
              <a:blipFill>
                <a:blip r:embed="rId3"/>
                <a:stretch>
                  <a:fillRect l="-1913" r="-691" b="-92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#d885d7828?vbadefaultcenterpage=1&amp;parentnodeid=7b30ec4d2&amp;vbahtmlprocessed=1&amp;hasbroken=1"/>
              <p:cNvSpPr/>
              <p:nvPr/>
            </p:nvSpPr>
            <p:spPr>
              <a:xfrm>
                <a:off x="356616" y="1457515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（2019·陕西中考）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雨后的山林中，鸟鸣清脆，溪水潺潺，微风轻拂，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树枝摇曳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……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</a:t>
                </a:r>
                <a:r>
                  <a:rPr lang="en-US" altLang="zh-CN" sz="900" b="0" i="0" u="none" dirty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关于此环境中的声现象下列说法正确的是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4#d885d7828?vbadefaultcenterpage=1&amp;parentnodeid=7b30ec4d2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57515"/>
                <a:ext cx="11475720" cy="1207072"/>
              </a:xfrm>
              <a:prstGeom prst="rect">
                <a:avLst/>
              </a:prstGeom>
              <a:blipFill rotWithShape="1">
                <a:blip r:embed="rId3"/>
                <a:stretch>
                  <a:fillRect l="-1913" r="-1010" b="-202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46_1#d885d7828.bracket?vbadefaultcenterpage=1&amp;parentnodeid=7b30ec4d2&amp;vbapositionanswer=41&amp;vbahtmlprocessed=1"/>
          <p:cNvSpPr/>
          <p:nvPr/>
        </p:nvSpPr>
        <p:spPr>
          <a:xfrm>
            <a:off x="9318562" y="2097595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47_1#d885d7828.choices?vbadefaultcenterpage=1&amp;parentnodeid=7b30ec4d2&amp;vbahtmlprocessed=1"/>
          <p:cNvSpPr/>
          <p:nvPr/>
        </p:nvSpPr>
        <p:spPr>
          <a:xfrm>
            <a:off x="356616" y="2734881"/>
            <a:ext cx="1147572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A.鸟鸣声、流水声不是由振动产生的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B.人们主要通过音调分辨鸟鸣声和流水声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C.鸟鸣声和流水声在空气中传播速度一定不同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D.茂密的树林具有吸声、消声的作用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8_1#3a7ab1c5d?segpoint=1&amp;vbadefaultcenterpage=1&amp;parentnodeid=7b30ec4d2&amp;vbahtmlprocessed=1"/>
          <p:cNvSpPr/>
          <p:nvPr/>
        </p:nvSpPr>
        <p:spPr>
          <a:xfrm>
            <a:off x="356616" y="2096198"/>
            <a:ext cx="1147572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（2018·陕西中考）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太阳光在通过透镜时会被会聚或发散，那么声音在传播中遇到不同介质时，会不会像光一样也被会聚或发散呢？在老师的帮助下，同学们用音叉、三个相同的气球（内部充有不同气体）、示波器、麦克风等器材设计了如图1-1-5甲所示的实验装置，并进行了如下探究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8_2#3a7ab1c5d?segpoint=1&amp;vbadefaultcenterpage=1&amp;parentnodeid=7b30ec4d2&amp;vbahtmlprocessed=1"/>
          <p:cNvSpPr/>
          <p:nvPr/>
        </p:nvSpPr>
        <p:spPr>
          <a:xfrm>
            <a:off x="356616" y="1415034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（1）调整音叉和麦克风之间的距离</a:t>
            </a:r>
            <a:r>
              <a:rPr lang="en-US" altLang="zh-CN" sz="2800" b="0" i="0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 </a:t>
            </a:r>
            <a:r>
              <a:rPr lang="en-US" altLang="zh-CN" sz="2800" b="0" i="0" dirty="0" err="1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让音叉发出的声音只通过空气传播</a:t>
            </a:r>
            <a:r>
              <a:rPr lang="en-US" altLang="zh-CN" sz="2800" b="0" i="0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 </a:t>
            </a:r>
            <a:r>
              <a:rPr lang="en-US" altLang="zh-CN" sz="2800" b="0" i="0" dirty="0" err="1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用麦克风将声音信号输入示波器</a:t>
            </a:r>
            <a:r>
              <a:rPr lang="en-US" altLang="zh-CN" sz="2800" b="0" i="0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 </a:t>
            </a:r>
            <a:r>
              <a:rPr lang="en-US" altLang="zh-CN" sz="2800" b="0" i="0" dirty="0" err="1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观察并记录此时的波形图</a:t>
            </a:r>
            <a:endParaRPr lang="en-US" altLang="zh-CN" sz="2800" dirty="0"/>
          </a:p>
        </p:txBody>
      </p:sp>
      <p:sp>
        <p:nvSpPr>
          <p:cNvPr id="3" name="QO_4_BD.48_3#3a7ab1c5d?segpoint=1&amp;vbadefaultcenterpage=1&amp;parentnodeid=7b30ec4d2&amp;vbahtmlprocessed=1"/>
          <p:cNvSpPr/>
          <p:nvPr/>
        </p:nvSpPr>
        <p:spPr>
          <a:xfrm>
            <a:off x="356616" y="2693416"/>
            <a:ext cx="114757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如图1-1-5乙中（a）所示。</a:t>
            </a:r>
            <a:endParaRPr lang="en-US" altLang="zh-CN" sz="2800" dirty="0"/>
          </a:p>
        </p:txBody>
      </p:sp>
      <p:sp>
        <p:nvSpPr>
          <p:cNvPr id="4" name="QO_4_BD.48_4#3a7ab1c5d?segpoint=1&amp;vbadefaultcenterpage=1&amp;parentnodeid=7b30ec4d2&amp;vbahtmlprocessed=1"/>
          <p:cNvSpPr/>
          <p:nvPr/>
        </p:nvSpPr>
        <p:spPr>
          <a:xfrm>
            <a:off x="356616" y="3344291"/>
            <a:ext cx="11475720" cy="185178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（2）分别将充有二氧化碳气体、空气和氢气的气球依次放在音叉和麦克风之间，保持音叉和气球之间的距离不变，让音叉发出声音，记录示波器显示的波形图如图1-1-5乙中（b）（c）（d）所示。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8_5#3a7ab1c5d?vbadefaultcenterpage=1&amp;parentnodeid=7b30ec4d2&amp;vbahtmlprocessed=1"/>
          <p:cNvSpPr/>
          <p:nvPr/>
        </p:nvSpPr>
        <p:spPr>
          <a:xfrm>
            <a:off x="356616" y="820610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分析以上实验过程和现象可知：</a:t>
            </a:r>
            <a:endParaRPr lang="en-US" altLang="zh-CN" sz="2800" dirty="0"/>
          </a:p>
        </p:txBody>
      </p:sp>
      <p:pic>
        <p:nvPicPr>
          <p:cNvPr id="3" name="QO_4_BD.48_6#3a7ab1c5d?imagetipindex=5&amp;hastextimagelayout=1&amp;vbadefaultcenterpage=1&amp;parentnodeid=7b30ec4d2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15223" y="1525714"/>
            <a:ext cx="3429000" cy="3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48_7#3a7ab1c5d?imagetipindex=5&amp;hastextimagelayout=1&amp;vbadefaultcenterpage=1&amp;parentnodeid=7b30ec4d2&amp;vbahtmlprocessed=1"/>
          <p:cNvSpPr/>
          <p:nvPr/>
        </p:nvSpPr>
        <p:spPr>
          <a:xfrm>
            <a:off x="9425679" y="521887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图1-1-5</a:t>
            </a:r>
            <a:endParaRPr lang="en-US" altLang="zh-CN" sz="2800" dirty="0"/>
          </a:p>
        </p:txBody>
      </p:sp>
      <p:sp>
        <p:nvSpPr>
          <p:cNvPr id="5" name="QB_5#e6b703194?hastextimagelayout=1&amp;vbadefaultcenterpage=1&amp;parentnodeid=3a7ab1c5d&amp;vbahtmlprocessed=1&amp;hasbroken=1"/>
          <p:cNvSpPr/>
          <p:nvPr/>
        </p:nvSpPr>
        <p:spPr>
          <a:xfrm>
            <a:off x="356616" y="1471802"/>
            <a:ext cx="7909560" cy="18517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（1）实验过程中，敲击音叉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，使其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发声，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且应控制音叉发出声音的响度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相同”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“不同”）。</a:t>
            </a:r>
            <a:endParaRPr lang="en-US" altLang="zh-CN" sz="2800" dirty="0"/>
          </a:p>
        </p:txBody>
      </p:sp>
      <p:sp>
        <p:nvSpPr>
          <p:cNvPr id="6" name="QB_5_AN.49_1#e6b703194.blank?vbadefaultcenterpage=1&amp;parentnodeid=3a7ab1c5d&amp;vbapositionanswer=42&amp;vbahtmlprocessed=1"/>
          <p:cNvSpPr/>
          <p:nvPr/>
        </p:nvSpPr>
        <p:spPr>
          <a:xfrm>
            <a:off x="6008116" y="1451292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振动</a:t>
            </a:r>
            <a:endParaRPr lang="en-US" altLang="zh-CN" sz="2800" dirty="0"/>
          </a:p>
        </p:txBody>
      </p:sp>
      <p:sp>
        <p:nvSpPr>
          <p:cNvPr id="7" name="QB_5_AN.50_1#e6b703194.blank?vbadefaultcenterpage=1&amp;parentnodeid=3a7ab1c5d&amp;vbapositionanswer=43&amp;vbahtmlprocessed=1"/>
          <p:cNvSpPr/>
          <p:nvPr/>
        </p:nvSpPr>
        <p:spPr>
          <a:xfrm>
            <a:off x="5119116" y="2095944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#9f6ad1a65?vbadefaultcenterpage=1&amp;parentnodeid=3a7ab1c5d&amp;vbahtmlprocessed=1&amp;hasbroken=1"/>
          <p:cNvSpPr/>
          <p:nvPr/>
        </p:nvSpPr>
        <p:spPr>
          <a:xfrm>
            <a:off x="356616" y="681546"/>
            <a:ext cx="11475720" cy="29246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（2）比较图1-1-5乙中的（b）与（a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），发现声波在通过充有二氧化碳气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体的气球后，麦克风接收到的声音响度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选填“变大”“变小”或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“不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变”），此时充有二氧化碳气体的气球对声波具有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作用，相当于一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个“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透镜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”。比较图1-1-5乙中的（d）与（a）后发现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，充有氢气的气球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对声波具有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。由此可见，声音与光之间存在某种对应关系。</a:t>
            </a:r>
            <a:endParaRPr lang="en-US" altLang="zh-CN" sz="2800" dirty="0"/>
          </a:p>
        </p:txBody>
      </p:sp>
      <p:sp>
        <p:nvSpPr>
          <p:cNvPr id="3" name="QB_5_AN.51_1#9f6ad1a65.blank?vbadefaultcenterpage=1&amp;parentnodeid=3a7ab1c5d&amp;vbapositionanswer=44&amp;vbahtmlprocessed=1"/>
          <p:cNvSpPr/>
          <p:nvPr/>
        </p:nvSpPr>
        <p:spPr>
          <a:xfrm>
            <a:off x="6541515" y="1278954"/>
            <a:ext cx="7921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变大</a:t>
            </a:r>
            <a:endParaRPr lang="en-US" altLang="zh-CN" sz="2800" dirty="0"/>
          </a:p>
        </p:txBody>
      </p:sp>
      <p:sp>
        <p:nvSpPr>
          <p:cNvPr id="4" name="QB_5_AN.52_1#9f6ad1a65.blank?vbadefaultcenterpage=1&amp;parentnodeid=3a7ab1c5d&amp;vbapositionanswer=45&amp;vbahtmlprocessed=1"/>
          <p:cNvSpPr/>
          <p:nvPr/>
        </p:nvSpPr>
        <p:spPr>
          <a:xfrm>
            <a:off x="8121079" y="1885887"/>
            <a:ext cx="7921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会聚</a:t>
            </a:r>
            <a:endParaRPr lang="en-US" altLang="zh-CN" sz="2800" dirty="0"/>
          </a:p>
        </p:txBody>
      </p:sp>
      <p:sp>
        <p:nvSpPr>
          <p:cNvPr id="5" name="QB_5_AN.53_1#9f6ad1a65.blank?vbadefaultcenterpage=1&amp;parentnodeid=3a7ab1c5d&amp;vbapositionanswer=46&amp;vbahtmlprocessed=1"/>
          <p:cNvSpPr/>
          <p:nvPr/>
        </p:nvSpPr>
        <p:spPr>
          <a:xfrm>
            <a:off x="1009079" y="2502345"/>
            <a:ext cx="4365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凸</a:t>
            </a:r>
            <a:endParaRPr lang="en-US" altLang="zh-CN" sz="2800" dirty="0"/>
          </a:p>
        </p:txBody>
      </p:sp>
      <p:sp>
        <p:nvSpPr>
          <p:cNvPr id="6" name="QB_5_AN.54_1#9f6ad1a65.blank?vbadefaultcenterpage=1&amp;parentnodeid=3a7ab1c5d&amp;vbapositionanswer=47&amp;vbahtmlprocessed=1"/>
          <p:cNvSpPr/>
          <p:nvPr/>
        </p:nvSpPr>
        <p:spPr>
          <a:xfrm>
            <a:off x="2274316" y="3099753"/>
            <a:ext cx="7921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发散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5#6f109b107?vbadefaultcenterpage=1&amp;parentnodeid=3a7ab1c5d&amp;vbahtmlprocessed=1&amp;hasbroken=1"/>
              <p:cNvSpPr/>
              <p:nvPr/>
            </p:nvSpPr>
            <p:spPr>
              <a:xfrm>
                <a:off x="356616" y="3670553"/>
                <a:ext cx="11475720" cy="23321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（3）实验后，同学们查阅资料了解到，生物体组织在激光照射下会因升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温膨胀而产生频率高于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声波，生物医学上通过特殊介质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和装置使这种声波集中并成像，克服了纯光学成像的不足，能够更加有效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地进行病情诊断、跟踪和治疗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B_5#6f109b107?vbadefaultcenterpage=1&amp;parentnodeid=3a7ab1c5d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670553"/>
                <a:ext cx="11475720" cy="2332165"/>
              </a:xfrm>
              <a:prstGeom prst="rect">
                <a:avLst/>
              </a:prstGeom>
              <a:blipFill>
                <a:blip r:embed="rId3"/>
                <a:stretch>
                  <a:fillRect l="-1913" r="-797" b="-109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B_5_AN.55_1#6f109b107.blank?vbadefaultcenterpage=1&amp;parentnodeid=3a7ab1c5d&amp;vbapositionanswer=48&amp;vbahtmlprocessed=1"/>
          <p:cNvSpPr/>
          <p:nvPr/>
        </p:nvSpPr>
        <p:spPr>
          <a:xfrm>
            <a:off x="6090666" y="4267961"/>
            <a:ext cx="4365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超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e732c1ae.fixed?vbadefaultcenterpage=1&amp;parentnodeid=556b0b44c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5500" dirty="0"/>
          </a:p>
        </p:txBody>
      </p:sp>
      <p:sp>
        <p:nvSpPr>
          <p:cNvPr id="3" name="C_3#2e732c1ae.fixed?vbadefaultcenterpage=1&amp;parentnodeid=556b0b44c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04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a91d9034?vbadefaultcenterpage=1&amp;parentnodeid=a7369d6bc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声音的产生</a:t>
            </a:r>
            <a:endParaRPr lang="en-US" altLang="zh-CN" sz="3000" dirty="0"/>
          </a:p>
        </p:txBody>
      </p:sp>
      <p:sp>
        <p:nvSpPr>
          <p:cNvPr id="3" name="P_5_BD#30b368364?segpoint=1&amp;vbadefaultcenterpage=1&amp;parentnodeid=2a91d9034&amp;vbahtmlprocessed=1&amp;hasbroken=1"/>
          <p:cNvSpPr/>
          <p:nvPr/>
        </p:nvSpPr>
        <p:spPr>
          <a:xfrm>
            <a:off x="356616" y="1220978"/>
            <a:ext cx="11475720" cy="185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1.声音的产生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：声音是由物体的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产生的。一切正在发声的物体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都在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振动停止，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发声停止。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都可以因振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动而发出声音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P_5_BD#30b368364?segpoint=1&amp;vbadefaultcenterpage=1&amp;parentnodeid=2a91d9034&amp;vbahtmlprocessed=1&amp;hasbroken=1"/>
          <p:cNvSpPr/>
          <p:nvPr/>
        </p:nvSpPr>
        <p:spPr>
          <a:xfrm>
            <a:off x="356616" y="3138678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声源：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的物体叫作声源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P_5_BD#30b368364?segpoint=1&amp;vbadefaultcenterpage=1&amp;parentnodeid=2a91d9034&amp;vbahtmlprocessed=1"/>
          <p:cNvSpPr/>
          <p:nvPr/>
        </p:nvSpPr>
        <p:spPr>
          <a:xfrm>
            <a:off x="356616" y="3773678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3.常见的发声体</a:t>
            </a:r>
            <a:endParaRPr lang="en-US" altLang="zh-CN" sz="2800" dirty="0"/>
          </a:p>
        </p:txBody>
      </p:sp>
      <p:sp>
        <p:nvSpPr>
          <p:cNvPr id="6" name="P_5_AN.1_1#30b368364.blank?vbadefaultcenterpage=1&amp;parentnodeid=2a91d9034&amp;vbapositionanswer=1&amp;vbahtmlprocessed=1"/>
          <p:cNvSpPr/>
          <p:nvPr/>
        </p:nvSpPr>
        <p:spPr>
          <a:xfrm>
            <a:off x="6097016" y="1185354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振动</a:t>
            </a:r>
            <a:endParaRPr lang="en-US" altLang="zh-CN" sz="2800" dirty="0"/>
          </a:p>
        </p:txBody>
      </p:sp>
      <p:sp>
        <p:nvSpPr>
          <p:cNvPr id="7" name="P_5_AN.2_1#30b368364.blank?vbadefaultcenterpage=1&amp;parentnodeid=2a91d9034&amp;vbapositionanswer=2&amp;vbahtmlprocessed=1"/>
          <p:cNvSpPr/>
          <p:nvPr/>
        </p:nvSpPr>
        <p:spPr>
          <a:xfrm>
            <a:off x="1207516" y="1868106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振动</a:t>
            </a:r>
            <a:endParaRPr lang="en-US" altLang="zh-CN" sz="2800" dirty="0"/>
          </a:p>
        </p:txBody>
      </p:sp>
      <p:sp>
        <p:nvSpPr>
          <p:cNvPr id="8" name="P_5_AN.3_1#30b368364.blank?vbadefaultcenterpage=1&amp;parentnodeid=2a91d9034&amp;vbapositionanswer=3&amp;vbahtmlprocessed=1"/>
          <p:cNvSpPr/>
          <p:nvPr/>
        </p:nvSpPr>
        <p:spPr>
          <a:xfrm>
            <a:off x="6185916" y="1858581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固体</a:t>
            </a:r>
            <a:endParaRPr lang="en-US" altLang="zh-CN" sz="2800" dirty="0"/>
          </a:p>
        </p:txBody>
      </p:sp>
      <p:sp>
        <p:nvSpPr>
          <p:cNvPr id="9" name="P_5_AN.4_1#30b368364.blank?vbadefaultcenterpage=1&amp;parentnodeid=2a91d9034&amp;vbapositionanswer=4&amp;vbahtmlprocessed=1"/>
          <p:cNvSpPr/>
          <p:nvPr/>
        </p:nvSpPr>
        <p:spPr>
          <a:xfrm>
            <a:off x="7608316" y="1839531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液体</a:t>
            </a:r>
            <a:endParaRPr lang="en-US" altLang="zh-CN" sz="2800" dirty="0"/>
          </a:p>
        </p:txBody>
      </p:sp>
      <p:sp>
        <p:nvSpPr>
          <p:cNvPr id="10" name="P_5_AN.5_1#30b368364.blank?vbadefaultcenterpage=1&amp;parentnodeid=2a91d9034&amp;vbapositionanswer=5&amp;vbahtmlprocessed=1"/>
          <p:cNvSpPr/>
          <p:nvPr/>
        </p:nvSpPr>
        <p:spPr>
          <a:xfrm>
            <a:off x="9030716" y="1839531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气体</a:t>
            </a:r>
            <a:endParaRPr lang="en-US" altLang="zh-CN" sz="2800" dirty="0"/>
          </a:p>
        </p:txBody>
      </p:sp>
      <p:sp>
        <p:nvSpPr>
          <p:cNvPr id="11" name="P_5_AN.6_1#30b368364.blank?vbadefaultcenterpage=1&amp;parentnodeid=2a91d9034&amp;vbapositionanswer=6&amp;vbahtmlprocessed=1"/>
          <p:cNvSpPr/>
          <p:nvPr/>
        </p:nvSpPr>
        <p:spPr>
          <a:xfrm>
            <a:off x="2541016" y="3100578"/>
            <a:ext cx="15033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正在发声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04054630?vbadefaultcenterpage=1&amp;parentnodeid=2e732c1a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一、选择题</a:t>
            </a:r>
            <a:endParaRPr lang="en-US" altLang="zh-CN" sz="3000" dirty="0"/>
          </a:p>
        </p:txBody>
      </p:sp>
      <p:sp>
        <p:nvSpPr>
          <p:cNvPr id="3" name="QC_5#45e823a5c?vbadefaultcenterpage=1&amp;parentnodeid=d04054630&amp;vbahtmlprocessed=1&amp;hasbroken=1"/>
          <p:cNvSpPr/>
          <p:nvPr/>
        </p:nvSpPr>
        <p:spPr>
          <a:xfrm>
            <a:off x="356616" y="1220978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（2022·兰州中考）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笛子是一种常见的管乐器，下列说法错误的是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5_AN.56_1#45e823a5c.bracket?vbadefaultcenterpage=1&amp;parentnodeid=d04054630&amp;vbapositionanswer=49&amp;vbahtmlprocessed=1"/>
          <p:cNvSpPr/>
          <p:nvPr/>
        </p:nvSpPr>
        <p:spPr>
          <a:xfrm>
            <a:off x="775716" y="1861058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57_1#45e823a5c.choices?vbadefaultcenterpage=1&amp;parentnodeid=d04054630&amp;vbahtmlprocessed=1&amp;hasbroken=1"/>
              <p:cNvSpPr/>
              <p:nvPr/>
            </p:nvSpPr>
            <p:spPr>
              <a:xfrm>
                <a:off x="356616" y="2511488"/>
                <a:ext cx="11475720" cy="24918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A.笛子发出的声音是由空气柱振动产生的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B.笛声在真空中的传播速度为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C.用不同的力度吹奏主要改变了声音的响度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D.吹奏时按压不同位置的气孔，主要改变了声音的音调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BD.57_1#45e823a5c.choices?vbadefaultcenterpage=1&amp;parentnodeid=d04054630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511488"/>
                <a:ext cx="11475720" cy="2491867"/>
              </a:xfrm>
              <a:prstGeom prst="rect">
                <a:avLst/>
              </a:prstGeom>
              <a:blipFill>
                <a:blip r:embed="rId3"/>
                <a:stretch>
                  <a:fillRect l="-1913" b="-92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58_1#a16adb811?imagetipindex=6&amp;hastextimagelayout=1&amp;vbadefaultcenterpage=1&amp;parentnodeid=d04054630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8660" y="1148048"/>
            <a:ext cx="2514600" cy="209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58_2#a16adb811?imagetipindex=6&amp;hastextimagelayout=1&amp;vbadefaultcenterpage=1&amp;parentnodeid=d04054630&amp;vbahtmlprocessed=1"/>
          <p:cNvSpPr/>
          <p:nvPr/>
        </p:nvSpPr>
        <p:spPr>
          <a:xfrm>
            <a:off x="9801916" y="336902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图1-1-6</a:t>
            </a:r>
            <a:endParaRPr lang="en-US" altLang="zh-CN" sz="2800" dirty="0"/>
          </a:p>
        </p:txBody>
      </p:sp>
      <p:sp>
        <p:nvSpPr>
          <p:cNvPr id="4" name="QC_5_BD.58_3#a16adb811?hastextimagelayout=1&amp;segpoint=1&amp;vbadefaultcenterpage=1&amp;parentnodeid=d04054630&amp;vbahtmlprocessed=1&amp;hasbroken=1"/>
          <p:cNvSpPr/>
          <p:nvPr/>
        </p:nvSpPr>
        <p:spPr>
          <a:xfrm>
            <a:off x="356616" y="1129760"/>
            <a:ext cx="8823960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（2022·成都中考）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如图1-1-6所示的实验中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，用不同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的力敲击音叉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，将叉股接触悬挂的小球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，能看到小球被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弹开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。关于该实验，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下列说法不正确的是(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C_5_AN.59_1#a16adb811.bracket?vbadefaultcenterpage=1&amp;parentnodeid=d04054630&amp;vbapositionanswer=50&amp;vbahtmlprocessed=1"/>
          <p:cNvSpPr/>
          <p:nvPr/>
        </p:nvSpPr>
        <p:spPr>
          <a:xfrm>
            <a:off x="7151116" y="2409920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6" name="QC_5_BD.60_1#a16adb811.choices?hastextimagelayout=1&amp;vbadefaultcenterpage=1&amp;parentnodeid=d04054630&amp;vbahtmlprocessed=1"/>
          <p:cNvSpPr/>
          <p:nvPr/>
        </p:nvSpPr>
        <p:spPr>
          <a:xfrm>
            <a:off x="356616" y="3062636"/>
            <a:ext cx="882396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A.该实验说明发声的音叉在振动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B.声音通过空气传到人的耳朵里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C.敲音叉的力越大，声音的响度越大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D.敲音叉的力越大，声音的音调越高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87d35915a?vbadefaultcenterpage=1&amp;parentnodeid=d04054630&amp;vbahtmlprocessed=1&amp;hasbroken=1"/>
          <p:cNvSpPr/>
          <p:nvPr/>
        </p:nvSpPr>
        <p:spPr>
          <a:xfrm>
            <a:off x="356616" y="1762601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（2022·上海中考）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“请勿大声喧哗”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是指控制声音的(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61_1#87d35915a.bracket?vbadefaultcenterpage=1&amp;parentnodeid=d04054630&amp;vbapositionanswer=51&amp;vbahtmlprocessed=1"/>
          <p:cNvSpPr/>
          <p:nvPr/>
        </p:nvSpPr>
        <p:spPr>
          <a:xfrm>
            <a:off x="9184704" y="1762601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5_BD.62_1#87d35915a.choices?vbadefaultcenterpage=1&amp;parentnodeid=d04054630&amp;vbahtmlprocessed=1"/>
          <p:cNvSpPr/>
          <p:nvPr/>
        </p:nvSpPr>
        <p:spPr>
          <a:xfrm>
            <a:off x="356616" y="2400395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  <a:tabLst>
                <a:tab pos="2881630" algn="l"/>
                <a:tab pos="5750560" algn="l"/>
                <a:tab pos="8619489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.响度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B.音调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C.音色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.振频</a:t>
            </a:r>
            <a:endParaRPr lang="en-US" altLang="zh-CN" sz="2800" dirty="0"/>
          </a:p>
        </p:txBody>
      </p:sp>
      <p:sp>
        <p:nvSpPr>
          <p:cNvPr id="5" name="QC_5#0024ce045?vbadefaultcenterpage=1&amp;parentnodeid=d04054630&amp;vbahtmlprocessed=1&amp;hasbroken=1"/>
          <p:cNvSpPr/>
          <p:nvPr/>
        </p:nvSpPr>
        <p:spPr>
          <a:xfrm>
            <a:off x="356616" y="3043205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（2022·宁夏中考）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部分智能手机有智慧语音功能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，手机主人说出已录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“唤醒词”就可以唤醒手机。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这是利用声音特性中的(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6" name="QC_5_AN.63_1#0024ce045.bracket?vbadefaultcenterpage=1&amp;parentnodeid=d04054630&amp;vbapositionanswer=52&amp;vbahtmlprocessed=1"/>
          <p:cNvSpPr/>
          <p:nvPr/>
        </p:nvSpPr>
        <p:spPr>
          <a:xfrm>
            <a:off x="9243441" y="3683285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7" name="QC_5_BD.64_1#0024ce045.choices?vbadefaultcenterpage=1&amp;parentnodeid=d04054630&amp;vbahtmlprocessed=1"/>
          <p:cNvSpPr/>
          <p:nvPr/>
        </p:nvSpPr>
        <p:spPr>
          <a:xfrm>
            <a:off x="356616" y="4318095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  <a:tabLst>
                <a:tab pos="2881630" algn="l"/>
                <a:tab pos="5750560" algn="l"/>
                <a:tab pos="8619489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.音调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B.响度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C.频率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.音色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cdcbc1be2?vbadefaultcenterpage=1&amp;parentnodeid=d04054630&amp;vbahtmlprocessed=1&amp;hasbroken=1"/>
          <p:cNvSpPr/>
          <p:nvPr/>
        </p:nvSpPr>
        <p:spPr>
          <a:xfrm>
            <a:off x="356616" y="1755108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（2022·广西中考）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关于声现象的描述，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下列说法错误的是(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65_1#cdcbc1be2.bracket?vbadefaultcenterpage=1&amp;parentnodeid=d04054630&amp;vbapositionanswer=53&amp;vbahtmlprocessed=1"/>
          <p:cNvSpPr/>
          <p:nvPr/>
        </p:nvSpPr>
        <p:spPr>
          <a:xfrm>
            <a:off x="10292779" y="1755108"/>
            <a:ext cx="3190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66_1#cdcbc1be2.choices?vbadefaultcenterpage=1&amp;parentnodeid=d04054630&amp;vbahtmlprocessed=1"/>
          <p:cNvSpPr/>
          <p:nvPr/>
        </p:nvSpPr>
        <p:spPr>
          <a:xfrm>
            <a:off x="356616" y="2400712"/>
            <a:ext cx="1147572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A.蝙蝠靠超声波发现昆虫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B.摩托车安装消声器，可以在声源处减弱噪声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C.吹笛时，按压不同气孔是改变声音的响度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D.逐渐抽出罩内空气，将听到闹钟铃声逐渐减弱，这表明真空不能传声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10ddfe0c0?vbadefaultcenterpage=1&amp;parentnodeid=d04054630&amp;vbahtmlprocessed=1&amp;hasbroken=1"/>
          <p:cNvSpPr/>
          <p:nvPr/>
        </p:nvSpPr>
        <p:spPr>
          <a:xfrm>
            <a:off x="356616" y="1453610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（2022·北京中考）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琴和瑟是我国传统的两种乐器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，通过弹拨琴和瑟的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弦使之发声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67_1#10ddfe0c0.bracket?vbadefaultcenterpage=1&amp;parentnodeid=d04054630&amp;vbapositionanswer=54&amp;vbahtmlprocessed=1"/>
          <p:cNvSpPr/>
          <p:nvPr/>
        </p:nvSpPr>
        <p:spPr>
          <a:xfrm>
            <a:off x="5728716" y="2093690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5_BD.68_1#10ddfe0c0.choices?vbadefaultcenterpage=1&amp;parentnodeid=d04054630&amp;vbahtmlprocessed=1"/>
          <p:cNvSpPr/>
          <p:nvPr/>
        </p:nvSpPr>
        <p:spPr>
          <a:xfrm>
            <a:off x="356616" y="2738786"/>
            <a:ext cx="1147572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A.正在发声的琴弦，没有振动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B.琴和瑟发出的声音，可以在真空中传播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C.琴和瑟发出的声音音调相同时，它们的响度一定相同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D.人们依据音色的不同，能区分出琴和瑟的声音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65b7a9840?vbadefaultcenterpage=1&amp;parentnodeid=d04054630&amp;vbahtmlprocessed=1&amp;hasbroken=1"/>
          <p:cNvSpPr/>
          <p:nvPr/>
        </p:nvSpPr>
        <p:spPr>
          <a:xfrm>
            <a:off x="356616" y="649478"/>
            <a:ext cx="11475720" cy="5349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（2022·广东中考）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下列关于声音的说法不正确的是(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69_1#65b7a9840.bracket?vbadefaultcenterpage=1&amp;parentnodeid=d04054630&amp;vbapositionanswer=55&amp;vbahtmlprocessed=1"/>
          <p:cNvSpPr/>
          <p:nvPr/>
        </p:nvSpPr>
        <p:spPr>
          <a:xfrm>
            <a:off x="9213279" y="649478"/>
            <a:ext cx="352425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5_BD.70_1#65b7a9840.choices?vbadefaultcenterpage=1&amp;parentnodeid=d04054630&amp;vbahtmlprocessed=1"/>
          <p:cNvSpPr/>
          <p:nvPr/>
        </p:nvSpPr>
        <p:spPr>
          <a:xfrm>
            <a:off x="356616" y="1259014"/>
            <a:ext cx="11475720" cy="233184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A.临街住宅安装双层玻璃可以减弱噪声</a:t>
            </a:r>
            <a:endParaRPr lang="en-US" altLang="zh-CN" sz="2800" dirty="0"/>
          </a:p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B.长期佩戴耳机开大音量听音乐可能损伤听力</a:t>
            </a:r>
            <a:endParaRPr lang="en-US" altLang="zh-CN" sz="2800" dirty="0"/>
          </a:p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C.北京天坛的回音壁利用了声音反射的原理</a:t>
            </a:r>
            <a:endParaRPr lang="en-US" altLang="zh-CN" sz="2800" dirty="0"/>
          </a:p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D.声呐通过次声波的回声定位探索海洋的秘密</a:t>
            </a:r>
            <a:endParaRPr lang="en-US" altLang="zh-CN" sz="2800" dirty="0"/>
          </a:p>
        </p:txBody>
      </p:sp>
      <p:sp>
        <p:nvSpPr>
          <p:cNvPr id="5" name="QC_5#bcb77b905?vbadefaultcenterpage=1&amp;parentnodeid=d04054630&amp;vbahtmlprocessed=1&amp;hasbroken=1"/>
          <p:cNvSpPr/>
          <p:nvPr/>
        </p:nvSpPr>
        <p:spPr>
          <a:xfrm>
            <a:off x="356616" y="3654679"/>
            <a:ext cx="11475720" cy="11323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（2022·青海中考）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地震是一种常见的自然灾害。发生地震时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，被困人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员可以敲击周围坚硬物体求救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下列说法错误的是(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6" name="QC_5_AN.71_1#bcb77b905.bracket?vbadefaultcenterpage=1&amp;parentnodeid=d04054630&amp;vbapositionanswer=56&amp;vbahtmlprocessed=1"/>
          <p:cNvSpPr/>
          <p:nvPr/>
        </p:nvSpPr>
        <p:spPr>
          <a:xfrm>
            <a:off x="8586216" y="4252087"/>
            <a:ext cx="331788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7" name="QC_5_BD.72_1#bcb77b905.choices?vbadefaultcenterpage=1&amp;parentnodeid=d04054630&amp;vbahtmlprocessed=1"/>
          <p:cNvSpPr/>
          <p:nvPr/>
        </p:nvSpPr>
        <p:spPr>
          <a:xfrm>
            <a:off x="356616" y="4853114"/>
            <a:ext cx="11475720" cy="1145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0000"/>
              </a:lnSpc>
              <a:tabLst>
                <a:tab pos="575056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.地震时会产生超声波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.声音可以传递信息</a:t>
            </a:r>
            <a:endParaRPr lang="en-US" altLang="zh-CN" sz="2800" dirty="0"/>
          </a:p>
          <a:p>
            <a:pPr latinLnBrk="1">
              <a:lnSpc>
                <a:spcPct val="140000"/>
              </a:lnSpc>
              <a:tabLst>
                <a:tab pos="5750560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C.声音在固体中传播更快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.声音的传播需要介质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3_1#3110a858e?segpoint=1&amp;vbadefaultcenterpage=1&amp;parentnodeid=d04054630&amp;vbahtmlprocessed=1&amp;hasbroken=1"/>
          <p:cNvSpPr/>
          <p:nvPr/>
        </p:nvSpPr>
        <p:spPr>
          <a:xfrm>
            <a:off x="356616" y="672782"/>
            <a:ext cx="11475720" cy="20071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（2022·山西中考）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如图1-1-7所示是博物馆珍藏的古代青铜“鱼洗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”，注</a:t>
            </a: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入半盆水后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，用双手搓把手，会发出嗡嗡声，盆内水花四溅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。传说众多</a:t>
            </a: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鱼洗”声能汇集成千军万马之势，曾吓退数十里外的敌军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。这反映了我国</a:t>
            </a: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古代高超的科学制器技术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下列分析正确的是(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74_1#3110a858e.bracket?vbadefaultcenterpage=1&amp;parentnodeid=d04054630&amp;vbapositionanswer=57&amp;vbahtmlprocessed=1"/>
          <p:cNvSpPr/>
          <p:nvPr/>
        </p:nvSpPr>
        <p:spPr>
          <a:xfrm>
            <a:off x="7875016" y="2208974"/>
            <a:ext cx="331788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p:pic>
        <p:nvPicPr>
          <p:cNvPr id="4" name="QC_5_BD.75_1#3110a858e?imagetipindex=7&amp;hastextimagelayout=1&amp;vbadefaultcenterpage=1&amp;parentnodeid=d04054630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5049" y="2811970"/>
            <a:ext cx="3584448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75_2#3110a858e?imagetipindex=7&amp;hastextimagelayout=1&amp;vbadefaultcenterpage=1&amp;parentnodeid=d04054630&amp;vbahtmlprocessed=1"/>
          <p:cNvSpPr/>
          <p:nvPr/>
        </p:nvSpPr>
        <p:spPr>
          <a:xfrm>
            <a:off x="8873229" y="5535866"/>
            <a:ext cx="1208087" cy="4756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图1-1-7</a:t>
            </a:r>
            <a:endParaRPr lang="en-US" altLang="zh-CN" sz="2800" dirty="0"/>
          </a:p>
        </p:txBody>
      </p:sp>
      <p:sp>
        <p:nvSpPr>
          <p:cNvPr id="6" name="QC_5_BD.75_3#3110a858e.choices?hastextimagelayout=1&amp;vbadefaultcenterpage=1&amp;parentnodeid=d04054630&amp;vbahtmlprocessed=1"/>
          <p:cNvSpPr/>
          <p:nvPr/>
        </p:nvSpPr>
        <p:spPr>
          <a:xfrm>
            <a:off x="356616" y="2726054"/>
            <a:ext cx="7754112" cy="201180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A.“水花四溅”说明发声的“鱼洗”正在振动</a:t>
            </a:r>
            <a:endParaRPr lang="en-US" altLang="zh-CN" sz="2800" dirty="0"/>
          </a:p>
          <a:p>
            <a:pPr algn="l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B.“鱼洗”发出嗡嗡声不是由物体振动产生的</a:t>
            </a:r>
            <a:endParaRPr lang="en-US" altLang="zh-CN" sz="2800" dirty="0"/>
          </a:p>
          <a:p>
            <a:pPr algn="l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C.“鱼洗”发出的声音只能靠盆中水传入人耳</a:t>
            </a:r>
            <a:endParaRPr lang="en-US" altLang="zh-CN" sz="2800" dirty="0"/>
          </a:p>
          <a:p>
            <a:pPr algn="l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D.众多“鱼洗”声汇集改变了声音的传播速度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65c572635?vbadefaultcenterpage=1&amp;parentnodeid=d04054630&amp;vbahtmlprocessed=1&amp;hasbroken=1"/>
          <p:cNvSpPr/>
          <p:nvPr/>
        </p:nvSpPr>
        <p:spPr>
          <a:xfrm>
            <a:off x="356616" y="987076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（2022·苏州中考）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在与声有关的四幅图中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，属于在声源处控制噪声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76_1#65c572635.bracket?vbadefaultcenterpage=1&amp;parentnodeid=d04054630&amp;vbapositionanswer=58&amp;vbahtmlprocessed=1"/>
          <p:cNvSpPr/>
          <p:nvPr/>
        </p:nvSpPr>
        <p:spPr>
          <a:xfrm>
            <a:off x="1474216" y="1627156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p:pic>
        <p:nvPicPr>
          <p:cNvPr id="4" name="QC_5_BD.77_1#65c572635.choice_image?imagetipindex=8&amp;hastextimagelayout=1&amp;vbadefaultcenterpage=1&amp;parentnodeid=d04054630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616" y="2326163"/>
            <a:ext cx="2112264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77_2#65c572635?hastextimagelayout=1&amp;vbadefaultcenterpage=1&amp;parentnodeid=d04054630&amp;vbahtmlprocessed=1"/>
          <p:cNvSpPr/>
          <p:nvPr/>
        </p:nvSpPr>
        <p:spPr>
          <a:xfrm>
            <a:off x="356616" y="4485163"/>
            <a:ext cx="2121408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A.居民区街道禁鸣喇叭</a:t>
            </a:r>
            <a:endParaRPr lang="en-US" altLang="zh-CN" sz="2800" dirty="0"/>
          </a:p>
        </p:txBody>
      </p:sp>
      <p:pic>
        <p:nvPicPr>
          <p:cNvPr id="6" name="QC_5_BD.77_3#65c572635.choice_image?imagetipindex=9&amp;hastextimagelayout=1&amp;vbadefaultcenterpage=1&amp;parentnodeid=d04054630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2326163"/>
            <a:ext cx="2505456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5_BD.77_4#65c572635?hastextimagelayout=1&amp;vbadefaultcenterpage=1&amp;parentnodeid=d04054630&amp;vbahtmlprocessed=1"/>
          <p:cNvSpPr/>
          <p:nvPr/>
        </p:nvSpPr>
        <p:spPr>
          <a:xfrm>
            <a:off x="2514600" y="4485163"/>
            <a:ext cx="3529584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B.飞机旁的工作人员佩戴有耳罩的头盔</a:t>
            </a:r>
            <a:endParaRPr lang="en-US" altLang="zh-CN" sz="2800" dirty="0"/>
          </a:p>
        </p:txBody>
      </p:sp>
      <p:pic>
        <p:nvPicPr>
          <p:cNvPr id="8" name="QC_5_BD.77_5#65c572635.choice_image?imagetipindex=10&amp;hastextimagelayout=1&amp;vbadefaultcenterpage=1&amp;parentnodeid=d04054630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1344" y="2326163"/>
            <a:ext cx="2002536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5_BD.77_6#65c572635?hastextimagelayout=1&amp;vbadefaultcenterpage=1&amp;parentnodeid=d04054630&amp;vbahtmlprocessed=1"/>
          <p:cNvSpPr/>
          <p:nvPr/>
        </p:nvSpPr>
        <p:spPr>
          <a:xfrm>
            <a:off x="6181344" y="4485163"/>
            <a:ext cx="219456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街头设置噪声监测仪</a:t>
            </a:r>
            <a:endParaRPr lang="en-US" altLang="zh-CN" sz="2800" dirty="0"/>
          </a:p>
        </p:txBody>
      </p:sp>
      <p:pic>
        <p:nvPicPr>
          <p:cNvPr id="10" name="QC_5_BD.77_7#65c572635.choice_image?imagetipindex=11&amp;hastextimagelayout=1&amp;vbadefaultcenterpage=1&amp;parentnodeid=d04054630&amp;vbahtmlprocessed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5904" y="2326163"/>
            <a:ext cx="2377440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C_5_BD.77_8#65c572635?hastextimagelayout=1&amp;vbadefaultcenterpage=1&amp;parentnodeid=d04054630&amp;vbahtmlprocessed=1"/>
          <p:cNvSpPr/>
          <p:nvPr/>
        </p:nvSpPr>
        <p:spPr>
          <a:xfrm>
            <a:off x="8375904" y="4485163"/>
            <a:ext cx="3191256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D.高架路某些路段两侧设有透明板墙</a:t>
            </a:r>
            <a:endParaRPr lang="en-US" altLang="zh-CN" sz="2800" dirty="0"/>
          </a:p>
        </p:txBody>
      </p:sp>
      <p:sp>
        <p:nvSpPr>
          <p:cNvPr id="12" name="矩形 11"/>
          <p:cNvSpPr/>
          <p:nvPr/>
        </p:nvSpPr>
        <p:spPr>
          <a:xfrm>
            <a:off x="5238132" y="5864584"/>
            <a:ext cx="915635" cy="401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1"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</a:t>
            </a:r>
            <a:r>
              <a:rPr lang="en-US" altLang="zh-CN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1-1-8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c1a5da62?vbadefaultcenterpage=1&amp;parentnodeid=2e732c1a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二、填空题</a:t>
            </a:r>
            <a:endParaRPr lang="en-US" altLang="zh-CN" sz="3000" dirty="0"/>
          </a:p>
        </p:txBody>
      </p:sp>
      <p:sp>
        <p:nvSpPr>
          <p:cNvPr id="3" name="QB_5#aa743e9a5?vbadefaultcenterpage=1&amp;parentnodeid=7c1a5da62&amp;vbahtmlprocessed=1&amp;hasbroken=1"/>
          <p:cNvSpPr/>
          <p:nvPr/>
        </p:nvSpPr>
        <p:spPr>
          <a:xfrm>
            <a:off x="356616" y="1220978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（2022·无锡中考）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中考期间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，考试铃声通过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传到同学们耳中;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考场周围禁鸣喇叭，是在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处控制噪声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78_1#aa743e9a5.blank?vbadefaultcenterpage=1&amp;parentnodeid=7c1a5da62&amp;vbapositionanswer=59&amp;vbahtmlprocessed=1"/>
          <p:cNvSpPr/>
          <p:nvPr/>
        </p:nvSpPr>
        <p:spPr>
          <a:xfrm>
            <a:off x="8057071" y="1204404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空气</a:t>
            </a:r>
            <a:endParaRPr lang="en-US" altLang="zh-CN" sz="2800" dirty="0"/>
          </a:p>
        </p:txBody>
      </p:sp>
      <p:sp>
        <p:nvSpPr>
          <p:cNvPr id="5" name="QB_5_AN.79_1#aa743e9a5.blank?vbadefaultcenterpage=1&amp;parentnodeid=7c1a5da62&amp;vbapositionanswer=60&amp;vbahtmlprocessed=1"/>
          <p:cNvSpPr/>
          <p:nvPr/>
        </p:nvSpPr>
        <p:spPr>
          <a:xfrm>
            <a:off x="4407916" y="1861058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声源</a:t>
            </a:r>
            <a:endParaRPr lang="en-US" altLang="zh-CN" sz="2800" dirty="0"/>
          </a:p>
        </p:txBody>
      </p:sp>
      <p:pic>
        <p:nvPicPr>
          <p:cNvPr id="6" name="QB_5_BD.80_1#4b26c7eeb?imagetipindex=12&amp;hastextimagelayout=1&amp;vbadefaultcenterpage=1&amp;parentnodeid=7c1a5da62&amp;vbahtmlprocessed=1&amp;hassurroun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9175" y="2529776"/>
            <a:ext cx="3282696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5_BD.80_2#4b26c7eeb?imagetipindex=12&amp;hastextimagelayout=1&amp;vbadefaultcenterpage=1&amp;parentnodeid=7c1a5da62&amp;vbahtmlprocessed=1"/>
          <p:cNvSpPr/>
          <p:nvPr/>
        </p:nvSpPr>
        <p:spPr>
          <a:xfrm>
            <a:off x="9476479" y="4083240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图1-1-9</a:t>
            </a:r>
            <a:endParaRPr lang="en-US" altLang="zh-CN" sz="2800" dirty="0"/>
          </a:p>
        </p:txBody>
      </p:sp>
      <p:sp>
        <p:nvSpPr>
          <p:cNvPr id="8" name="QB_5_BD.80_3#4b26c7eeb?hastextimagelayout=1&amp;segpoint=1&amp;vbadefaultcenterpage=1&amp;parentnodeid=7c1a5da62&amp;vbahtmlprocessed=1"/>
          <p:cNvSpPr/>
          <p:nvPr/>
        </p:nvSpPr>
        <p:spPr>
          <a:xfrm>
            <a:off x="356616" y="2511488"/>
            <a:ext cx="8055864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（2022·河南中考）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小利在7个相同的玻璃瓶中灌入不同高度的水，制成了一个水瓶琴，</a:t>
            </a:r>
            <a:endParaRPr lang="en-US" altLang="zh-CN" sz="2800" dirty="0"/>
          </a:p>
        </p:txBody>
      </p:sp>
      <p:sp>
        <p:nvSpPr>
          <p:cNvPr id="9" name="QB_5_BD.80_4#4b26c7eeb?hastextimagelayout=1&amp;segpoint=1&amp;vbadefaultcenterpage=1&amp;parentnodeid=7c1a5da62&amp;vbahtmlprocessed=1&amp;hasbroken=1&amp;hassurround=1"/>
          <p:cNvSpPr/>
          <p:nvPr/>
        </p:nvSpPr>
        <p:spPr>
          <a:xfrm>
            <a:off x="356616" y="3801935"/>
            <a:ext cx="8055864" cy="1280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如图1-1-9所示。对着瓶口吹气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，发出的声音是由瓶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振动产生的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。依次吹每个瓶的瓶口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，发</a:t>
            </a: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0" name="QB_5_AN.81_1#4b26c7eeb.blank?vbadefaultcenterpage=1&amp;parentnodeid=7c1a5da62&amp;vbapositionanswer=61&amp;vbahtmlprocessed=1"/>
          <p:cNvSpPr/>
          <p:nvPr/>
        </p:nvSpPr>
        <p:spPr>
          <a:xfrm>
            <a:off x="851916" y="4434522"/>
            <a:ext cx="11477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空气柱</a:t>
            </a:r>
            <a:endParaRPr lang="en-US" altLang="zh-CN" sz="2800" dirty="0"/>
          </a:p>
        </p:txBody>
      </p:sp>
      <p:sp>
        <p:nvSpPr>
          <p:cNvPr id="11" name="QB_5_AN.82_1#4b26c7eeb.blank?vbadefaultcenterpage=1&amp;parentnodeid=7c1a5da62&amp;vbapositionanswer=62&amp;vbahtmlprocessed=1"/>
          <p:cNvSpPr/>
          <p:nvPr/>
        </p:nvSpPr>
        <p:spPr>
          <a:xfrm>
            <a:off x="4763516" y="5054600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右</a:t>
            </a:r>
            <a:endParaRPr lang="en-US" altLang="zh-CN" sz="2800" dirty="0"/>
          </a:p>
        </p:txBody>
      </p:sp>
      <p:sp>
        <p:nvSpPr>
          <p:cNvPr id="12" name="QB_5_BD.80_4#4b26c7eeb?hastextimagelayout=1&amp;segpoint=1&amp;vbadefaultcenterpage=1&amp;parentnodeid=7c1a5da62&amp;vbahtmlprocessed=1&amp;hasbroken=1&amp;hassurround=1">
            <a:extLst>
              <a:ext uri="{FF2B5EF4-FFF2-40B4-BE49-F238E27FC236}">
                <a16:creationId xmlns="" xmlns:a16="http://schemas.microsoft.com/office/drawing/2014/main" id="{A800F4E2-E4EB-44F2-B2DD-C3A3DA99C977}"/>
              </a:ext>
            </a:extLst>
          </p:cNvPr>
          <p:cNvSpPr/>
          <p:nvPr/>
        </p:nvSpPr>
        <p:spPr>
          <a:xfrm>
            <a:off x="356616" y="5092700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出声音的音调不同，越靠近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选填“左”或“右”）端音调越高。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10" grpId="0" build="p" animBg="1"/>
      <p:bldP spid="11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83_1#fb79cd70e?imagetipindex=13&amp;hastextimagelayout=1&amp;vbadefaultcenterpage=1&amp;parentnodeid=7c1a5da62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1800" y="1214310"/>
            <a:ext cx="1892808" cy="357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5_BD.83_2#fb79cd70e?imagetipindex=13&amp;hastextimagelayout=1&amp;vbadefaultcenterpage=1&amp;parentnodeid=7c1a5da62&amp;vbahtmlprocessed=1"/>
          <p:cNvSpPr/>
          <p:nvPr/>
        </p:nvSpPr>
        <p:spPr>
          <a:xfrm>
            <a:off x="9885260" y="4916614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图1-1-10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BD.83_3#fb79cd70e?hastextimagelayout=1&amp;segpoint=1&amp;vbadefaultcenterpage=1&amp;parentnodeid=7c1a5da62&amp;vbahtmlprocessed=1&amp;hasbroken=1"/>
              <p:cNvSpPr/>
              <p:nvPr/>
            </p:nvSpPr>
            <p:spPr>
              <a:xfrm>
                <a:off x="356616" y="1196022"/>
                <a:ext cx="8887968" cy="12117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（2022·江西中考）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如图1-1-10所示，某同学在跳绳时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听到</a:t>
                </a:r>
                <a:r>
                  <a:rPr lang="en-US" altLang="zh-CN" sz="2800" b="0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“呜</a:t>
                </a:r>
                <a:r>
                  <a:rPr lang="en-US" altLang="zh-CN" sz="900" b="0" i="0" u="none" dirty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……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呜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…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”声，这是绳子引起周围空气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5_BD.83_3#fb79cd70e?hastextimagelayout=1&amp;segpoint=1&amp;vbadefaultcenterpage=1&amp;parentnodeid=7c1a5da62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96022"/>
                <a:ext cx="8887968" cy="1211707"/>
              </a:xfrm>
              <a:prstGeom prst="rect">
                <a:avLst/>
              </a:prstGeom>
              <a:blipFill rotWithShape="1">
                <a:blip r:embed="rId4"/>
                <a:stretch>
                  <a:fillRect l="-2469" r="-3155" b="-195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BD.83_4#fb79cd70e?hastextimagelayout=1&amp;segpoint=1&amp;vbadefaultcenterpage=1&amp;parentnodeid=7c1a5da62&amp;vbahtmlprocessed=1&amp;hasbroken=1"/>
          <p:cNvSpPr/>
          <p:nvPr/>
        </p:nvSpPr>
        <p:spPr>
          <a:xfrm>
            <a:off x="356616" y="2473388"/>
            <a:ext cx="8887968" cy="12117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而产生的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。绳子转动越快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，声音的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（选填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音调”“响度”或“音色”）越高。</a:t>
            </a:r>
            <a:endParaRPr lang="en-US" altLang="zh-CN" sz="2800" dirty="0"/>
          </a:p>
        </p:txBody>
      </p:sp>
      <p:sp>
        <p:nvSpPr>
          <p:cNvPr id="6" name="QB_5_AN.84_1#fb79cd70e.blank?vbadefaultcenterpage=1&amp;parentnodeid=7c1a5da62&amp;vbapositionanswer=63&amp;vbahtmlprocessed=1"/>
          <p:cNvSpPr/>
          <p:nvPr/>
        </p:nvSpPr>
        <p:spPr>
          <a:xfrm>
            <a:off x="496316" y="2440368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振动</a:t>
            </a:r>
            <a:endParaRPr lang="en-US" altLang="zh-CN" sz="2800" dirty="0"/>
          </a:p>
        </p:txBody>
      </p:sp>
      <p:sp>
        <p:nvSpPr>
          <p:cNvPr id="7" name="QB_5_AN.85_1#fb79cd70e.blank?vbadefaultcenterpage=1&amp;parentnodeid=7c1a5da62&amp;vbapositionanswer=64&amp;vbahtmlprocessed=1"/>
          <p:cNvSpPr/>
          <p:nvPr/>
        </p:nvSpPr>
        <p:spPr>
          <a:xfrm>
            <a:off x="6897116" y="2449893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音调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P_5_BD#30b368364?colgroup=5,17,6&amp;vbadefaultcenterpage=1&amp;parentnodeid=2a91d9034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947930"/>
              </p:ext>
            </p:extLst>
          </p:nvPr>
        </p:nvGraphicFramePr>
        <p:xfrm>
          <a:off x="356616" y="2038190"/>
          <a:ext cx="11448288" cy="2794000"/>
        </p:xfrm>
        <a:graphic>
          <a:graphicData uri="http://schemas.openxmlformats.org/drawingml/2006/table">
            <a:tbl>
              <a:tblPr/>
              <a:tblGrid>
                <a:gridCol w="21762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6019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7004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079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类型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举例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发声部位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79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打击乐器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鼓、锣等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被打击部位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79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弦乐器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二胡、小提琴、钢琴、吉他等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①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79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管乐器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长笛、箫、号、唢呐等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②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2984">
                <a:tc gridSpan="3"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注：人说话时，声音是由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③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振动产生的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P_5_AN.7_1#30b368364.blank?vbadefaultcenterpage=1&amp;parentnodeid=2a91d9034&amp;vbapositionanswer=7&amp;vbahtmlprocessed=1"/>
          <p:cNvSpPr/>
          <p:nvPr/>
        </p:nvSpPr>
        <p:spPr>
          <a:xfrm>
            <a:off x="10431780" y="3114675"/>
            <a:ext cx="436563" cy="41170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弦</a:t>
            </a:r>
            <a:endParaRPr lang="en-US" altLang="zh-CN" sz="2800" dirty="0"/>
          </a:p>
        </p:txBody>
      </p:sp>
      <p:sp>
        <p:nvSpPr>
          <p:cNvPr id="4" name="P_5_AN.8_1#30b368364.blank?vbadefaultcenterpage=1&amp;parentnodeid=2a91d9034&amp;vbapositionanswer=8&amp;vbahtmlprocessed=1"/>
          <p:cNvSpPr/>
          <p:nvPr/>
        </p:nvSpPr>
        <p:spPr>
          <a:xfrm>
            <a:off x="10076180" y="3667125"/>
            <a:ext cx="1147763" cy="5048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空气柱</a:t>
            </a:r>
            <a:endParaRPr lang="en-US" altLang="zh-CN" sz="2800" dirty="0"/>
          </a:p>
        </p:txBody>
      </p:sp>
      <p:sp>
        <p:nvSpPr>
          <p:cNvPr id="5" name="P_5_AN.9_1#30b368364.blank?vbadefaultcenterpage=1&amp;parentnodeid=2a91d9034&amp;vbapositionanswer=9&amp;vbahtmlprocessed=1"/>
          <p:cNvSpPr/>
          <p:nvPr/>
        </p:nvSpPr>
        <p:spPr>
          <a:xfrm>
            <a:off x="4835516" y="4238181"/>
            <a:ext cx="792163" cy="2539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声带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86_1#a0ff235e3?imagetipindex=14&amp;hastextimagelayout=1&amp;vbadefaultcenterpage=1&amp;parentnodeid=7c1a5da62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2253" y="1472882"/>
            <a:ext cx="4626864" cy="291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5_BD.86_2#a0ff235e3?imagetipindex=14&amp;hastextimagelayout=1&amp;vbadefaultcenterpage=1&amp;parentnodeid=7c1a5da62&amp;vbahtmlprocessed=1"/>
          <p:cNvSpPr/>
          <p:nvPr/>
        </p:nvSpPr>
        <p:spPr>
          <a:xfrm>
            <a:off x="8789346" y="4516818"/>
            <a:ext cx="1372679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图1-1-11</a:t>
            </a:r>
            <a:endParaRPr lang="en-US" altLang="zh-CN" sz="2800" dirty="0"/>
          </a:p>
        </p:txBody>
      </p:sp>
      <p:sp>
        <p:nvSpPr>
          <p:cNvPr id="4" name="QB_5_BD.86_3#a0ff235e3?hastextimagelayout=1&amp;segpoint=1&amp;vbadefaultcenterpage=1&amp;parentnodeid=7c1a5da62&amp;vbahtmlprocessed=1"/>
          <p:cNvSpPr/>
          <p:nvPr/>
        </p:nvSpPr>
        <p:spPr>
          <a:xfrm>
            <a:off x="356616" y="1454594"/>
            <a:ext cx="6711696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（2022·云南中考）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如图1-1-11所示的编钟是我国春秋战国时代的乐器，用相同的力敲击大小不同的钟，它们发出声音的</a:t>
            </a:r>
            <a:endParaRPr lang="en-US" altLang="zh-CN" sz="2800" dirty="0"/>
          </a:p>
        </p:txBody>
      </p:sp>
      <p:sp>
        <p:nvSpPr>
          <p:cNvPr id="5" name="QB_5_BD.86_4#a0ff235e3?hastextimagelayout=1&amp;segpoint=1&amp;vbadefaultcenterpage=1&amp;parentnodeid=7c1a5da62&amp;vbahtmlprocessed=1&amp;hasbroken=1"/>
          <p:cNvSpPr/>
          <p:nvPr/>
        </p:nvSpPr>
        <p:spPr>
          <a:xfrm>
            <a:off x="356616" y="3382518"/>
            <a:ext cx="6711696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（选填“音调”或“音色”）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不同。生活</a:t>
            </a:r>
            <a:endParaRPr lang="en-US" altLang="zh-CN" sz="2800" b="0" i="0" dirty="0">
              <a:solidFill>
                <a:srgbClr val="00000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中，可以用超声波清洗眼镜等，这说明超</a:t>
            </a:r>
            <a:endParaRPr lang="en-US" altLang="zh-CN" sz="2800" b="0" i="0" dirty="0">
              <a:solidFill>
                <a:srgbClr val="00000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声波能传递</a:t>
            </a:r>
            <a:r>
              <a:rPr lang="en-US" altLang="zh-CN" sz="28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B_5_AN.87_1#a0ff235e3.blank?vbadefaultcenterpage=1&amp;parentnodeid=7c1a5da62&amp;vbapositionanswer=65&amp;vbahtmlprocessed=1"/>
          <p:cNvSpPr/>
          <p:nvPr/>
        </p:nvSpPr>
        <p:spPr>
          <a:xfrm>
            <a:off x="496316" y="3355149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音调</a:t>
            </a:r>
            <a:endParaRPr lang="en-US" altLang="zh-CN" sz="2800" dirty="0"/>
          </a:p>
        </p:txBody>
      </p:sp>
      <p:sp>
        <p:nvSpPr>
          <p:cNvPr id="7" name="QB_5_AN.88_1#a0ff235e3.blank?vbadefaultcenterpage=1&amp;parentnodeid=7c1a5da62&amp;vbapositionanswer=66&amp;vbahtmlprocessed=1"/>
          <p:cNvSpPr/>
          <p:nvPr/>
        </p:nvSpPr>
        <p:spPr>
          <a:xfrm>
            <a:off x="2274316" y="4624578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能量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6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89_1#ab02ba6fa?imagetipindex=15&amp;hastextimagelayout=1&amp;vbadefaultcenterpage=1&amp;parentnodeid=7c1a5da62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7184" y="1273746"/>
            <a:ext cx="3730752" cy="345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5_BD.89_2#ab02ba6fa?imagetipindex=15&amp;hastextimagelayout=1&amp;vbadefaultcenterpage=1&amp;parentnodeid=7c1a5da62&amp;vbahtmlprocessed=1"/>
          <p:cNvSpPr/>
          <p:nvPr/>
        </p:nvSpPr>
        <p:spPr>
          <a:xfrm>
            <a:off x="9179616" y="4857178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图1-1-12</a:t>
            </a:r>
            <a:endParaRPr lang="en-US" altLang="zh-CN" sz="2800" dirty="0"/>
          </a:p>
        </p:txBody>
      </p:sp>
      <p:sp>
        <p:nvSpPr>
          <p:cNvPr id="4" name="QB_5_BD.89_3#ab02ba6fa?hastextimagelayout=1&amp;segpoint=1&amp;vbadefaultcenterpage=1&amp;parentnodeid=7c1a5da62&amp;vbahtmlprocessed=1&amp;hasbroken=1"/>
          <p:cNvSpPr/>
          <p:nvPr/>
        </p:nvSpPr>
        <p:spPr>
          <a:xfrm>
            <a:off x="356616" y="1255459"/>
            <a:ext cx="7607808" cy="31322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（2022·重庆中考）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1-1-12所示是今年元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宵晚会王亚平在空间站弹奏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《茉莉花》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的情景，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她听到的琴声是由琴弦的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产生的；人们只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听琴声就能根据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分辨出这是用我国传统乐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器古筝弹奏的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5_AN.90_1#ab02ba6fa.blank?vbadefaultcenterpage=1&amp;parentnodeid=7c1a5da62&amp;vbapositionanswer=67&amp;vbahtmlprocessed=1"/>
          <p:cNvSpPr/>
          <p:nvPr/>
        </p:nvSpPr>
        <p:spPr>
          <a:xfrm>
            <a:off x="4407916" y="2518473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振动</a:t>
            </a:r>
            <a:endParaRPr lang="en-US" altLang="zh-CN" sz="2800" dirty="0"/>
          </a:p>
        </p:txBody>
      </p:sp>
      <p:sp>
        <p:nvSpPr>
          <p:cNvPr id="6" name="QB_5_AN.91_1#ab02ba6fa.blank?vbadefaultcenterpage=1&amp;parentnodeid=7c1a5da62&amp;vbapositionanswer=68&amp;vbahtmlprocessed=1"/>
          <p:cNvSpPr/>
          <p:nvPr/>
        </p:nvSpPr>
        <p:spPr>
          <a:xfrm>
            <a:off x="2985516" y="3165792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音色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6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2fab6bc7?vbadefaultcenterpage=1&amp;parentnodeid=a7369d6bc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声音的传播</a:t>
            </a:r>
            <a:endParaRPr lang="en-US" altLang="zh-CN" sz="3000" dirty="0"/>
          </a:p>
        </p:txBody>
      </p:sp>
      <p:sp>
        <p:nvSpPr>
          <p:cNvPr id="3" name="P_5_BD#20c42355e?segpoint=1&amp;vbadefaultcenterpage=1&amp;parentnodeid=52fab6bc7&amp;vbahtmlprocessed=1&amp;hasbroken=1"/>
          <p:cNvSpPr/>
          <p:nvPr/>
        </p:nvSpPr>
        <p:spPr>
          <a:xfrm>
            <a:off x="356616" y="1225650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1.声音的传播形式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：声音以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的形式传播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P_5_BD#20c42355e?segpoint=1&amp;vbadefaultcenterpage=1&amp;parentnodeid=52fab6bc7&amp;vbahtmlprocessed=1&amp;hasbroken=1"/>
          <p:cNvSpPr/>
          <p:nvPr/>
        </p:nvSpPr>
        <p:spPr>
          <a:xfrm>
            <a:off x="356616" y="1876488"/>
            <a:ext cx="11475720" cy="2487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2.声音的传播条件：声音的传播需要</a:t>
            </a:r>
            <a:r>
              <a:rPr lang="en-US" altLang="zh-CN" sz="28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。固体、</a:t>
            </a:r>
            <a:r>
              <a:rPr lang="en-US" altLang="zh-CN" sz="28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和气体都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可以传声，真空</a:t>
            </a:r>
            <a:r>
              <a:rPr lang="en-US" altLang="zh-CN" sz="2800" i="0" dirty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 dirty="0" err="1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传声</a:t>
            </a:r>
            <a:r>
              <a:rPr lang="en-US" altLang="zh-CN" sz="2800" b="0" i="0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注：①空气是最常见的传声介质。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②研究真空能否传声，属于科学推理法。</a:t>
            </a:r>
            <a:endParaRPr lang="en-US" altLang="zh-CN" sz="2800" dirty="0"/>
          </a:p>
        </p:txBody>
      </p:sp>
      <p:sp>
        <p:nvSpPr>
          <p:cNvPr id="5" name="P_5_AN.10_1#20c42355e.blank?vbadefaultcenterpage=1&amp;parentnodeid=52fab6bc7&amp;vbapositionanswer=10&amp;vbahtmlprocessed=1"/>
          <p:cNvSpPr/>
          <p:nvPr/>
        </p:nvSpPr>
        <p:spPr>
          <a:xfrm>
            <a:off x="5385816" y="1187550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波</a:t>
            </a:r>
            <a:endParaRPr lang="en-US" altLang="zh-CN" sz="2800" dirty="0"/>
          </a:p>
        </p:txBody>
      </p:sp>
      <p:sp>
        <p:nvSpPr>
          <p:cNvPr id="6" name="P_5_AN.11_1#20c42355e.blank?vbadefaultcenterpage=1&amp;parentnodeid=52fab6bc7&amp;vbapositionanswer=11&amp;vbahtmlprocessed=1"/>
          <p:cNvSpPr/>
          <p:nvPr/>
        </p:nvSpPr>
        <p:spPr>
          <a:xfrm>
            <a:off x="6808216" y="1853247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介质</a:t>
            </a:r>
            <a:endParaRPr lang="en-US" altLang="zh-CN" sz="2800" dirty="0"/>
          </a:p>
        </p:txBody>
      </p:sp>
      <p:sp>
        <p:nvSpPr>
          <p:cNvPr id="7" name="P_5_AN.12_1#20c42355e.blank?vbadefaultcenterpage=1&amp;parentnodeid=52fab6bc7&amp;vbapositionanswer=12&amp;vbahtmlprocessed=1"/>
          <p:cNvSpPr/>
          <p:nvPr/>
        </p:nvSpPr>
        <p:spPr>
          <a:xfrm>
            <a:off x="9297416" y="1853247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液体</a:t>
            </a:r>
            <a:endParaRPr lang="en-US" altLang="zh-CN" sz="2800" dirty="0"/>
          </a:p>
        </p:txBody>
      </p:sp>
      <p:sp>
        <p:nvSpPr>
          <p:cNvPr id="8" name="P_5_AN.13_1#20c42355e.blank?vbadefaultcenterpage=1&amp;parentnodeid=52fab6bc7&amp;vbapositionanswer=13&amp;vbahtmlprocessed=1"/>
          <p:cNvSpPr/>
          <p:nvPr/>
        </p:nvSpPr>
        <p:spPr>
          <a:xfrm>
            <a:off x="2985516" y="2507424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0c42355e?segpoint=1&amp;vbadefaultcenterpage=1&amp;parentnodeid=52fab6bc7&amp;vbahtmlprocessed=1"/>
          <p:cNvSpPr/>
          <p:nvPr/>
        </p:nvSpPr>
        <p:spPr>
          <a:xfrm>
            <a:off x="356616" y="664432"/>
            <a:ext cx="11475720" cy="470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3.声音传播的影响因素</a:t>
            </a:r>
            <a:endParaRPr lang="en-US" altLang="zh-CN" sz="2800" dirty="0"/>
          </a:p>
        </p:txBody>
      </p:sp>
      <p:sp>
        <p:nvSpPr>
          <p:cNvPr id="3" name="P_5_BD#20c42355e?segpoint=1&amp;vbadefaultcenterpage=1&amp;parentnodeid=52fab6bc7&amp;vbahtmlprocessed=1&amp;hasbroken=1"/>
          <p:cNvSpPr/>
          <p:nvPr/>
        </p:nvSpPr>
        <p:spPr>
          <a:xfrm>
            <a:off x="356616" y="1182020"/>
            <a:ext cx="11475720" cy="9830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）与介质的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，声音在固体、液体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、气体中传播速度的</a:t>
            </a: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大小关系是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5_BD#20c42355e?segpoint=1&amp;vbadefaultcenterpage=1&amp;parentnodeid=52fab6bc7&amp;vbahtmlprocessed=1&amp;hasbroken=1"/>
              <p:cNvSpPr/>
              <p:nvPr/>
            </p:nvSpPr>
            <p:spPr>
              <a:xfrm>
                <a:off x="356616" y="2169636"/>
                <a:ext cx="11475720" cy="983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）与介质的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15℃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时空气中的声速为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4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注：不同声音在同种介质中传播速度相同。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P_5_BD#20c42355e?segpoint=1&amp;vbadefaultcenterpage=1&amp;parentnodeid=52fab6bc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169636"/>
                <a:ext cx="11475720" cy="983044"/>
              </a:xfrm>
              <a:prstGeom prst="rect">
                <a:avLst/>
              </a:prstGeom>
              <a:blipFill>
                <a:blip r:embed="rId3"/>
                <a:stretch>
                  <a:fillRect t="-8696" b="-229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_5_BD#20c42355e?segpoint=1&amp;vbadefaultcenterpage=1&amp;parentnodeid=52fab6bc7&amp;vbahtmlprocessed=1"/>
          <p:cNvSpPr/>
          <p:nvPr/>
        </p:nvSpPr>
        <p:spPr>
          <a:xfrm>
            <a:off x="356616" y="3225514"/>
            <a:ext cx="11475720" cy="4709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4.回声</a:t>
            </a:r>
            <a:endParaRPr lang="en-US" altLang="zh-CN" sz="2800" dirty="0"/>
          </a:p>
        </p:txBody>
      </p:sp>
      <p:sp>
        <p:nvSpPr>
          <p:cNvPr id="6" name="P_5_BD#20c42355e?segpoint=1&amp;vbadefaultcenterpage=1&amp;parentnodeid=52fab6bc7&amp;vbahtmlprocessed=1&amp;hasbroken=1"/>
          <p:cNvSpPr/>
          <p:nvPr/>
        </p:nvSpPr>
        <p:spPr>
          <a:xfrm>
            <a:off x="356616" y="3747420"/>
            <a:ext cx="11475720" cy="9879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（1）回声的形成：声音在传播过程中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，遇到障碍物时就会被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回来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。（声可以像光一样发生反射现象）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_5_BD#20c42355e?segpoint=1&amp;vbadefaultcenterpage=1&amp;parentnodeid=52fab6bc7&amp;vbahtmlprocessed=1&amp;hasbroken=1"/>
              <p:cNvSpPr/>
              <p:nvPr/>
            </p:nvSpPr>
            <p:spPr>
              <a:xfrm>
                <a:off x="356616" y="4747736"/>
                <a:ext cx="11475720" cy="11989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7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（2）回声的应用：回声测距。（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𝑣𝑡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为声音从发出到反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射回来的时间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P_5_BD#20c42355e?segpoint=1&amp;vbadefaultcenterpage=1&amp;parentnodeid=52fab6bc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747736"/>
                <a:ext cx="11475720" cy="1198944"/>
              </a:xfrm>
              <a:prstGeom prst="rect">
                <a:avLst/>
              </a:prstGeom>
              <a:blipFill>
                <a:blip r:embed="rId4"/>
                <a:stretch>
                  <a:fillRect l="-1913" r="-638" b="-17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P_5_AN.14_1#20c42355e.blank?vbadefaultcenterpage=1&amp;parentnodeid=52fab6bc7&amp;vbapositionanswer=14&amp;vbahtmlprocessed=1"/>
          <p:cNvSpPr/>
          <p:nvPr/>
        </p:nvSpPr>
        <p:spPr>
          <a:xfrm>
            <a:off x="3518916" y="1143920"/>
            <a:ext cx="792163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种类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P_5_AN.15_1#20c42355e.blank?vbadefaultcenterpage=1&amp;parentnodeid=52fab6bc7&amp;vbapositionanswer=15&amp;vbahtmlprocessed=1"/>
              <p:cNvSpPr/>
              <p:nvPr/>
            </p:nvSpPr>
            <p:spPr>
              <a:xfrm>
                <a:off x="2312416" y="1586928"/>
                <a:ext cx="2156143" cy="49993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4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FF0000"/>
                            </a:solidFill>
                          </a:rPr>
                          <m:t>固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FF0000"/>
                            </a:solidFill>
                          </a:rPr>
                          <m:t>液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FF0000"/>
                            </a:solidFill>
                          </a:rPr>
                          <m:t>气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P_5_AN.15_1#20c42355e.blank?vbadefaultcenterpage=1&amp;parentnodeid=52fab6bc7&amp;vbapositionanswer=15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2416" y="1586928"/>
                <a:ext cx="2156143" cy="499936"/>
              </a:xfrm>
              <a:prstGeom prst="rect">
                <a:avLst/>
              </a:prstGeom>
              <a:blipFill>
                <a:blip r:embed="rId5"/>
                <a:stretch>
                  <a:fillRect l="-282" r="-282" b="-73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_5_AN.16_1#20c42355e.blank?vbadefaultcenterpage=1&amp;parentnodeid=52fab6bc7&amp;vbapositionanswer=16&amp;vbahtmlprocessed=1"/>
          <p:cNvSpPr/>
          <p:nvPr/>
        </p:nvSpPr>
        <p:spPr>
          <a:xfrm>
            <a:off x="3518916" y="2131536"/>
            <a:ext cx="792163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温度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_5_AN.17_1#20c42355e.blank?vbadefaultcenterpage=1&amp;parentnodeid=52fab6bc7&amp;vbapositionanswer=17&amp;vbahtmlprocessed=1"/>
              <p:cNvSpPr/>
              <p:nvPr/>
            </p:nvSpPr>
            <p:spPr>
              <a:xfrm>
                <a:off x="9340279" y="2198433"/>
                <a:ext cx="593725" cy="45421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4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1" name="P_5_AN.17_1#20c42355e.blank?vbadefaultcenterpage=1&amp;parentnodeid=52fab6bc7&amp;vbapositionanswer=17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0279" y="2198433"/>
                <a:ext cx="593725" cy="454216"/>
              </a:xfrm>
              <a:prstGeom prst="rect">
                <a:avLst/>
              </a:prstGeom>
              <a:blipFill rotWithShape="1">
                <a:blip r:embed="rId6"/>
                <a:stretch>
                  <a:fillRect l="-1020" r="-10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P_5_AN.18_1#20c42355e.blank?vbadefaultcenterpage=1&amp;parentnodeid=52fab6bc7&amp;vbapositionanswer=18&amp;vbahtmlprocessed=1"/>
          <p:cNvSpPr/>
          <p:nvPr/>
        </p:nvSpPr>
        <p:spPr>
          <a:xfrm>
            <a:off x="10630916" y="3709320"/>
            <a:ext cx="792163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反射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0c42355e?segpoint=1&amp;vbadefaultcenterpage=1&amp;parentnodeid=52fab6bc7&amp;vbahtmlprocessed=1"/>
          <p:cNvSpPr/>
          <p:nvPr/>
        </p:nvSpPr>
        <p:spPr>
          <a:xfrm>
            <a:off x="356616" y="1747869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5.人耳能听见声音的条件</a:t>
            </a:r>
            <a:endParaRPr lang="en-US" altLang="zh-CN" sz="2800" dirty="0"/>
          </a:p>
        </p:txBody>
      </p:sp>
      <p:sp>
        <p:nvSpPr>
          <p:cNvPr id="3" name="P_5_BD#20c42355e?segpoint=1&amp;vbadefaultcenterpage=1&amp;parentnodeid=52fab6bc7&amp;vbahtmlprocessed=1"/>
          <p:cNvSpPr/>
          <p:nvPr/>
        </p:nvSpPr>
        <p:spPr>
          <a:xfrm>
            <a:off x="356616" y="239125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（1）人耳的听觉系统正常。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5_BD#20c42355e?segpoint=1&amp;vbadefaultcenterpage=1&amp;parentnodeid=52fab6bc7&amp;vbahtmlprocessed=1&amp;hasbroken=1"/>
              <p:cNvSpPr/>
              <p:nvPr/>
            </p:nvSpPr>
            <p:spPr>
              <a:xfrm>
                <a:off x="356616" y="3026251"/>
                <a:ext cx="11475720" cy="5669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（2）物体振动发声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，频率在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P_5_BD#20c42355e?segpoint=1&amp;vbadefaultcenterpage=1&amp;parentnodeid=52fab6bc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026251"/>
                <a:ext cx="11475720" cy="566992"/>
              </a:xfrm>
              <a:prstGeom prst="rect">
                <a:avLst/>
              </a:prstGeom>
              <a:blipFill>
                <a:blip r:embed="rId3"/>
                <a:stretch>
                  <a:fillRect b="-397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_5_BD#20c42355e?segpoint=1&amp;vbadefaultcenterpage=1&amp;parentnodeid=52fab6bc7&amp;vbahtmlprocessed=1"/>
          <p:cNvSpPr/>
          <p:nvPr/>
        </p:nvSpPr>
        <p:spPr>
          <a:xfrm>
            <a:off x="356616" y="366125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（3）发声体和人耳之间有传播声音的介质。</a:t>
            </a:r>
            <a:endParaRPr lang="en-US" altLang="zh-CN" sz="2800" dirty="0"/>
          </a:p>
        </p:txBody>
      </p:sp>
      <p:sp>
        <p:nvSpPr>
          <p:cNvPr id="6" name="P_5_BD#20c42355e?segpoint=1&amp;vbadefaultcenterpage=1&amp;parentnodeid=52fab6bc7&amp;vbahtmlprocessed=1"/>
          <p:cNvSpPr/>
          <p:nvPr/>
        </p:nvSpPr>
        <p:spPr>
          <a:xfrm>
            <a:off x="356616" y="429625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（4）声音的响度足够大，并且距离发声体不能太远。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_5_AN.19_1#20c42355e.blank?vbadefaultcenterpage=1&amp;parentnodeid=52fab6bc7&amp;vbapositionanswer=19&amp;vbahtmlprocessed=1"/>
              <p:cNvSpPr/>
              <p:nvPr/>
            </p:nvSpPr>
            <p:spPr>
              <a:xfrm>
                <a:off x="5614416" y="3057906"/>
                <a:ext cx="1937512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20∼20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P_5_AN.19_1#20c42355e.blank?vbadefaultcenterpage=1&amp;parentnodeid=52fab6bc7&amp;vbapositionanswer=19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4416" y="3057906"/>
                <a:ext cx="1937512" cy="548005"/>
              </a:xfrm>
              <a:prstGeom prst="rect">
                <a:avLst/>
              </a:prstGeom>
              <a:blipFill rotWithShape="1">
                <a:blip r:embed="rId4"/>
                <a:stretch>
                  <a:fillRect l="-314" r="-3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theme/theme1.xml><?xml version="1.0" encoding="utf-8"?>
<a:theme xmlns:a="http://schemas.openxmlformats.org/drawingml/2006/main" name="合心科技出品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2425</Words>
  <Application>Microsoft Office PowerPoint</Application>
  <PresentationFormat>自定义</PresentationFormat>
  <Paragraphs>538</Paragraphs>
  <Slides>62</Slides>
  <Notes>60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63" baseType="lpstr">
      <vt:lpstr>合心科技出品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合心科技出品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合心科技出品</dc:title>
  <dc:subject/>
  <dc:creator>合心科技出品</dc:creator>
  <cp:keywords/>
  <dc:description/>
  <cp:lastModifiedBy>Microsoft</cp:lastModifiedBy>
  <cp:revision>14</cp:revision>
  <dcterms:created xsi:type="dcterms:W3CDTF">2023-03-09T08:24:45Z</dcterms:created>
  <dcterms:modified xsi:type="dcterms:W3CDTF">2023-03-21T08:28:36Z</dcterms:modified>
  <cp:category/>
  <cp:contentStatus/>
</cp:coreProperties>
</file>