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0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22" d="100"/>
          <a:sy n="122" d="100"/>
        </p:scale>
        <p:origin x="-11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343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405f2345c2a3fb1cab2a64a#tid=640938843718860009a42c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9EA9106-868C-6841-3C96-3E04924E71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3384" y="6108192"/>
            <a:ext cx="1133856" cy="758952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2760" y="182880"/>
            <a:ext cx="1417320" cy="393192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429768" y="219456"/>
            <a:ext cx="3236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2023年    初 中 终 结 性 练 习 · 物 理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3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9.xml"/><Relationship Id="rId5" Type="http://schemas.openxmlformats.org/officeDocument/2006/relationships/slide" Target="slide18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png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5" Type="http://schemas.openxmlformats.org/officeDocument/2006/relationships/image" Target="../media/image72.png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51f95d9b?segpoint=1&amp;vbadefaultcenterpage=1&amp;parentnodeid=b590ed2eb&amp;vbahtmlprocessed=1"/>
          <p:cNvSpPr/>
          <p:nvPr/>
        </p:nvSpPr>
        <p:spPr>
          <a:xfrm>
            <a:off x="356616" y="769651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4.特殊物体质量的测量</a:t>
            </a:r>
            <a:endParaRPr lang="en-US" altLang="zh-CN" sz="2800" dirty="0"/>
          </a:p>
        </p:txBody>
      </p:sp>
      <p:sp>
        <p:nvSpPr>
          <p:cNvPr id="3" name="P_5_BD#a51f95d9b?segpoint=1&amp;vbadefaultcenterpage=1&amp;parentnodeid=b590ed2eb&amp;vbahtmlprocessed=1"/>
          <p:cNvSpPr/>
          <p:nvPr/>
        </p:nvSpPr>
        <p:spPr>
          <a:xfrm>
            <a:off x="356616" y="1420843"/>
            <a:ext cx="1147572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（1）测量轻小物体的质量时,可测出多个同样物体的质量,再除以个数,求出这个物体的质量,这种方法叫作累积法。</a:t>
            </a:r>
            <a:endParaRPr lang="en-US" altLang="zh-CN" sz="2800" dirty="0"/>
          </a:p>
        </p:txBody>
      </p:sp>
      <p:sp>
        <p:nvSpPr>
          <p:cNvPr id="4" name="P_5_BD#a51f95d9b?segpoint=1&amp;vbadefaultcenterpage=1&amp;parentnodeid=b590ed2eb&amp;vbahtmlprocessed=1"/>
          <p:cNvSpPr/>
          <p:nvPr/>
        </p:nvSpPr>
        <p:spPr>
          <a:xfrm>
            <a:off x="356616" y="2711608"/>
            <a:ext cx="1147572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（2）测量粉末状物体的质量时,可以在天平两盘各垫一张大小适中的完全相同的纸片,再进行称量。</a:t>
            </a:r>
            <a:endParaRPr lang="en-US" altLang="zh-CN" sz="2800" dirty="0"/>
          </a:p>
        </p:txBody>
      </p:sp>
      <p:sp>
        <p:nvSpPr>
          <p:cNvPr id="5" name="P_5_BD#a51f95d9b?segpoint=1&amp;vbadefaultcenterpage=1&amp;parentnodeid=b590ed2eb&amp;vbahtmlprocessed=1"/>
          <p:cNvSpPr/>
          <p:nvPr/>
        </p:nvSpPr>
        <p:spPr>
          <a:xfrm>
            <a:off x="356616" y="3994309"/>
            <a:ext cx="11475720" cy="1847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（3）液体和潮湿的物体不能直接倒入天平托盘中称量,应将它们装入容器中称量。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注：太空环境中，不能用天平测量物体的质量。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78f0fe9a?vbadefaultcenterpage=1&amp;parentnodeid=97747f4c6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知识点2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量筒</a:t>
            </a:r>
            <a:endParaRPr lang="en-US" altLang="zh-CN" sz="3000" dirty="0"/>
          </a:p>
        </p:txBody>
      </p:sp>
      <p:sp>
        <p:nvSpPr>
          <p:cNvPr id="3" name="P_5_BD#cfd9f3bf4?segpoint=1&amp;vbadefaultcenterpage=1&amp;parentnodeid=978f0fe9a&amp;vbahtmlprocessed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1.量筒是测量液体体积的仪器。</a:t>
            </a:r>
            <a:endParaRPr lang="en-US" altLang="zh-CN" sz="2800" dirty="0"/>
          </a:p>
        </p:txBody>
      </p:sp>
      <p:sp>
        <p:nvSpPr>
          <p:cNvPr id="4" name="P_5_BD#cfd9f3bf4?segpoint=1&amp;vbadefaultcenterpage=1&amp;parentnodeid=978f0fe9a&amp;vbahtmlprocessed=1"/>
          <p:cNvSpPr/>
          <p:nvPr/>
        </p:nvSpPr>
        <p:spPr>
          <a:xfrm>
            <a:off x="356616" y="1868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2.量筒的使用及读数</a:t>
            </a:r>
            <a:endParaRPr lang="en-US" altLang="zh-CN" sz="2800" dirty="0"/>
          </a:p>
        </p:txBody>
      </p:sp>
      <p:graphicFrame>
        <p:nvGraphicFramePr>
          <p:cNvPr id="12" name="P_5_BD#cfd9f3bf4?colgroup=3,27&amp;vbadefaultcenterpage=1&amp;parentnodeid=978f0fe9a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685888"/>
              </p:ext>
            </p:extLst>
          </p:nvPr>
        </p:nvGraphicFramePr>
        <p:xfrm>
          <a:off x="356616" y="2565400"/>
          <a:ext cx="11439144" cy="1117600"/>
        </p:xfrm>
        <a:graphic>
          <a:graphicData uri="http://schemas.openxmlformats.org/drawingml/2006/table">
            <a:tbl>
              <a:tblPr/>
              <a:tblGrid>
                <a:gridCol w="12435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195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看量程、分度值和单位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把量筒放在水平桌面或工作台上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P_5_BD#cfd9f3bf4?colgroup=3,27&amp;vbadefaultcenterpage=1&amp;parentnodeid=978f0fe9a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544052"/>
                  </p:ext>
                </p:extLst>
              </p:nvPr>
            </p:nvGraphicFramePr>
            <p:xfrm>
              <a:off x="356616" y="1605280"/>
              <a:ext cx="11439144" cy="4127500"/>
            </p:xfrm>
            <a:graphic>
              <a:graphicData uri="http://schemas.openxmlformats.org/drawingml/2006/table">
                <a:tbl>
                  <a:tblPr/>
                  <a:tblGrid>
                    <a:gridCol w="124358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019556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41056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（1）读数时，视线应与液体的①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最低处相平，如图中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的②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（2）读数：如图所示，量筒的分度值为③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液体的体积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为④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14900"/>
                            </a:lnSpc>
                          </a:pPr>
                          <a:r>
                            <a:rPr lang="en-US" altLang="zh-CN" sz="825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P_5_BD#cfd9f3bf4?colgroup=3,27&amp;vbadefaultcenterpage=1&amp;parentnodeid=978f0fe9a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544052"/>
                  </p:ext>
                </p:extLst>
              </p:nvPr>
            </p:nvGraphicFramePr>
            <p:xfrm>
              <a:off x="356616" y="1605280"/>
              <a:ext cx="11439144" cy="4105656"/>
            </p:xfrm>
            <a:graphic>
              <a:graphicData uri="http://schemas.openxmlformats.org/drawingml/2006/table">
                <a:tbl>
                  <a:tblPr/>
                  <a:tblGrid>
                    <a:gridCol w="12435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955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056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253" t="-148" r="-120" b="-127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P_5_BD#cfd9f3bf4.table_image?tableimageindex=2&amp;vbadefaultcenterpage=1&amp;parentnodeid=978f0fe9a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1575" y="3937572"/>
            <a:ext cx="1691640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AN.8_1#cfd9f3bf4.blank?vbadefaultcenterpage=1&amp;parentnodeid=978f0fe9a&amp;vbapositionanswer=8&amp;vbahtmlprocessed=1"/>
          <p:cNvSpPr/>
          <p:nvPr/>
        </p:nvSpPr>
        <p:spPr>
          <a:xfrm>
            <a:off x="6968100" y="1610192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凹液面</a:t>
            </a:r>
            <a:endParaRPr lang="en-US" altLang="zh-CN" sz="2800" dirty="0"/>
          </a:p>
        </p:txBody>
      </p:sp>
      <p:sp>
        <p:nvSpPr>
          <p:cNvPr id="5" name="P_5_AN.9_1#cfd9f3bf4.blank?vbadefaultcenterpage=1&amp;parentnodeid=978f0fe9a&amp;vbapositionanswer=9&amp;vbahtmlprocessed=1"/>
          <p:cNvSpPr/>
          <p:nvPr/>
        </p:nvSpPr>
        <p:spPr>
          <a:xfrm>
            <a:off x="2523100" y="2133669"/>
            <a:ext cx="4365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6" name="P_5_AN.10_1#cfd9f3bf4.blank?vbadefaultcenterpage=1&amp;parentnodeid=978f0fe9a&amp;vbapositionanswer=10&amp;vbahtmlprocessed=1"/>
          <p:cNvSpPr/>
          <p:nvPr/>
        </p:nvSpPr>
        <p:spPr>
          <a:xfrm>
            <a:off x="8377800" y="2743109"/>
            <a:ext cx="288925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7" name="P_5_AN.11_1#cfd9f3bf4.blank?vbadefaultcenterpage=1&amp;parentnodeid=978f0fe9a&amp;vbapositionanswer=11&amp;vbahtmlprocessed=1"/>
          <p:cNvSpPr/>
          <p:nvPr/>
        </p:nvSpPr>
        <p:spPr>
          <a:xfrm>
            <a:off x="2675500" y="3297845"/>
            <a:ext cx="496888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30</a:t>
            </a:r>
            <a:endParaRPr lang="en-US" altLang="zh-CN" sz="2800" dirty="0"/>
          </a:p>
        </p:txBody>
      </p:sp>
      <p:sp>
        <p:nvSpPr>
          <p:cNvPr id="2" name="P_5_BD#cfd9f3bf4?colgroup=3,27&amp;vbadefaultcenterpage=1&amp;parentnodeid=978f0fe9a&amp;vbahtmlprocessed=1">
            <a:extLst>
              <a:ext uri="{FF2B5EF4-FFF2-40B4-BE49-F238E27FC236}">
                <a16:creationId xmlns:a16="http://schemas.microsoft.com/office/drawing/2014/main" xmlns="" id="{DF418FFF-AEEE-4336-98EC-8C2E780CFEC0}"/>
              </a:ext>
            </a:extLst>
          </p:cNvPr>
          <p:cNvSpPr txBox="1"/>
          <p:nvPr/>
        </p:nvSpPr>
        <p:spPr>
          <a:xfrm>
            <a:off x="9255760" y="900176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59849698?vbadefaultcenterpage=1&amp;parentnodeid=97747f4c6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知识点3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</a:t>
            </a:r>
            <a:endParaRPr lang="en-US" altLang="zh-CN" sz="3000" dirty="0"/>
          </a:p>
        </p:txBody>
      </p:sp>
      <p:sp>
        <p:nvSpPr>
          <p:cNvPr id="3" name="P_5_BD#88302a18c?segpoint=1&amp;vbadefaultcenterpage=1&amp;parentnodeid=959849698&amp;vbahtmlprocessed=1&amp;hasbroken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1.定义：物体所含物质的多少叫作质量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，通常用字母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5_BD#88302a18c?segpoint=1&amp;vbadefaultcenterpage=1&amp;parentnodeid=959849698&amp;vbahtmlprocessed=1"/>
          <p:cNvSpPr/>
          <p:nvPr/>
        </p:nvSpPr>
        <p:spPr>
          <a:xfrm>
            <a:off x="356616" y="1868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2.单位及单位换算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88302a18c?segpoint=1&amp;vbadefaultcenterpage=1&amp;parentnodeid=959849698&amp;vbahtmlprocessed=1&amp;hasbroken=1"/>
              <p:cNvSpPr/>
              <p:nvPr/>
            </p:nvSpPr>
            <p:spPr>
              <a:xfrm>
                <a:off x="356616" y="2511488"/>
                <a:ext cx="11475720" cy="121202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（1）单位：在国际单位制中，质量的单位是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，符号是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其他常用单位还有吨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t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、克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g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、毫克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mg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88302a18c?segpoint=1&amp;vbadefaultcenterpage=1&amp;parentnodeid=95984969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11488"/>
                <a:ext cx="11475720" cy="1212025"/>
              </a:xfrm>
              <a:prstGeom prst="rect">
                <a:avLst/>
              </a:prstGeom>
              <a:blipFill>
                <a:blip r:embed="rId3"/>
                <a:stretch>
                  <a:fillRect l="-1913" b="-180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P_5_BD#88302a18c?segpoint=1&amp;vbadefaultcenterpage=1&amp;parentnodeid=959849698&amp;vbahtmlprocessed=1&amp;hasbroken=1"/>
              <p:cNvSpPr/>
              <p:nvPr/>
            </p:nvSpPr>
            <p:spPr>
              <a:xfrm>
                <a:off x="356616" y="3799078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（2）单位换算：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t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P_5_BD#88302a18c?segpoint=1&amp;vbadefaultcenterpage=1&amp;parentnodeid=95984969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799078"/>
                <a:ext cx="11475720" cy="566992"/>
              </a:xfrm>
              <a:prstGeom prst="rect">
                <a:avLst/>
              </a:prstGeom>
              <a:blipFill>
                <a:blip r:embed="rId4"/>
                <a:stretch>
                  <a:fillRect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5_BD#88302a18c?segpoint=1&amp;vbadefaultcenterpage=1&amp;parentnodeid=959849698&amp;vbahtmlprocessed=1&amp;hasbroken=1"/>
              <p:cNvSpPr/>
              <p:nvPr/>
            </p:nvSpPr>
            <p:spPr>
              <a:xfrm>
                <a:off x="356616" y="4434078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 dirty="0" smtClean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933" dirty="0"/>
              </a:p>
            </p:txBody>
          </p:sp>
        </mc:Choice>
        <mc:Fallback xmlns="">
          <p:sp>
            <p:nvSpPr>
              <p:cNvPr id="7" name="P_5_BD#88302a18c?segpoint=1&amp;vbadefaultcenterpage=1&amp;parentnodeid=959849698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434078"/>
                <a:ext cx="11475720" cy="566992"/>
              </a:xfrm>
              <a:prstGeom prst="rect">
                <a:avLst/>
              </a:prstGeom>
              <a:blipFill rotWithShape="1">
                <a:blip r:embed="rId5"/>
                <a:stretch>
                  <a:fillRect l="-638" b="-419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5_AN.12_1#88302a18c.blank?vbadefaultcenterpage=1&amp;parentnodeid=959849698&amp;vbapositionanswer=12&amp;vbahtmlprocessed=1"/>
              <p:cNvSpPr/>
              <p:nvPr/>
            </p:nvSpPr>
            <p:spPr>
              <a:xfrm>
                <a:off x="9272016" y="1246677"/>
                <a:ext cx="307721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P_5_AN.12_1#88302a18c.blank?vbadefaultcenterpage=1&amp;parentnodeid=959849698&amp;vbapositionanswer=12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2016" y="1246677"/>
                <a:ext cx="307721" cy="548005"/>
              </a:xfrm>
              <a:prstGeom prst="rect">
                <a:avLst/>
              </a:prstGeom>
              <a:blipFill rotWithShape="1">
                <a:blip r:embed="rId6"/>
                <a:stretch>
                  <a:fillRect l="-2000" r="-4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P_5_AN.13_1#88302a18c.blank?vbadefaultcenterpage=1&amp;parentnodeid=959849698&amp;vbapositionanswer=13&amp;vbahtmlprocessed=1"/>
          <p:cNvSpPr/>
          <p:nvPr/>
        </p:nvSpPr>
        <p:spPr>
          <a:xfrm>
            <a:off x="8141716" y="249641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千克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_5_AN.14_1#88302a18c.blank?vbadefaultcenterpage=1&amp;parentnodeid=959849698&amp;vbapositionanswer=14&amp;vbahtmlprocessed=1"/>
              <p:cNvSpPr/>
              <p:nvPr/>
            </p:nvSpPr>
            <p:spPr>
              <a:xfrm>
                <a:off x="10669016" y="2457831"/>
                <a:ext cx="36512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P_5_AN.14_1#88302a18c.blank?vbadefaultcenterpage=1&amp;parentnodeid=959849698&amp;vbapositionanswer=1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9016" y="2457831"/>
                <a:ext cx="365125" cy="548005"/>
              </a:xfrm>
              <a:prstGeom prst="rect">
                <a:avLst/>
              </a:prstGeom>
              <a:blipFill rotWithShape="1">
                <a:blip r:embed="rId7"/>
                <a:stretch>
                  <a:fillRect l="-1667" r="-1667" b="-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_5_AN.15_1#88302a18c.blank?vbadefaultcenterpage=1&amp;parentnodeid=959849698&amp;vbapositionanswer=15&amp;vbahtmlprocessed=1"/>
              <p:cNvSpPr/>
              <p:nvPr/>
            </p:nvSpPr>
            <p:spPr>
              <a:xfrm>
                <a:off x="4797235" y="3810612"/>
                <a:ext cx="895350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P_5_AN.15_1#88302a18c.blank?vbadefaultcenterpage=1&amp;parentnodeid=959849698&amp;vbapositionanswer=15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235" y="3810612"/>
                <a:ext cx="895350" cy="548005"/>
              </a:xfrm>
              <a:prstGeom prst="rect">
                <a:avLst/>
              </a:prstGeom>
              <a:blipFill rotWithShape="1">
                <a:blip r:embed="rId8"/>
                <a:stretch>
                  <a:fillRect l="-13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P_5_AN.16_1#88302a18c.blank?vbadefaultcenterpage=1&amp;parentnodeid=959849698&amp;vbapositionanswer=16&amp;vbahtmlprocessed=1"/>
              <p:cNvSpPr/>
              <p:nvPr/>
            </p:nvSpPr>
            <p:spPr>
              <a:xfrm>
                <a:off x="7534466" y="3816590"/>
                <a:ext cx="751332" cy="5576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P_5_AN.16_1#88302a18c.blank?vbadefaultcenterpage=1&amp;parentnodeid=959849698&amp;vbapositionanswer=1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4466" y="3816590"/>
                <a:ext cx="751332" cy="557657"/>
              </a:xfrm>
              <a:prstGeom prst="rect">
                <a:avLst/>
              </a:prstGeom>
              <a:blipFill rotWithShape="1">
                <a:blip r:embed="rId9"/>
                <a:stretch>
                  <a:fillRect l="-1626" r="-8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P_5_AN.17_1#88302a18c.blank?vbadefaultcenterpage=1&amp;parentnodeid=959849698&amp;vbapositionanswer=17&amp;vbahtmlprocessed=1"/>
          <p:cNvSpPr/>
          <p:nvPr/>
        </p:nvSpPr>
        <p:spPr>
          <a:xfrm>
            <a:off x="1757172" y="4361561"/>
            <a:ext cx="751332" cy="557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100" b="0" i="0" kern="0" spc="-999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&lt;m</a:t>
            </a:r>
            <a:r>
              <a:rPr lang="en-US" altLang="zh-CN" sz="100" b="0" i="0" kern="0" spc="-99900" dirty="0" smtClean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&gt;&lt;/</a:t>
            </a:r>
            <a:r>
              <a:rPr lang="en-US" altLang="zh-CN" sz="100" b="0" i="0" kern="0" spc="-9990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m&gt;</a:t>
            </a:r>
            <a:endParaRPr lang="en-US" altLang="zh-CN" sz="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P_5_AN.18_1#88302a18c.blank?vbadefaultcenterpage=1&amp;parentnodeid=959849698&amp;vbapositionanswer=18&amp;vbahtmlprocessed=1"/>
              <p:cNvSpPr/>
              <p:nvPr/>
            </p:nvSpPr>
            <p:spPr>
              <a:xfrm>
                <a:off x="1661482" y="4447526"/>
                <a:ext cx="751332" cy="5576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4" name="P_5_AN.18_1#88302a18c.blank?vbadefaultcenterpage=1&amp;parentnodeid=959849698&amp;vbapositionanswer=1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482" y="4447526"/>
                <a:ext cx="751332" cy="557657"/>
              </a:xfrm>
              <a:prstGeom prst="rect">
                <a:avLst/>
              </a:prstGeom>
              <a:blipFill rotWithShape="1">
                <a:blip r:embed="rId10"/>
                <a:stretch>
                  <a:fillRect l="-1626" r="-8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_5_AN.19_1#88302a18c.blank?vbadefaultcenterpage=1&amp;parentnodeid=959849698&amp;vbapositionanswer=19&amp;vbahtmlprocessed=1"/>
              <p:cNvSpPr/>
              <p:nvPr/>
            </p:nvSpPr>
            <p:spPr>
              <a:xfrm>
                <a:off x="3273303" y="4455341"/>
                <a:ext cx="751332" cy="5576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5" name="P_5_AN.19_1#88302a18c.blank?vbadefaultcenterpage=1&amp;parentnodeid=959849698&amp;vbapositionanswer=19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303" y="4455341"/>
                <a:ext cx="751332" cy="557657"/>
              </a:xfrm>
              <a:prstGeom prst="rect">
                <a:avLst/>
              </a:prstGeom>
              <a:blipFill rotWithShape="1">
                <a:blip r:embed="rId11"/>
                <a:stretch>
                  <a:fillRect l="-1626" r="-8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8302a18c?segpoint=1&amp;vbadefaultcenterpage=1&amp;parentnodeid=959849698&amp;vbahtmlprocessed=1&amp;hasbroken=1"/>
          <p:cNvSpPr/>
          <p:nvPr/>
        </p:nvSpPr>
        <p:spPr>
          <a:xfrm>
            <a:off x="356616" y="2397793"/>
            <a:ext cx="11475720" cy="18521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3.属性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：质量是物体本身的一种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不随物体形状、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物质状态、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位置改变而改变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，也不随温度改变而改变。如：冰融化成水，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质量不变；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从地球带到太空的物体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，质量不变。</a:t>
            </a:r>
            <a:endParaRPr lang="en-US" altLang="zh-CN" sz="2800" dirty="0"/>
          </a:p>
        </p:txBody>
      </p:sp>
      <p:sp>
        <p:nvSpPr>
          <p:cNvPr id="3" name="P_5_AN.20_1#88302a18c.blank?vbadefaultcenterpage=1&amp;parentnodeid=959849698&amp;vbapositionanswer=20&amp;vbahtmlprocessed=1"/>
          <p:cNvSpPr/>
          <p:nvPr/>
        </p:nvSpPr>
        <p:spPr>
          <a:xfrm>
            <a:off x="6097016" y="236419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属性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4e3962be?vbadefaultcenterpage=1&amp;parentnodeid=97747f4c6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知识点4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密度</a:t>
            </a:r>
            <a:endParaRPr lang="en-US" altLang="zh-CN" sz="3000" dirty="0"/>
          </a:p>
        </p:txBody>
      </p:sp>
      <p:sp>
        <p:nvSpPr>
          <p:cNvPr id="3" name="P_5_BD#8efd1a7f0?segpoint=1&amp;vbadefaultcenterpage=1&amp;parentnodeid=64e3962be&amp;vbahtmlprocessed=1&amp;hasbroken=1"/>
          <p:cNvSpPr/>
          <p:nvPr/>
        </p:nvSpPr>
        <p:spPr>
          <a:xfrm>
            <a:off x="356616" y="1220978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1.定义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：某种物质的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的比值叫作这种物质的密度，通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常用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8efd1a7f0?segpoint=1&amp;vbadefaultcenterpage=1&amp;parentnodeid=64e3962be&amp;vbahtmlprocessed=1&amp;hasbroken=1"/>
              <p:cNvSpPr/>
              <p:nvPr/>
            </p:nvSpPr>
            <p:spPr>
              <a:xfrm>
                <a:off x="356616" y="2438400"/>
                <a:ext cx="11475720" cy="136061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2.（1）公式：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3450" b="0" i="0" u="sng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表示质量，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表示体积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，密度在数值上等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于物体单位体积的质量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8efd1a7f0?segpoint=1&amp;vbadefaultcenterpage=1&amp;parentnodeid=64e3962b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438400"/>
                <a:ext cx="11475720" cy="1360615"/>
              </a:xfrm>
              <a:prstGeom prst="rect">
                <a:avLst/>
              </a:prstGeom>
              <a:blipFill>
                <a:blip r:embed="rId3"/>
                <a:stretch>
                  <a:fillRect l="-1913" r="-319" b="-165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8efd1a7f0?segpoint=1&amp;vbadefaultcenterpage=1&amp;parentnodeid=64e3962be&amp;vbahtmlprocessed=1&amp;hasbroken=1"/>
              <p:cNvSpPr/>
              <p:nvPr/>
            </p:nvSpPr>
            <p:spPr>
              <a:xfrm>
                <a:off x="356616" y="3810000"/>
                <a:ext cx="11475720" cy="8564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（2）变形公式：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（求质量）；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𝜌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（求体积）。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8efd1a7f0?segpoint=1&amp;vbadefaultcenterpage=1&amp;parentnodeid=64e3962b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810000"/>
                <a:ext cx="11475720" cy="856488"/>
              </a:xfrm>
              <a:prstGeom prst="rect">
                <a:avLst/>
              </a:prstGeom>
              <a:blipFill>
                <a:blip r:embed="rId4"/>
                <a:stretch>
                  <a:fillRect b="-78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P_5_BD#8efd1a7f0?segpoint=1&amp;vbadefaultcenterpage=1&amp;parentnodeid=64e3962be&amp;vbahtmlprocessed=1&amp;hasbroken=1"/>
              <p:cNvSpPr/>
              <p:nvPr/>
            </p:nvSpPr>
            <p:spPr>
              <a:xfrm>
                <a:off x="356616" y="4673600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3.（1）单位：在国际单位制中，密度的单位是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，符号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，其他常用单位还有克每立方厘米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g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/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P_5_BD#8efd1a7f0?segpoint=1&amp;vbadefaultcenterpage=1&amp;parentnodeid=64e3962b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673600"/>
                <a:ext cx="11475720" cy="1207072"/>
              </a:xfrm>
              <a:prstGeom prst="rect">
                <a:avLst/>
              </a:prstGeom>
              <a:blipFill>
                <a:blip r:embed="rId5"/>
                <a:stretch>
                  <a:fillRect l="-1913" r="-1541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5_AN.21_1#8efd1a7f0.blank?vbadefaultcenterpage=1&amp;parentnodeid=64e3962be&amp;vbapositionanswer=21&amp;vbahtmlprocessed=1"/>
          <p:cNvSpPr/>
          <p:nvPr/>
        </p:nvSpPr>
        <p:spPr>
          <a:xfrm>
            <a:off x="4319016" y="1192434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8" name="P_5_AN.22_1#8efd1a7f0.blank?vbadefaultcenterpage=1&amp;parentnodeid=64e3962be&amp;vbapositionanswer=22&amp;vbahtmlprocessed=1"/>
          <p:cNvSpPr/>
          <p:nvPr/>
        </p:nvSpPr>
        <p:spPr>
          <a:xfrm>
            <a:off x="5741416" y="1176804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P_5_AN.23_1#8efd1a7f0.blank?vbadefaultcenterpage=1&amp;parentnodeid=64e3962be&amp;vbapositionanswer=23&amp;vbahtmlprocessed=1"/>
              <p:cNvSpPr/>
              <p:nvPr/>
            </p:nvSpPr>
            <p:spPr>
              <a:xfrm>
                <a:off x="1232916" y="1806321"/>
                <a:ext cx="207518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P_5_AN.23_1#8efd1a7f0.blank?vbadefaultcenterpage=1&amp;parentnodeid=64e3962be&amp;vbapositionanswer=23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2916" y="1806321"/>
                <a:ext cx="207518" cy="548005"/>
              </a:xfrm>
              <a:prstGeom prst="rect">
                <a:avLst/>
              </a:prstGeom>
              <a:blipFill>
                <a:blip r:embed="rId6"/>
                <a:stretch>
                  <a:fillRect l="-2941" r="-5882" b="-11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_5_AN.24_1#8efd1a7f0.blank?vbadefaultcenterpage=1&amp;parentnodeid=64e3962be&amp;vbapositionanswer=24&amp;vbahtmlprocessed=1"/>
              <p:cNvSpPr/>
              <p:nvPr/>
            </p:nvSpPr>
            <p:spPr>
              <a:xfrm>
                <a:off x="4125278" y="2254885"/>
                <a:ext cx="250508" cy="78524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68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P_5_AN.24_1#8efd1a7f0.blank?vbadefaultcenterpage=1&amp;parentnodeid=64e3962be&amp;vbapositionanswer=2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5278" y="2254885"/>
                <a:ext cx="250508" cy="785241"/>
              </a:xfrm>
              <a:prstGeom prst="rect">
                <a:avLst/>
              </a:prstGeom>
              <a:blipFill>
                <a:blip r:embed="rId7"/>
                <a:stretch>
                  <a:fillRect l="-4878" r="-2439" b="-77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P_5_AN.25_1#8efd1a7f0.blank?vbadefaultcenterpage=1&amp;parentnodeid=64e3962be&amp;vbapositionanswer=25&amp;vbahtmlprocessed=1"/>
          <p:cNvSpPr/>
          <p:nvPr/>
        </p:nvSpPr>
        <p:spPr>
          <a:xfrm>
            <a:off x="8408416" y="4648866"/>
            <a:ext cx="2214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千克每立方米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P_5_AN.26_1#8efd1a7f0.blank?vbadefaultcenterpage=1&amp;parentnodeid=64e3962be&amp;vbapositionanswer=26&amp;vbahtmlprocessed=1"/>
              <p:cNvSpPr/>
              <p:nvPr/>
            </p:nvSpPr>
            <p:spPr>
              <a:xfrm>
                <a:off x="839216" y="5276546"/>
                <a:ext cx="1000570" cy="5576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P_5_AN.26_1#8efd1a7f0.blank?vbadefaultcenterpage=1&amp;parentnodeid=64e3962be&amp;vbapositionanswer=2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216" y="5276546"/>
                <a:ext cx="1000570" cy="557657"/>
              </a:xfrm>
              <a:prstGeom prst="rect">
                <a:avLst/>
              </a:prstGeom>
              <a:blipFill rotWithShape="1">
                <a:blip r:embed="rId8"/>
                <a:stretch>
                  <a:fillRect l="-1220" r="-610" b="-219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efd1a7f0?segpoint=1&amp;vbadefaultcenterpage=1&amp;parentnodeid=64e3962be&amp;vbahtmlprocessed=1&amp;hasbroken=1"/>
              <p:cNvSpPr/>
              <p:nvPr/>
            </p:nvSpPr>
            <p:spPr>
              <a:xfrm>
                <a:off x="356616" y="1790700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（2）单位换算：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efd1a7f0?segpoint=1&amp;vbadefaultcenterpage=1&amp;parentnodeid=64e3962b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90700"/>
                <a:ext cx="11475720" cy="566992"/>
              </a:xfrm>
              <a:prstGeom prst="rect">
                <a:avLst/>
              </a:prstGeom>
              <a:blipFill>
                <a:blip r:embed="rId3"/>
                <a:stretch>
                  <a:fillRect b="-387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5_BD#8efd1a7f0?segpoint=1&amp;vbadefaultcenterpage=1&amp;parentnodeid=64e3962be&amp;vbahtmlprocessed=1"/>
          <p:cNvSpPr/>
          <p:nvPr/>
        </p:nvSpPr>
        <p:spPr>
          <a:xfrm>
            <a:off x="356616" y="2428494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4.性质：密度是物质的特性之一。一般情况下，密度只与物质的种类有关，与物质的质量和体积无关。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8efd1a7f0?segpoint=1&amp;vbadefaultcenterpage=1&amp;parentnodeid=64e3962be&amp;vbahtmlprocessed=1"/>
              <p:cNvSpPr/>
              <p:nvPr/>
            </p:nvSpPr>
            <p:spPr>
              <a:xfrm>
                <a:off x="356616" y="3645916"/>
                <a:ext cx="11475720" cy="1211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5.常见物质的密度：水的密度为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；冰的密度为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；煤油、酒精的密度为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8efd1a7f0?segpoint=1&amp;vbadefaultcenterpage=1&amp;parentnodeid=64e3962be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645916"/>
                <a:ext cx="11475720" cy="1211072"/>
              </a:xfrm>
              <a:prstGeom prst="rect">
                <a:avLst/>
              </a:prstGeom>
              <a:blipFill>
                <a:blip r:embed="rId4"/>
                <a:stretch>
                  <a:fillRect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AN.27_1#8efd1a7f0.blank?vbadefaultcenterpage=1&amp;parentnodeid=64e3962be&amp;vbapositionanswer=27&amp;vbahtmlprocessed=1"/>
              <p:cNvSpPr/>
              <p:nvPr/>
            </p:nvSpPr>
            <p:spPr>
              <a:xfrm>
                <a:off x="5594604" y="1799381"/>
                <a:ext cx="1171258" cy="557657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P_5_AN.27_1#8efd1a7f0.blank?vbadefaultcenterpage=1&amp;parentnodeid=64e3962be&amp;vbapositionanswer=27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4604" y="1799381"/>
                <a:ext cx="1171258" cy="557657"/>
              </a:xfrm>
              <a:prstGeom prst="rect">
                <a:avLst/>
              </a:prstGeom>
              <a:blipFill rotWithShape="1">
                <a:blip r:embed="rId5"/>
                <a:stretch>
                  <a:fillRect l="-1042" r="-52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cc89f9ad?vbadefaultcenterpage=1&amp;parentnodeid=97747f4c6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知识点5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密度与社会生活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5b3912da7?segpoint=1&amp;vbadefaultcenterpage=1&amp;parentnodeid=fcc89f9ad&amp;vbahtmlprocessed=1&amp;hasbroken=1"/>
              <p:cNvSpPr/>
              <p:nvPr/>
            </p:nvSpPr>
            <p:spPr>
              <a:xfrm>
                <a:off x="356616" y="1220978"/>
                <a:ext cx="11475720" cy="2487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1.密度与温度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一般来说，同种物质温度越高，密度越小，遵循热胀冷缩的规律。但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水比较特殊，水在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时密度最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水结冰后，质量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，体积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密度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5b3912da7?segpoint=1&amp;vbadefaultcenterpage=1&amp;parentnodeid=fcc89f9ad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0978"/>
                <a:ext cx="11475720" cy="2487232"/>
              </a:xfrm>
              <a:prstGeom prst="rect">
                <a:avLst/>
              </a:prstGeom>
              <a:blipFill>
                <a:blip r:embed="rId3"/>
                <a:stretch>
                  <a:fillRect l="-1913" r="-797" b="-98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P_5_BD#5b3912da7?segpoint=1&amp;vbadefaultcenterpage=1&amp;parentnodeid=fcc89f9ad&amp;vbahtmlprocessed=1"/>
          <p:cNvSpPr/>
          <p:nvPr/>
        </p:nvSpPr>
        <p:spPr>
          <a:xfrm>
            <a:off x="356616" y="378148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2.应用：鉴定牛奶、酒的品质；农业用盐水选种；判断物体的实心与空心等。</a:t>
            </a:r>
            <a:endParaRPr lang="en-US" altLang="zh-CN" sz="2800" dirty="0"/>
          </a:p>
        </p:txBody>
      </p:sp>
      <p:sp>
        <p:nvSpPr>
          <p:cNvPr id="5" name="P_5_AN.28_1#5b3912da7.blank?vbadefaultcenterpage=1&amp;parentnodeid=fcc89f9ad&amp;vbapositionanswer=28&amp;vbahtmlprocessed=1"/>
          <p:cNvSpPr/>
          <p:nvPr/>
        </p:nvSpPr>
        <p:spPr>
          <a:xfrm>
            <a:off x="5396929" y="2490510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P_5_AN.29_1#5b3912da7.blank?vbadefaultcenterpage=1&amp;parentnodeid=fcc89f9ad&amp;vbapositionanswer=29&amp;vbahtmlprocessed=1"/>
          <p:cNvSpPr/>
          <p:nvPr/>
        </p:nvSpPr>
        <p:spPr>
          <a:xfrm>
            <a:off x="8952929" y="249832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7" name="P_5_AN.30_1#5b3912da7.blank?vbadefaultcenterpage=1&amp;parentnodeid=fcc89f9ad&amp;vbapositionanswer=30&amp;vbahtmlprocessed=1"/>
          <p:cNvSpPr/>
          <p:nvPr/>
        </p:nvSpPr>
        <p:spPr>
          <a:xfrm>
            <a:off x="496316" y="315782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变大</a:t>
            </a:r>
            <a:endParaRPr lang="en-US" altLang="zh-CN" sz="2800" dirty="0"/>
          </a:p>
        </p:txBody>
      </p:sp>
      <p:sp>
        <p:nvSpPr>
          <p:cNvPr id="8" name="P_5_AN.31_1#5b3912da7.blank?vbadefaultcenterpage=1&amp;parentnodeid=fcc89f9ad&amp;vbapositionanswer=31&amp;vbahtmlprocessed=1"/>
          <p:cNvSpPr/>
          <p:nvPr/>
        </p:nvSpPr>
        <p:spPr>
          <a:xfrm>
            <a:off x="2629916" y="3150008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506db703.fixed?vbadefaultcenterpage=1&amp;parentnodeid=c72d71be2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重难点突破</a:t>
            </a:r>
            <a:endParaRPr lang="en-US" altLang="zh-CN" sz="5500" dirty="0"/>
          </a:p>
        </p:txBody>
      </p:sp>
      <p:sp>
        <p:nvSpPr>
          <p:cNvPr id="3" name="C_3#a506db703.fixed?vbadefaultcenterpage=1&amp;parentnodeid=c72d71be2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_4_BD#8f6726866?vbadefaultcenterpage=1&amp;parentnodeid=a506db703&amp;vbahtmlprocessed=1&amp;hasbroken=1"/>
              <p:cNvSpPr/>
              <p:nvPr/>
            </p:nvSpPr>
            <p:spPr>
              <a:xfrm>
                <a:off x="356616" y="539496"/>
                <a:ext cx="11475720" cy="8859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3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重点1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𝒎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r>
                      <a:rPr lang="en-US" altLang="zh-CN" sz="30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𝑽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10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3000" b="1" i="0" dirty="0">
                    <a:solidFill>
                      <a:srgbClr val="00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图像的理解</a:t>
                </a:r>
                <a:endParaRPr lang="en-US" altLang="zh-CN" sz="3000" dirty="0"/>
              </a:p>
            </p:txBody>
          </p:sp>
        </mc:Choice>
        <mc:Fallback xmlns="">
          <p:sp>
            <p:nvSpPr>
              <p:cNvPr id="2" name="C_4_BD#8f6726866?vbadefaultcenterpage=1&amp;parentnodeid=a506db70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39496"/>
                <a:ext cx="11475720" cy="885952"/>
              </a:xfrm>
              <a:prstGeom prst="rect">
                <a:avLst/>
              </a:prstGeom>
              <a:blipFill>
                <a:blip r:embed="rId3"/>
                <a:stretch>
                  <a:fillRect l="-2072" t="-82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0142f7cbd?imagetipindex=1&amp;vbadefaultcenterpage=1&amp;parentnodeid=8f6726866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7136" y="1181100"/>
            <a:ext cx="316382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0142f7cbd?imagetipindex=1&amp;vbadefaultcenterpage=1&amp;parentnodeid=8f6726866&amp;vbahtmlprocessed=1"/>
          <p:cNvSpPr/>
          <p:nvPr/>
        </p:nvSpPr>
        <p:spPr>
          <a:xfrm>
            <a:off x="5495004" y="4508500"/>
            <a:ext cx="12080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图1-8-1</a:t>
            </a:r>
            <a:endParaRPr lang="en-US" altLang="zh-CN" sz="2800" dirty="0"/>
          </a:p>
        </p:txBody>
      </p:sp>
      <p:sp>
        <p:nvSpPr>
          <p:cNvPr id="5" name="P_5_BD#0142f7cbd?segpoint=1&amp;vbadefaultcenterpage=1&amp;parentnodeid=8f6726866&amp;vbahtmlprocessed=1"/>
          <p:cNvSpPr/>
          <p:nvPr/>
        </p:nvSpPr>
        <p:spPr>
          <a:xfrm>
            <a:off x="356616" y="5027549"/>
            <a:ext cx="11475720" cy="9879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（1）明确坐标对应的物理量，图1-8-1中横坐标表示体积，纵坐标表示质量。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72d71be2.fixed?vbadefaultcenterpage=1&amp;parentnodeid=bf47da24c&amp;vbahtmlprocessed=1"/>
          <p:cNvSpPr/>
          <p:nvPr/>
        </p:nvSpPr>
        <p:spPr>
          <a:xfrm>
            <a:off x="868680" y="2048256"/>
            <a:ext cx="10799064" cy="87782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课程培优</a:t>
            </a:r>
            <a:endParaRPr lang="en-US" altLang="zh-CN" sz="4000" dirty="0"/>
          </a:p>
        </p:txBody>
      </p:sp>
      <p:sp>
        <p:nvSpPr>
          <p:cNvPr id="3" name="C_2_BD#c72d71be2.fixed?vbadefaultcenterpage=1&amp;parentnodeid=bf47da24c&amp;vbahtmlprocessed=1"/>
          <p:cNvSpPr/>
          <p:nvPr/>
        </p:nvSpPr>
        <p:spPr>
          <a:xfrm>
            <a:off x="868680" y="3273552"/>
            <a:ext cx="10799064" cy="7223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密度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0142f7cbd?segpoint=1&amp;vbadefaultcenterpage=1&amp;parentnodeid=8f6726866&amp;vbahtmlprocessed=1"/>
          <p:cNvSpPr/>
          <p:nvPr/>
        </p:nvSpPr>
        <p:spPr>
          <a:xfrm>
            <a:off x="356616" y="138172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（2）根据图像比较密度大小的方法：相同体积比较质量，质量大的密度大；相同质量比较体积，体积小的密度大。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0142f7cbd?segpoint=1&amp;vbadefaultcenterpage=1&amp;parentnodeid=8f6726866&amp;vbahtmlprocessed=1&amp;hasbroken=1"/>
              <p:cNvSpPr/>
              <p:nvPr/>
            </p:nvSpPr>
            <p:spPr>
              <a:xfrm>
                <a:off x="356616" y="2594832"/>
                <a:ext cx="11475720" cy="78524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（3）利用图像计算时，可直接取点，再根据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计算。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0142f7cbd?segpoint=1&amp;vbadefaultcenterpage=1&amp;parentnodeid=8f672686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94832"/>
                <a:ext cx="11475720" cy="785241"/>
              </a:xfrm>
              <a:prstGeom prst="rect">
                <a:avLst/>
              </a:prstGeom>
              <a:blipFill>
                <a:blip r:embed="rId3"/>
                <a:stretch>
                  <a:fillRect b="-164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0142f7cbd?segpoint=1&amp;vbadefaultcenterpage=1&amp;parentnodeid=8f6726866&amp;vbahtmlprocessed=1"/>
              <p:cNvSpPr/>
              <p:nvPr/>
            </p:nvSpPr>
            <p:spPr>
              <a:xfrm>
                <a:off x="356616" y="3382232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（4）同种物质的质量与它的体积的比值是一个定值，其图像是一条过原点的倾斜直线，此定值即为该物质的密度。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注：离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轴越近，密度越大。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0142f7cbd?segpoint=1&amp;vbadefaultcenterpage=1&amp;parentnodeid=8f672686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382232"/>
                <a:ext cx="11475720" cy="1847152"/>
              </a:xfrm>
              <a:prstGeom prst="rect">
                <a:avLst/>
              </a:prstGeom>
              <a:blipFill>
                <a:blip r:embed="rId4"/>
                <a:stretch>
                  <a:fillRect l="-1913" b="-118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901a6b38?vbadefaultcenterpage=1&amp;parentnodeid=a506db703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重点2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常规方法测量密度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P_5_BD#8280538ab?colgroup=5,25&amp;vbadefaultcenterpage=1&amp;parentnodeid=3901a6b3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7840642"/>
                  </p:ext>
                </p:extLst>
              </p:nvPr>
            </p:nvGraphicFramePr>
            <p:xfrm>
              <a:off x="356616" y="1298330"/>
              <a:ext cx="11439144" cy="4351216"/>
            </p:xfrm>
            <a:graphic>
              <a:graphicData uri="http://schemas.openxmlformats.org/drawingml/2006/table">
                <a:tbl>
                  <a:tblPr/>
                  <a:tblGrid>
                    <a:gridCol w="206654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93726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7493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工具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天平、量筒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3043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测量液体密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度的步骤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（1）用天平测出烧杯和液体的总质量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（2）把烧杯中适量液体倒入量筒中，用天平测出剩余液体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和烧杯的总质量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（3）读出量筒中液体的体积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5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（4）得出液体的密度：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P_5_BD#8280538ab?colgroup=5,25&amp;vbadefaultcenterpage=1&amp;parentnodeid=3901a6b3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7840642"/>
                  </p:ext>
                </p:extLst>
              </p:nvPr>
            </p:nvGraphicFramePr>
            <p:xfrm>
              <a:off x="356616" y="1298330"/>
              <a:ext cx="11439144" cy="4351216"/>
            </p:xfrm>
            <a:graphic>
              <a:graphicData uri="http://schemas.openxmlformats.org/drawingml/2006/table">
                <a:tbl>
                  <a:tblPr/>
                  <a:tblGrid>
                    <a:gridCol w="2066544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0000"/>
                        </a:ext>
                      </a:extLst>
                    </a:gridCol>
                    <a:gridCol w="937260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20001"/>
                        </a:ext>
                      </a:extLst>
                    </a:gridCol>
                  </a:tblGrid>
                  <a:tr h="74930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121" t="-813" b="-4902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0"/>
                      </a:ext>
                    </a:extLst>
                  </a:tr>
                  <a:tr h="558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工具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天平、量筒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1"/>
                      </a:ext>
                    </a:extLst>
                  </a:tr>
                  <a:tr h="3043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测量液体密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度的步骤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2121" t="-43287" b="-24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P_5_BD#8280538ab?colgroup=5,25&amp;vbadefaultcenterpage=1&amp;parentnodeid=3901a6b3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4522210"/>
                  </p:ext>
                </p:extLst>
              </p:nvPr>
            </p:nvGraphicFramePr>
            <p:xfrm>
              <a:off x="356616" y="1543335"/>
              <a:ext cx="11439144" cy="3594100"/>
            </p:xfrm>
            <a:graphic>
              <a:graphicData uri="http://schemas.openxmlformats.org/drawingml/2006/table">
                <a:tbl>
                  <a:tblPr/>
                  <a:tblGrid>
                    <a:gridCol w="206654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937260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352209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测量固体密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度的步骤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（1）用天平测出固体的质量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（2）在量筒中倒入适量的水，测出水的体积为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（3）将固体放入量筒的水中使其浸没，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读出量筒的示数为</a:t>
                          </a:r>
                          <a:r>
                            <a:rPr lang="en-US" altLang="zh-CN" sz="900" b="0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（4）得出固体的密度：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注：此方法适用于不溶于水且不吸水的固体密度的测量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P_5_BD#8280538ab?colgroup=5,25&amp;vbadefaultcenterpage=1&amp;parentnodeid=3901a6b3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4522210"/>
                  </p:ext>
                </p:extLst>
              </p:nvPr>
            </p:nvGraphicFramePr>
            <p:xfrm>
              <a:off x="356616" y="1543335"/>
              <a:ext cx="11439144" cy="3546285"/>
            </p:xfrm>
            <a:graphic>
              <a:graphicData uri="http://schemas.openxmlformats.org/drawingml/2006/table">
                <a:tbl>
                  <a:tblPr/>
                  <a:tblGrid>
                    <a:gridCol w="20665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372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5462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测量固体密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度的步骤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107" t="-859" r="-130" b="-60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5_BD#8280538ab?segpoint=1&amp;vbadefaultcenterpage=1&amp;parentnodeid=3901a6b38&amp;vbahtmlprocessed=1&amp;hasbroken=1"/>
          <p:cNvSpPr/>
          <p:nvPr/>
        </p:nvSpPr>
        <p:spPr>
          <a:xfrm>
            <a:off x="356616" y="5200936"/>
            <a:ext cx="11475720" cy="5719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900" b="1" i="0" u="none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&lt;</a:t>
            </a:r>
            <a:r>
              <a:rPr lang="en-US" altLang="zh-CN" sz="100" b="1" i="0" kern="0" spc="-99900" dirty="0" smtClean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m</a:t>
            </a:r>
            <a:endParaRPr lang="en-US" altLang="zh-CN" sz="933" dirty="0"/>
          </a:p>
        </p:txBody>
      </p:sp>
      <p:sp>
        <p:nvSpPr>
          <p:cNvPr id="2" name="P_5_BD#8280538ab?colgroup=5,25&amp;vbadefaultcenterpage=1&amp;parentnodeid=3901a6b38&amp;vbahtmlprocessed=1">
            <a:extLst>
              <a:ext uri="{FF2B5EF4-FFF2-40B4-BE49-F238E27FC236}">
                <a16:creationId xmlns:a16="http://schemas.microsoft.com/office/drawing/2014/main" xmlns="" id="{49D4DD1F-7224-4358-9A82-4D0DA164ACEA}"/>
              </a:ext>
            </a:extLst>
          </p:cNvPr>
          <p:cNvSpPr txBox="1"/>
          <p:nvPr/>
        </p:nvSpPr>
        <p:spPr>
          <a:xfrm>
            <a:off x="9255760" y="838231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280538ab?vbadefaultcenterpage=1&amp;parentnodeid=3901a6b38&amp;vbahtmlprocessed=1"/>
              <p:cNvSpPr/>
              <p:nvPr/>
            </p:nvSpPr>
            <p:spPr>
              <a:xfrm>
                <a:off x="356616" y="1775999"/>
                <a:ext cx="11475720" cy="38120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14:m>
                  <m:oMath xmlns:m="http://schemas.openxmlformats.org/officeDocument/2006/math">
                    <m:r>
                      <a:rPr lang="en-US" altLang="zh-CN" sz="2800" b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※</m:t>
                    </m:r>
                  </m:oMath>
                </a14:m>
                <a:r>
                  <a:rPr lang="en-US" altLang="zh-CN" sz="100" b="1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温馨提示：</a:t>
                </a:r>
                <a:endParaRPr lang="en-US" altLang="zh-CN" sz="933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密度是物质的一种属性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，同种物质相同状态下密度相同，同种物质在不同状态下，密度一般不同，不同物质密度一般不同。密度不是确定物质的唯一属性，如计算得某物体的密度是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，则该物体可能是酒精，也可能是煤油。要唯一确定,还要利用物质的其他属性，如颜色、气味、导电性等。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280538ab?vbadefaultcenterpage=1&amp;parentnodeid=3901a6b38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75999"/>
                <a:ext cx="11475720" cy="3812001"/>
              </a:xfrm>
              <a:prstGeom prst="rect">
                <a:avLst/>
              </a:prstGeom>
              <a:blipFill rotWithShape="1">
                <a:blip r:embed="rId3"/>
                <a:stretch>
                  <a:fillRect l="-1913" r="-4888" b="-47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2f0bfee0?vbadefaultcenterpage=1&amp;parentnodeid=a506db703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重点3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测量密度的误差分析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93c1c787c?vbadefaultcenterpage=1&amp;parentnodeid=a2f0bfee0&amp;vbahtmlprocessed=1&amp;hasbroken=1"/>
              <p:cNvSpPr/>
              <p:nvPr/>
            </p:nvSpPr>
            <p:spPr>
              <a:xfrm>
                <a:off x="356616" y="1144778"/>
                <a:ext cx="11475720" cy="125431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在分析测量密度实验中的误差时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，首先应从题意分析是测量质量还是</a:t>
                </a: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测量体积时导致的误差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，然后再利用实验原理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分析是偏大还是偏小。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93c1c787c?vbadefaultcenterpage=1&amp;parentnodeid=a2f0bfee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44778"/>
                <a:ext cx="11475720" cy="1254316"/>
              </a:xfrm>
              <a:prstGeom prst="rect">
                <a:avLst/>
              </a:prstGeom>
              <a:blipFill>
                <a:blip r:embed="rId3"/>
                <a:stretch>
                  <a:fillRect l="-1913" t="-2427" r="-3666" b="-106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P_5_BD#93c1c787c?colgroup=8,17,4&amp;vbadefaultcenterpage=1&amp;parentnodeid=a2f0bfee0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4208942"/>
                  </p:ext>
                </p:extLst>
              </p:nvPr>
            </p:nvGraphicFramePr>
            <p:xfrm>
              <a:off x="356616" y="2527300"/>
              <a:ext cx="11439144" cy="3644900"/>
            </p:xfrm>
            <a:graphic>
              <a:graphicData uri="http://schemas.openxmlformats.org/drawingml/2006/table">
                <a:tbl>
                  <a:tblPr/>
                  <a:tblGrid>
                    <a:gridCol w="3191256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9807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质量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1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体积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</a:t>
                          </a: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&gt;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误差产生的原因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密度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𝜌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</a:t>
                          </a: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&gt;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2523871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变大，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（1）先测固体体积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，再测质量时固体上</a:t>
                          </a:r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沾有水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（2）天平调平时，游码未归零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（3）砝码磨损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（4）物体、砝码放反，且移动了游码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𝜌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P_5_BD#93c1c787c?colgroup=8,17,4&amp;vbadefaultcenterpage=1&amp;parentnodeid=a2f0bfee0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4208942"/>
                  </p:ext>
                </p:extLst>
              </p:nvPr>
            </p:nvGraphicFramePr>
            <p:xfrm>
              <a:off x="356616" y="2527300"/>
              <a:ext cx="11439144" cy="3568002"/>
            </p:xfrm>
            <a:graphic>
              <a:graphicData uri="http://schemas.openxmlformats.org/drawingml/2006/table">
                <a:tbl>
                  <a:tblPr/>
                  <a:tblGrid>
                    <a:gridCol w="31912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031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1" t="-5455" r="-258588" b="-276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误差产生的原因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28094" t="-5455" r="-669" b="-2763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56489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1" t="-41330" r="-258588" b="-83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（1）先测固体体积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，再测质量时固体上</a:t>
                          </a:r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沾有水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（2）天平调平时，游码未归零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（3）砝码磨损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（4）物体、砝码放反，且移动了游码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28094" t="-41330" r="-669" b="-83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P_5_BD#93c1c787c?colgroup=8,17,4&amp;vbadefaultcenterpage=1&amp;parentnodeid=a2f0bfee0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3176061"/>
                  </p:ext>
                </p:extLst>
              </p:nvPr>
            </p:nvGraphicFramePr>
            <p:xfrm>
              <a:off x="356616" y="2321845"/>
              <a:ext cx="11439144" cy="2794000"/>
            </p:xfrm>
            <a:graphic>
              <a:graphicData uri="http://schemas.openxmlformats.org/drawingml/2006/table">
                <a:tbl>
                  <a:tblPr/>
                  <a:tblGrid>
                    <a:gridCol w="3191256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10554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质量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1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体积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</a:t>
                          </a: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&gt;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误差产生的原因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密度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𝜌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</a:t>
                          </a: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&gt;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617091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不变，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变小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（1）先测液体质量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，再将液体全部倒入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量筒中测体积时烧杯内沾有液体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（2）物质具有吸水性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𝜌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P_5_BD#93c1c787c?colgroup=8,17,4&amp;vbadefaultcenterpage=1&amp;parentnodeid=a2f0bfee0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3176061"/>
                  </p:ext>
                </p:extLst>
              </p:nvPr>
            </p:nvGraphicFramePr>
            <p:xfrm>
              <a:off x="356616" y="2321845"/>
              <a:ext cx="11439144" cy="2698052"/>
            </p:xfrm>
            <a:graphic>
              <a:graphicData uri="http://schemas.openxmlformats.org/drawingml/2006/table">
                <a:tbl>
                  <a:tblPr/>
                  <a:tblGrid>
                    <a:gridCol w="31912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697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1" t="-2273" r="-258588" b="-1715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误差产生的原因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8094" t="-2273" r="-669" b="-1715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282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1" t="-67164" r="-258588" b="-126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（1）先测液体质量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，再将液体全部倒入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量筒中测体积时烧杯内沾有液体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（2）物质具有吸水性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8094" t="-67164" r="-669" b="-126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5_BD#93c1c787c?colgroup=8,17,4&amp;vbadefaultcenterpage=1&amp;parentnodeid=a2f0bfee0&amp;vbahtmlprocessed=1">
            <a:extLst>
              <a:ext uri="{FF2B5EF4-FFF2-40B4-BE49-F238E27FC236}">
                <a16:creationId xmlns:a16="http://schemas.microsoft.com/office/drawing/2014/main" xmlns="" id="{499AF85A-FA73-428C-9AD1-8F2FD6A422DF}"/>
              </a:ext>
            </a:extLst>
          </p:cNvPr>
          <p:cNvSpPr txBox="1"/>
          <p:nvPr/>
        </p:nvSpPr>
        <p:spPr>
          <a:xfrm>
            <a:off x="9255760" y="1616741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P_5_BD#93c1c787c?colgroup=8,17,4&amp;vbadefaultcenterpage=1&amp;parentnodeid=a2f0bfee0&amp;vbahtmlprocessed=1&amp;hasbroken=1">
                <a:extLst>
                  <a:ext uri="{FF2B5EF4-FFF2-40B4-BE49-F238E27FC236}">
                    <a16:creationId xmlns:a16="http://schemas.microsoft.com/office/drawing/2014/main" xmlns="" id="{93688272-EBD7-4DD7-B252-6C99BCA96D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6348826"/>
                  </p:ext>
                </p:extLst>
              </p:nvPr>
            </p:nvGraphicFramePr>
            <p:xfrm>
              <a:off x="356616" y="1282700"/>
              <a:ext cx="11439144" cy="3911600"/>
            </p:xfrm>
            <a:graphic>
              <a:graphicData uri="http://schemas.openxmlformats.org/drawingml/2006/table">
                <a:tbl>
                  <a:tblPr/>
                  <a:tblGrid>
                    <a:gridCol w="3191256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10554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质量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𝑚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1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体积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</a:t>
                          </a: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&gt;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误差产生的原因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密度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800" b="1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1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𝜌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</a:t>
                          </a:r>
                          <a:r>
                            <a:rPr lang="en-US" altLang="zh-CN" sz="100" b="1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&gt;</a:t>
                          </a:r>
                          <a:r>
                            <a:rPr lang="en-US" altLang="zh-CN" sz="900" b="1" i="0" u="none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</a:p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617409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不变，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变大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先测固体质量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，再测体积时会带有其他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额外体积的测量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，如标记法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、沉坠法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，使体积偏大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𝜌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1062355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变小，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（1）砝码沾上污物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（2）砝码生锈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P_5_BD#93c1c787c?colgroup=8,17,4&amp;vbadefaultcenterpage=1&amp;parentnodeid=a2f0bfee0&amp;vbahtmlprocessed=1&amp;hasbroken=1">
                <a:extLst>
                  <a:ext uri="{FF2B5EF4-FFF2-40B4-BE49-F238E27FC236}">
                    <a16:creationId xmlns:a16="http://schemas.microsoft.com/office/drawing/2014/main" id="{93688272-EBD7-4DD7-B252-6C99BCA96D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6348826"/>
                  </p:ext>
                </p:extLst>
              </p:nvPr>
            </p:nvGraphicFramePr>
            <p:xfrm>
              <a:off x="356616" y="1282700"/>
              <a:ext cx="11439144" cy="3767837"/>
            </p:xfrm>
            <a:graphic>
              <a:graphicData uri="http://schemas.openxmlformats.org/drawingml/2006/table">
                <a:tbl>
                  <a:tblPr/>
                  <a:tblGrid>
                    <a:gridCol w="31912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428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19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697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1" t="-2841" r="-258588" b="-2710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误差产生的原因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28094" t="-2841" r="-669" b="-2710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285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1" t="-67790" r="-258588" b="-78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先测固体质量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，再测体积时会带有其他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额外体积的测量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，如标记法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、沉坠法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，使体积偏大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28094" t="-40858" r="-669" b="-76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0694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1" t="-254545" r="-258588" b="-193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（1）砝码沾上污物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（2）砝码生锈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5_BD#93c1c787c?colgroup=8,17,4&amp;vbadefaultcenterpage=1&amp;parentnodeid=a2f0bfee0&amp;vbahtmlprocessed=1&amp;hasbroken=1">
            <a:extLst>
              <a:ext uri="{FF2B5EF4-FFF2-40B4-BE49-F238E27FC236}">
                <a16:creationId xmlns:a16="http://schemas.microsoft.com/office/drawing/2014/main" xmlns="" id="{4185652C-A41F-4832-BD93-4D12DDA42577}"/>
              </a:ext>
            </a:extLst>
          </p:cNvPr>
          <p:cNvSpPr txBox="1"/>
          <p:nvPr/>
        </p:nvSpPr>
        <p:spPr>
          <a:xfrm>
            <a:off x="9255760" y="576072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077233493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3427531f?vbadefaultcenterpage=1&amp;parentnodeid=a506db703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重点4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常见物体的质量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c63a5a18d?vbadefaultcenterpage=1&amp;parentnodeid=23427531f&amp;vbahtmlprocessed=1&amp;hasbroken=1"/>
              <p:cNvSpPr/>
              <p:nvPr/>
            </p:nvSpPr>
            <p:spPr>
              <a:xfrm>
                <a:off x="356616" y="1220978"/>
                <a:ext cx="11475720" cy="44074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一名中学生的质量约为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一枚鸡蛋的质量约为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一个苹果的质量约为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一只鸡的质量约为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一瓶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矿泉水的质量约为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一袋早餐奶的质量约为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一部手机的质量约为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c63a5a18d?vbadefaultcenterpage=1&amp;parentnodeid=23427531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0978"/>
                <a:ext cx="11475720" cy="4407472"/>
              </a:xfrm>
              <a:prstGeom prst="rect">
                <a:avLst/>
              </a:prstGeom>
              <a:blipFill>
                <a:blip r:embed="rId3"/>
                <a:stretch>
                  <a:fillRect b="-60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c63a5a18d?vbadefaultcenterpage=1&amp;parentnodeid=23427531f&amp;vbahtmlprocessed=1&amp;hasbroken=1"/>
              <p:cNvSpPr/>
              <p:nvPr/>
            </p:nvSpPr>
            <p:spPr>
              <a:xfrm>
                <a:off x="356616" y="1138396"/>
                <a:ext cx="11475720" cy="44074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一块学生常用橡皮的质量约为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一支答题笔的质量约为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一支普通粉笔的质量约为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一元硬币的质量约为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一个篮球的质量约为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一枚邮票的质量约为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中考体育用的实心球质量约为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c63a5a18d?vbadefaultcenterpage=1&amp;parentnodeid=23427531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38396"/>
                <a:ext cx="11475720" cy="4407472"/>
              </a:xfrm>
              <a:prstGeom prst="rect">
                <a:avLst/>
              </a:prstGeom>
              <a:blipFill>
                <a:blip r:embed="rId3"/>
                <a:stretch>
                  <a:fillRect b="-59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93488901.fixed?vbadefaultcenterpage=1&amp;parentnodeid=c72d71be2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陕西中考链接</a:t>
            </a:r>
            <a:endParaRPr lang="en-US" altLang="zh-CN" sz="5500" dirty="0"/>
          </a:p>
        </p:txBody>
      </p:sp>
      <p:sp>
        <p:nvSpPr>
          <p:cNvPr id="3" name="C_3#b93488901.fixed?vbadefaultcenterpage=1&amp;parentnodeid=c72d71be2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c72d71be2?linknodeid=97747f4c6&amp;catalogrefid=97747f4c6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2249424"/>
            <a:ext cx="356616" cy="356616"/>
          </a:xfrm>
          <a:prstGeom prst="rect">
            <a:avLst/>
          </a:prstGeom>
        </p:spPr>
      </p:pic>
      <p:sp>
        <p:nvSpPr>
          <p:cNvPr id="3" name="C_1#目录1:c72d71be2?linknodeid=97747f4c6&amp;catalogrefid=97747f4c6&amp;vbahtmlprocessed=1">
            <a:hlinkClick r:id="rId3" action="ppaction://hlinksldjump"/>
          </p:cNvPr>
          <p:cNvSpPr/>
          <p:nvPr/>
        </p:nvSpPr>
        <p:spPr>
          <a:xfrm>
            <a:off x="4773168" y="2103120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基础知识梳理</a:t>
            </a:r>
            <a:endParaRPr lang="en-US" altLang="zh-CN" sz="3600" dirty="0"/>
          </a:p>
        </p:txBody>
      </p:sp>
      <p:pic>
        <p:nvPicPr>
          <p:cNvPr id="4" name="C_1#目录1:c72d71be2?linknodeid=a506db703&amp;catalogrefid=a506db703&amp;vbahtmlprocessed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3145536"/>
            <a:ext cx="356616" cy="356616"/>
          </a:xfrm>
          <a:prstGeom prst="rect">
            <a:avLst/>
          </a:prstGeom>
        </p:spPr>
      </p:pic>
      <p:sp>
        <p:nvSpPr>
          <p:cNvPr id="5" name="C_1#目录1:c72d71be2?linknodeid=a506db703&amp;catalogrefid=a506db703&amp;vbahtmlprocessed=1">
            <a:hlinkClick r:id="rId5" action="ppaction://hlinksldjump"/>
          </p:cNvPr>
          <p:cNvSpPr/>
          <p:nvPr/>
        </p:nvSpPr>
        <p:spPr>
          <a:xfrm>
            <a:off x="4773168" y="3008376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重难点突破</a:t>
            </a:r>
            <a:endParaRPr lang="en-US" altLang="zh-CN" sz="3600" dirty="0"/>
          </a:p>
        </p:txBody>
      </p:sp>
      <p:pic>
        <p:nvPicPr>
          <p:cNvPr id="6" name="C_1#目录1:c72d71be2?linknodeid=b93488901&amp;catalogrefid=b93488901&amp;vbahtmlprocessed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4050792"/>
            <a:ext cx="356616" cy="356616"/>
          </a:xfrm>
          <a:prstGeom prst="rect">
            <a:avLst/>
          </a:prstGeom>
        </p:spPr>
      </p:pic>
      <p:sp>
        <p:nvSpPr>
          <p:cNvPr id="7" name="C_1#目录1:c72d71be2?linknodeid=b93488901&amp;catalogrefid=b93488901&amp;vbahtmlprocessed=1">
            <a:hlinkClick r:id="rId6" action="ppaction://hlinksldjump"/>
          </p:cNvPr>
          <p:cNvSpPr/>
          <p:nvPr/>
        </p:nvSpPr>
        <p:spPr>
          <a:xfrm>
            <a:off x="4773168" y="3904488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陕西中考链接</a:t>
            </a:r>
            <a:endParaRPr lang="en-US" altLang="zh-CN" sz="3600" dirty="0"/>
          </a:p>
        </p:txBody>
      </p:sp>
      <p:pic>
        <p:nvPicPr>
          <p:cNvPr id="8" name="C_1#目录1:c72d71be2?linknodeid=1956b8684&amp;catalogrefid=1956b8684&amp;vbahtmlprocessed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4946904"/>
            <a:ext cx="356616" cy="356616"/>
          </a:xfrm>
          <a:prstGeom prst="rect">
            <a:avLst/>
          </a:prstGeom>
        </p:spPr>
      </p:pic>
      <p:sp>
        <p:nvSpPr>
          <p:cNvPr id="9" name="C_1#目录1:c72d71be2?linknodeid=1956b8684&amp;catalogrefid=1956b8684&amp;vbahtmlprocessed=1">
            <a:hlinkClick r:id="rId7" action="ppaction://hlinksldjump"/>
          </p:cNvPr>
          <p:cNvSpPr/>
          <p:nvPr/>
        </p:nvSpPr>
        <p:spPr>
          <a:xfrm>
            <a:off x="4773168" y="4809744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核心素养培优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#e3b51784b?vbadefaultcenterpage=1&amp;parentnodeid=b93488901&amp;vbahtmlprocessed=1&amp;hasbroken=1"/>
              <p:cNvSpPr/>
              <p:nvPr/>
            </p:nvSpPr>
            <p:spPr>
              <a:xfrm>
                <a:off x="356616" y="627602"/>
                <a:ext cx="11475720" cy="5349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（2022·陕西中考）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下列物体的质量最接近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#e3b51784b?vbadefaultcenterpage=1&amp;parentnodeid=b9348890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27602"/>
                <a:ext cx="11475720" cy="534988"/>
              </a:xfrm>
              <a:prstGeom prst="rect">
                <a:avLst/>
              </a:prstGeom>
              <a:blipFill>
                <a:blip r:embed="rId3"/>
                <a:stretch>
                  <a:fillRect l="-1913" t="-3409" b="-40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2_1#e3b51784b.bracket?vbadefaultcenterpage=1&amp;parentnodeid=b93488901&amp;vbapositionanswer=32&amp;vbahtmlprocessed=1"/>
          <p:cNvSpPr/>
          <p:nvPr/>
        </p:nvSpPr>
        <p:spPr>
          <a:xfrm>
            <a:off x="9460929" y="627602"/>
            <a:ext cx="352425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33_1#e3b51784b.choices?vbadefaultcenterpage=1&amp;parentnodeid=b93488901&amp;vbahtmlprocessed=1"/>
          <p:cNvSpPr/>
          <p:nvPr/>
        </p:nvSpPr>
        <p:spPr>
          <a:xfrm>
            <a:off x="356616" y="1239996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.一枚硬币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B.一个鸡蛋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C.一支铅笔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.一名中学生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#df7a8ffd1?vbadefaultcenterpage=1&amp;parentnodeid=b93488901&amp;vbahtmlprocessed=1&amp;hasbroken=1"/>
              <p:cNvSpPr/>
              <p:nvPr/>
            </p:nvSpPr>
            <p:spPr>
              <a:xfrm>
                <a:off x="356616" y="1846738"/>
                <a:ext cx="11475720" cy="172980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（2022·陕西中考）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北京冬奥会上使用的氢燃料火炬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、防刺防切割面料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运动服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、紫外线消毒机器人、智慧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导航系统，体现了科技冬奥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、绿色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环保的理念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以下分析错误的是(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#df7a8ffd1?vbadefaultcenterpage=1&amp;parentnodeid=b9348890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46738"/>
                <a:ext cx="11475720" cy="1729804"/>
              </a:xfrm>
              <a:prstGeom prst="rect">
                <a:avLst/>
              </a:prstGeom>
              <a:blipFill>
                <a:blip r:embed="rId4"/>
                <a:stretch>
                  <a:fillRect l="-1913" t="-1056" r="-213" b="-140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4_AN.34_1#df7a8ffd1.bracket?vbadefaultcenterpage=1&amp;parentnodeid=b93488901&amp;vbapositionanswer=33&amp;vbahtmlprocessed=1"/>
          <p:cNvSpPr/>
          <p:nvPr/>
        </p:nvSpPr>
        <p:spPr>
          <a:xfrm>
            <a:off x="5741416" y="3096259"/>
            <a:ext cx="319088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4_BD.35_1#df7a8ffd1.choices?vbadefaultcenterpage=1&amp;parentnodeid=b93488901&amp;vbahtmlprocessed=1&amp;hasbroken=1"/>
              <p:cNvSpPr/>
              <p:nvPr/>
            </p:nvSpPr>
            <p:spPr>
              <a:xfrm>
                <a:off x="356616" y="3650138"/>
                <a:ext cx="11475720" cy="236994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A.氢燃料是绿色环保无污染能源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B.防刺防切割面料具有超弹、超韧和超强等性能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C.紫外线具有显著的热效应</a:t>
                </a:r>
                <a:endParaRPr lang="en-US" altLang="zh-CN" sz="2800" dirty="0"/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D.智慧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AR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导航利用电磁波传递信息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4_BD.35_1#df7a8ffd1.choices?vbadefaultcenterpage=1&amp;parentnodeid=b9348890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650138"/>
                <a:ext cx="11475720" cy="2369947"/>
              </a:xfrm>
              <a:prstGeom prst="rect">
                <a:avLst/>
              </a:prstGeom>
              <a:blipFill>
                <a:blip r:embed="rId5"/>
                <a:stretch>
                  <a:fillRect l="-1913" b="-100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36_1#13456931b?imagetipindex=2&amp;hastextimagelayout=1&amp;vbadefaultcenterpage=1&amp;parentnodeid=b9348890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8980" y="713740"/>
            <a:ext cx="3127248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36_2#13456931b?imagetipindex=2&amp;hastextimagelayout=1&amp;vbadefaultcenterpage=1&amp;parentnodeid=b93488901&amp;vbahtmlprocessed=1"/>
          <p:cNvSpPr/>
          <p:nvPr/>
        </p:nvSpPr>
        <p:spPr>
          <a:xfrm>
            <a:off x="9618560" y="2422652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图1-8-2</a:t>
            </a:r>
            <a:endParaRPr lang="en-US" altLang="zh-CN" sz="2800" dirty="0"/>
          </a:p>
        </p:txBody>
      </p:sp>
      <p:sp>
        <p:nvSpPr>
          <p:cNvPr id="4" name="QB_4_BD.36_3#13456931b?hastextimagelayout=1&amp;segpoint=1&amp;vbadefaultcenterpage=1&amp;parentnodeid=b93488901&amp;vbahtmlprocessed=1&amp;hasbroken=1"/>
          <p:cNvSpPr/>
          <p:nvPr/>
        </p:nvSpPr>
        <p:spPr>
          <a:xfrm>
            <a:off x="356616" y="695452"/>
            <a:ext cx="8211312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（2022·陕西中考）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如图1-8-2所示，测量前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，为使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托盘天平横梁水平平衡，应向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调节平衡螺母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4_AN.37_1#13456931b.blank?vbadefaultcenterpage=1&amp;parentnodeid=b93488901&amp;vbapositionanswer=34&amp;vbahtmlprocessed=1"/>
          <p:cNvSpPr/>
          <p:nvPr/>
        </p:nvSpPr>
        <p:spPr>
          <a:xfrm>
            <a:off x="5119116" y="1297432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右</a:t>
            </a:r>
            <a:endParaRPr lang="en-US" altLang="zh-CN" sz="2800" dirty="0"/>
          </a:p>
        </p:txBody>
      </p:sp>
      <p:pic>
        <p:nvPicPr>
          <p:cNvPr id="6" name="QB_4_BD.38_1#a1dada428?imagetipindex=3&amp;hastextimagelayout=1&amp;vbadefaultcenterpage=1&amp;parentnodeid=b93488901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4422" y="3086480"/>
            <a:ext cx="3520440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7" name="QB_4_BD.38_2#a1dada428?imagetipindex=3&amp;hastextimagelayout=1&amp;vbadefaultcenterpage=1&amp;parentnodeid=b93488901&amp;vbahtmlprocessed=1"/>
          <p:cNvSpPr/>
          <p:nvPr/>
        </p:nvSpPr>
        <p:spPr>
          <a:xfrm>
            <a:off x="9410598" y="5417184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4_BD.38_3#a1dada428?hastextimagelayout=1&amp;segpoint=1&amp;vbadefaultcenterpage=1&amp;parentnodeid=b93488901&amp;vbahtmlprocessed=1&amp;hasbroken=1"/>
              <p:cNvSpPr/>
              <p:nvPr/>
            </p:nvSpPr>
            <p:spPr>
              <a:xfrm>
                <a:off x="356616" y="3068193"/>
                <a:ext cx="7818120" cy="24998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（2021·陕西中考</a:t>
                </a:r>
                <a:r>
                  <a:rPr lang="en-US" altLang="zh-CN" sz="2800" b="1" i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小明做了鉴别水和盐水的实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验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000000"/>
                                </a:solidFill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&lt;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000000"/>
                                </a:solidFill>
                              </a:rPr>
                              <m:t>盐水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。如图1-8-3所示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，用相同烧杯盛装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体积相同的水和盐水，分别放在已调平的天平两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托盘上，右侧烧杯中盛装的是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4_BD.38_3#a1dada428?hastextimagelayout=1&amp;segpoint=1&amp;vbadefaultcenterpage=1&amp;parentnodeid=b9348890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068193"/>
                <a:ext cx="7818120" cy="2499805"/>
              </a:xfrm>
              <a:prstGeom prst="rect">
                <a:avLst/>
              </a:prstGeom>
              <a:blipFill>
                <a:blip r:embed="rId5"/>
                <a:stretch>
                  <a:fillRect l="-2808" r="-1872" b="-1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4_AN.39_1#a1dada428.blank?vbadefaultcenterpage=1&amp;parentnodeid=b93488901&amp;vbapositionanswer=35&amp;vbahtmlprocessed=1"/>
          <p:cNvSpPr/>
          <p:nvPr/>
        </p:nvSpPr>
        <p:spPr>
          <a:xfrm>
            <a:off x="5119116" y="4962906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40_1#927ef890f?imagetipindex=4&amp;hastextimagelayout=1&amp;vbadefaultcenterpage=1&amp;parentnodeid=b9348890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140" y="1156684"/>
            <a:ext cx="3611880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4_BD.40_2#927ef890f?imagetipindex=4&amp;hastextimagelayout=1&amp;vbadefaultcenterpage=1&amp;parentnodeid=b93488901&amp;vbahtmlprocessed=1"/>
          <p:cNvSpPr/>
          <p:nvPr/>
        </p:nvSpPr>
        <p:spPr>
          <a:xfrm>
            <a:off x="9355037" y="4145756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BD.40_3#927ef890f?hastextimagelayout=1&amp;segpoint=1&amp;vbadefaultcenterpage=1&amp;parentnodeid=b93488901&amp;vbahtmlprocessed=1&amp;hasbroken=1"/>
              <p:cNvSpPr/>
              <p:nvPr/>
            </p:nvSpPr>
            <p:spPr>
              <a:xfrm>
                <a:off x="356616" y="1138396"/>
                <a:ext cx="7726680" cy="44074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（2020·陕西中考</a:t>
                </a:r>
                <a:r>
                  <a:rPr lang="en-US" altLang="zh-CN" sz="2800" b="1" i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小明想知道消毒酒精的密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，他用如图1-8-4所示的家用电子秤、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玻璃杯、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注射器等进行测量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给玻璃杯中倒入适量酒精，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测得玻璃杯和酒精的总质量为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109.4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；用注射器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从玻璃杯中抽取部分酒精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，如图1-8-4乙所示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体积为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剩余酒精和玻璃杯的总质量为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92.2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。则酒精的密度为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BD.40_3#927ef890f?hastextimagelayout=1&amp;segpoint=1&amp;vbadefaultcenterpage=1&amp;parentnodeid=b9348890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138396"/>
                <a:ext cx="7726680" cy="4407472"/>
              </a:xfrm>
              <a:prstGeom prst="rect">
                <a:avLst/>
              </a:prstGeom>
              <a:blipFill>
                <a:blip r:embed="rId4"/>
                <a:stretch>
                  <a:fillRect l="-2841" r="-1657" b="-594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4_AN.41_1#927ef890f.blank?vbadefaultcenterpage=1&amp;parentnodeid=b93488901&amp;vbapositionanswer=36&amp;vbahtmlprocessed=1"/>
              <p:cNvSpPr/>
              <p:nvPr/>
            </p:nvSpPr>
            <p:spPr>
              <a:xfrm>
                <a:off x="1588516" y="4400241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4_AN.41_1#927ef890f.blank?vbadefaultcenterpage=1&amp;parentnodeid=b93488901&amp;vbapositionanswer=3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8516" y="4400241"/>
                <a:ext cx="396875" cy="548005"/>
              </a:xfrm>
              <a:prstGeom prst="rect">
                <a:avLst/>
              </a:prstGeom>
              <a:blipFill rotWithShape="1">
                <a:blip r:embed="rId5"/>
                <a:stretch>
                  <a:fillRect l="-3077" r="-15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4_AN.42_1#927ef890f.blank?vbadefaultcenterpage=1&amp;parentnodeid=b93488901&amp;vbapositionanswer=37&amp;vbahtmlprocessed=1"/>
          <p:cNvSpPr/>
          <p:nvPr/>
        </p:nvSpPr>
        <p:spPr>
          <a:xfrm>
            <a:off x="4326954" y="5042371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0.86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956b8684.fixed?vbadefaultcenterpage=1&amp;parentnodeid=c72d71be2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核心素养培优</a:t>
            </a:r>
            <a:endParaRPr lang="en-US" altLang="zh-CN" sz="5500" dirty="0"/>
          </a:p>
        </p:txBody>
      </p:sp>
      <p:sp>
        <p:nvSpPr>
          <p:cNvPr id="3" name="C_3#1956b8684.fixed?vbadefaultcenterpage=1&amp;parentnodeid=c72d71be2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4752c8c1?vbadefaultcenterpage=1&amp;parentnodeid=1956b8684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一、选择题</a:t>
            </a:r>
            <a:endParaRPr lang="en-US" altLang="zh-CN" sz="3000" dirty="0"/>
          </a:p>
        </p:txBody>
      </p:sp>
      <p:sp>
        <p:nvSpPr>
          <p:cNvPr id="3" name="QC_5#8cf3ffa7d?vbadefaultcenterpage=1&amp;parentnodeid=04752c8c1&amp;vbahtmlprocessed=1&amp;hasbroken=1"/>
          <p:cNvSpPr/>
          <p:nvPr/>
        </p:nvSpPr>
        <p:spPr>
          <a:xfrm>
            <a:off x="356616" y="1220978"/>
            <a:ext cx="11475720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（2022·长春中考）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氮化硅是一种性能优异的非金属材料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，它具有熔点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、硬度大、耐腐蚀、绝缘性好等特点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。用它制作切削刀具是利用了该材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料的哪个特点(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43_1#8cf3ffa7d.bracket?vbadefaultcenterpage=1&amp;parentnodeid=04752c8c1&amp;vbapositionanswer=38&amp;vbahtmlprocessed=1"/>
          <p:cNvSpPr/>
          <p:nvPr/>
        </p:nvSpPr>
        <p:spPr>
          <a:xfrm>
            <a:off x="2909316" y="2501138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44_1#8cf3ffa7d.choices?vbadefaultcenterpage=1&amp;parentnodeid=04752c8c1&amp;vbahtmlprocessed=1"/>
          <p:cNvSpPr/>
          <p:nvPr/>
        </p:nvSpPr>
        <p:spPr>
          <a:xfrm>
            <a:off x="356616" y="3138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.熔点高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B.硬度大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C.耐腐蚀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.绝缘性好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#9cfec3d9a?vbadefaultcenterpage=1&amp;parentnodeid=04752c8c1&amp;vbahtmlprocessed=1&amp;hasbroken=1"/>
          <p:cNvSpPr/>
          <p:nvPr/>
        </p:nvSpPr>
        <p:spPr>
          <a:xfrm>
            <a:off x="356616" y="1169955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（2022·自贡中考）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物理知识与生活联系非常紧密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，下列关于密度的一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些说法正确的是(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45_1#9cfec3d9a.bracket?vbadefaultcenterpage=1&amp;parentnodeid=04752c8c1&amp;vbapositionanswer=39&amp;vbahtmlprocessed=1"/>
          <p:cNvSpPr/>
          <p:nvPr/>
        </p:nvSpPr>
        <p:spPr>
          <a:xfrm>
            <a:off x="3239516" y="1810035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46_1#9cfec3d9a.choices?vbadefaultcenterpage=1&amp;parentnodeid=04752c8c1&amp;vbahtmlprocessed=1&amp;hasbroken=1"/>
              <p:cNvSpPr/>
              <p:nvPr/>
            </p:nvSpPr>
            <p:spPr>
              <a:xfrm>
                <a:off x="356616" y="2382043"/>
                <a:ext cx="11475720" cy="313226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的水和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的冰的密度相同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B.可以利用密度来鉴别物质，因为不同物质的密度一定不同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C.为减轻质量，航空器材常采用强度高、密度大的合金或新型合成材料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D.发生火灾时，受困人员常采取弯腰甚至爬行的姿势撤离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，是因为含有有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害物质的空气温度较高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，密度较小，大量聚集在房间的上方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46_1#9cfec3d9a.choices?vbadefaultcenterpage=1&amp;parentnodeid=04752c8c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82043"/>
                <a:ext cx="11475720" cy="3132265"/>
              </a:xfrm>
              <a:prstGeom prst="rect">
                <a:avLst/>
              </a:prstGeom>
              <a:blipFill>
                <a:blip r:embed="rId3"/>
                <a:stretch>
                  <a:fillRect l="-1913" r="-691" b="-778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47_1#5abb73ad5?imagetipindex=5&amp;hastextimagelayout=1&amp;vbadefaultcenterpage=1&amp;parentnodeid=04752c8c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929" y="1471898"/>
            <a:ext cx="270662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5_BD.47_2#5abb73ad5?imagetipindex=5&amp;hastextimagelayout=1&amp;vbadefaultcenterpage=1&amp;parentnodeid=04752c8c1&amp;vbahtmlprocessed=1"/>
          <p:cNvSpPr/>
          <p:nvPr/>
        </p:nvSpPr>
        <p:spPr>
          <a:xfrm>
            <a:off x="9766197" y="4049490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图1-8-5</a:t>
            </a:r>
            <a:endParaRPr lang="en-US" altLang="zh-CN" sz="2800" dirty="0"/>
          </a:p>
        </p:txBody>
      </p:sp>
      <p:sp>
        <p:nvSpPr>
          <p:cNvPr id="4" name="QC_5_BD.47_3#5abb73ad5?hastextimagelayout=1&amp;segpoint=1&amp;vbadefaultcenterpage=1&amp;parentnodeid=04752c8c1&amp;vbahtmlprocessed=1&amp;hasbroken=1"/>
          <p:cNvSpPr/>
          <p:nvPr/>
        </p:nvSpPr>
        <p:spPr>
          <a:xfrm>
            <a:off x="356616" y="1453610"/>
            <a:ext cx="8631936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（2022·宜昌中考）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、乙两种物质的质量和体积关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系图像如图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1-8-5所示，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48_1#5abb73ad5.bracket?vbadefaultcenterpage=1&amp;parentnodeid=04752c8c1&amp;vbapositionanswer=40&amp;vbahtmlprocessed=1"/>
          <p:cNvSpPr/>
          <p:nvPr/>
        </p:nvSpPr>
        <p:spPr>
          <a:xfrm>
            <a:off x="7224141" y="2093690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5_BD.49_1#5abb73ad5.choices?hastextimagelayout=1&amp;vbadefaultcenterpage=1&amp;parentnodeid=04752c8c1&amp;vbahtmlprocessed=1"/>
          <p:cNvSpPr/>
          <p:nvPr/>
        </p:nvSpPr>
        <p:spPr>
          <a:xfrm>
            <a:off x="356616" y="2738786"/>
            <a:ext cx="8631936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A.甲的质量与体积成正比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B.甲的密度与质量成正比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C.甲的密度比乙的密度小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D.质量相同时，甲的体积是乙的体积的8倍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c171495b6?segpoint=1&amp;vbadefaultcenterpage=1&amp;parentnodeid=04752c8c1&amp;vbahtmlprocessed=1&amp;hasbroken=1"/>
          <p:cNvSpPr/>
          <p:nvPr/>
        </p:nvSpPr>
        <p:spPr>
          <a:xfrm>
            <a:off x="356616" y="1326514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（2022·黔东南中考）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小华同学阅读了下表后，归纳了一些结论，其中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 smtClean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D</a:t>
            </a:r>
            <a:r>
              <a:rPr lang="en-US" altLang="zh-CN" sz="2800" b="0" i="0" dirty="0" smtClean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50_2#c171495b6?segpoint=1&amp;vbadefaultcenterpage=1&amp;parentnodeid=04752c8c1&amp;vbahtmlprocessed=1&amp;hasbroken=1"/>
              <p:cNvSpPr/>
              <p:nvPr/>
            </p:nvSpPr>
            <p:spPr>
              <a:xfrm>
                <a:off x="356616" y="2538602"/>
                <a:ext cx="11475720" cy="65513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700"/>
                  </a:lnSpc>
                </a:pP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𝟎</m:t>
                    </m:r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𝟏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标准大气压下部分物质的密度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/</m:t>
                    </m:r>
                    <m:d>
                      <m:dPr>
                        <m:ctrlPr>
                          <a:rPr lang="en-US" altLang="zh-CN" sz="2800" b="1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800" b="1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𝐤𝐠</m:t>
                            </m:r>
                            <m:r>
                              <a:rPr lang="en-US" altLang="zh-CN" sz="28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⋅</m:t>
                            </m:r>
                            <m:r>
                              <a:rPr lang="en-US" altLang="zh-CN" sz="28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𝐦</m:t>
                            </m:r>
                          </m:e>
                          <m:sup>
                            <m:r>
                              <a:rPr lang="en-US" altLang="zh-CN" sz="28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  <m:r>
                              <a:rPr lang="en-US" altLang="zh-CN" sz="2800" b="1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𝟑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933" dirty="0"/>
              </a:p>
            </p:txBody>
          </p:sp>
        </mc:Choice>
        <mc:Fallback xmlns="">
          <p:sp>
            <p:nvSpPr>
              <p:cNvPr id="3" name="QC_5_BD.50_2#c171495b6?segpoint=1&amp;vbadefaultcenterpage=1&amp;parentnodeid=04752c8c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38602"/>
                <a:ext cx="11475720" cy="655130"/>
              </a:xfrm>
              <a:prstGeom prst="rect">
                <a:avLst/>
              </a:prstGeom>
              <a:blipFill>
                <a:blip r:embed="rId3"/>
                <a:stretch>
                  <a:fillRect b="-287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QC_5_BD.50_3#c171495b6?colgroup=10,4,10,4&amp;vbadefaultcenterpage=1&amp;parentnodeid=04752c8c1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8250382"/>
                  </p:ext>
                </p:extLst>
              </p:nvPr>
            </p:nvGraphicFramePr>
            <p:xfrm>
              <a:off x="356616" y="3326002"/>
              <a:ext cx="11448288" cy="2235200"/>
            </p:xfrm>
            <a:graphic>
              <a:graphicData uri="http://schemas.openxmlformats.org/drawingml/2006/table">
                <a:tbl>
                  <a:tblPr/>
                  <a:tblGrid>
                    <a:gridCol w="3776472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3776472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1.0×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0.9×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13.6×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干松木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0.4×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0.8×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8.9×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煤油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0.8×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2.7×</m:t>
                              </m:r>
                              <m:sSup>
                                <m:sSup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QC_5_BD.50_3#c171495b6?colgroup=10,4,10,4&amp;vbadefaultcenterpage=1&amp;parentnodeid=04752c8c1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8250382"/>
                  </p:ext>
                </p:extLst>
              </p:nvPr>
            </p:nvGraphicFramePr>
            <p:xfrm>
              <a:off x="356616" y="3326002"/>
              <a:ext cx="11448288" cy="2043940"/>
            </p:xfrm>
            <a:graphic>
              <a:graphicData uri="http://schemas.openxmlformats.org/drawingml/2006/table">
                <a:tbl>
                  <a:tblPr/>
                  <a:tblGrid>
                    <a:gridCol w="37764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764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476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4063" t="-4762" r="-294063" b="-3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500" t="-4762" r="-625" b="-3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4063" t="-104762" r="-294063" b="-2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干松木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500" t="-104762" r="-625" b="-2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4063" t="-204762" r="-294063" b="-1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500" t="-204762" r="-625" b="-1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煤油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4063" t="-304762" r="-294063" b="-4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7500" t="-304762" r="-625" b="-41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2_1#c171495b6.choices?vbadefaultcenterpage=1&amp;parentnodeid=04752c8c1&amp;vbahtmlprocessed=1"/>
          <p:cNvSpPr/>
          <p:nvPr/>
        </p:nvSpPr>
        <p:spPr>
          <a:xfrm>
            <a:off x="356616" y="2096198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A.不同物质的密度一定不同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B.固体物质的密度一定比液体物质大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C.同种物质的密度一定相同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D.质量相同的实心铜块和铝块，铜块的体积较小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#7c2e4f6af?vbadefaultcenterpage=1&amp;parentnodeid=04752c8c1&amp;vbahtmlprocessed=1&amp;hasbroken=1"/>
          <p:cNvSpPr/>
          <p:nvPr/>
        </p:nvSpPr>
        <p:spPr>
          <a:xfrm>
            <a:off x="356616" y="812260"/>
            <a:ext cx="11475720" cy="2487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（2022·济南中考）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某同学在用调节好的托盘天平称一物体的质量时，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在天平的右盘加了几个砝码后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，他发现：当放入质量最小的砝码时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，指针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偏右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；若将这个砝码取出，指针偏左。则要测出物体的质量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，该同学应采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取的正确方法是(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53_1#7c2e4f6af.bracket?vbadefaultcenterpage=1&amp;parentnodeid=04752c8c1&amp;vbapositionanswer=42&amp;vbahtmlprocessed=1"/>
          <p:cNvSpPr/>
          <p:nvPr/>
        </p:nvSpPr>
        <p:spPr>
          <a:xfrm>
            <a:off x="3264916" y="2787205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4_1#7c2e4f6af.choices?vbadefaultcenterpage=1&amp;parentnodeid=04752c8c1&amp;vbahtmlprocessed=1"/>
          <p:cNvSpPr/>
          <p:nvPr/>
        </p:nvSpPr>
        <p:spPr>
          <a:xfrm>
            <a:off x="356616" y="3380136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A.取出最小的砝码，将横梁上的平衡螺母右调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B.取出最小的砝码，将处在零刻度位置的游码向右移动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C.不取出最小的砝码，将横梁上的平衡螺母右调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D.不取出最小的砝码，将处在零刻度位置的游码向右移动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7747f4c6.fixed?vbadefaultcenterpage=1&amp;parentnodeid=c72d71be2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基础知识梳理</a:t>
            </a:r>
            <a:endParaRPr lang="en-US" altLang="zh-CN" sz="5500" dirty="0"/>
          </a:p>
        </p:txBody>
      </p:sp>
      <p:sp>
        <p:nvSpPr>
          <p:cNvPr id="3" name="C_3#97747f4c6.fixed?vbadefaultcenterpage=1&amp;parentnodeid=c72d71be2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5_1#97918396c?imagetipindex=6&amp;hastextimagelayout=1&amp;vbadefaultcenterpage=1&amp;parentnodeid=04752c8c1&amp;vbahtmlprocessed=1&amp;hassurroun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824" y="865250"/>
            <a:ext cx="330098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5_BD.55_2#97918396c?imagetipindex=6&amp;hastextimagelayout=1&amp;vbadefaultcenterpage=1&amp;parentnodeid=04752c8c1&amp;vbahtmlprocessed=1"/>
          <p:cNvSpPr/>
          <p:nvPr/>
        </p:nvSpPr>
        <p:spPr>
          <a:xfrm>
            <a:off x="9477273" y="2958210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55_3#97918396c?hastextimagelayout=1&amp;segpoint=1&amp;vbadefaultcenterpage=1&amp;parentnodeid=04752c8c1&amp;vbahtmlprocessed=1&amp;hasbroken=1&amp;hassurround=1"/>
              <p:cNvSpPr/>
              <p:nvPr/>
            </p:nvSpPr>
            <p:spPr>
              <a:xfrm>
                <a:off x="356616" y="846963"/>
                <a:ext cx="8037576" cy="32004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（2022·泰安中考</a:t>
                </a:r>
                <a:r>
                  <a:rPr lang="en-US" altLang="zh-CN" sz="2800" b="1" i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李华同学在实验室测量盐水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。调节天平横梁平衡后开始测量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，先用天平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测出烧杯和杯内盐水的总质量为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，然后将一部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分盐水倒入量筒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，如图1-8-6甲所示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。接着用天平测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量烧杯和剩余盐水的总质量，天平平衡时的情景如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55_3#97918396c?hastextimagelayout=1&amp;segpoint=1&amp;vbadefaultcenterpage=1&amp;parentnodeid=04752c8c1&amp;vbahtmlprocessed=1&amp;hasbroken=1&amp;hassurroun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46963"/>
                <a:ext cx="8037576" cy="3200400"/>
              </a:xfrm>
              <a:prstGeom prst="rect">
                <a:avLst/>
              </a:prstGeom>
              <a:blipFill>
                <a:blip r:embed="rId4"/>
                <a:stretch>
                  <a:fillRect l="-2731" r="-683" b="-55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56_1#97918396c.bracket?vbadefaultcenterpage=1&amp;parentnodeid=04752c8c1&amp;vbapositionanswer=43&amp;vbahtmlprocessed=1"/>
          <p:cNvSpPr/>
          <p:nvPr/>
        </p:nvSpPr>
        <p:spPr>
          <a:xfrm>
            <a:off x="8646541" y="4052950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57_1#97918396c.choices?hastextimagelayout=1&amp;vbadefaultcenterpage=1&amp;parentnodeid=04752c8c1&amp;vbahtmlprocessed=1&amp;hasbroken=1"/>
              <p:cNvSpPr/>
              <p:nvPr/>
            </p:nvSpPr>
            <p:spPr>
              <a:xfrm>
                <a:off x="356616" y="4624450"/>
                <a:ext cx="11475720" cy="12128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75056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A.量筒内盐水的体积为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.烧杯内剩余盐水的质量为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27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  <a:tabLst>
                    <a:tab pos="575056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.量筒内盐水的质量为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63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.盐水的密度为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57_1#97918396c.choices?hastextimagelayout=1&amp;vbadefaultcenterpage=1&amp;parentnodeid=04752c8c1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624450"/>
                <a:ext cx="11475720" cy="1212850"/>
              </a:xfrm>
              <a:prstGeom prst="rect">
                <a:avLst/>
              </a:prstGeom>
              <a:blipFill>
                <a:blip r:embed="rId5"/>
                <a:stretch>
                  <a:fillRect l="-1913" b="-180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5_BD.55_3#97918396c?hastextimagelayout=1&amp;segpoint=1&amp;vbadefaultcenterpage=1&amp;parentnodeid=04752c8c1&amp;vbahtmlprocessed=1&amp;hasbroken=1&amp;hassurround=1">
            <a:extLst>
              <a:ext uri="{FF2B5EF4-FFF2-40B4-BE49-F238E27FC236}">
                <a16:creationId xmlns:a16="http://schemas.microsoft.com/office/drawing/2014/main" xmlns="" id="{6EEE8AC1-63AC-4251-BABA-B4EE0486F041}"/>
              </a:ext>
            </a:extLst>
          </p:cNvPr>
          <p:cNvSpPr/>
          <p:nvPr/>
        </p:nvSpPr>
        <p:spPr>
          <a:xfrm>
            <a:off x="356616" y="4052950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1-8-6乙所示。根据实验数据，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80134cba?vbadefaultcenterpage=1&amp;parentnodeid=1956b8684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二、填空题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#479f1a7df?vbadefaultcenterpage=1&amp;parentnodeid=d80134cba&amp;vbahtmlprocessed=1&amp;hasbroken=1"/>
              <p:cNvSpPr/>
              <p:nvPr/>
            </p:nvSpPr>
            <p:spPr>
              <a:xfrm>
                <a:off x="356616" y="1220978"/>
                <a:ext cx="11475720" cy="313194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（2022·齐齐哈尔中考）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近年来，我国在科技领域取得了重大成就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。“奋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斗者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”号载人潜水器在马里亚纳海沟成功下潜坐底深度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909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。到达海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底后，它携带的一颗备用螺丝钉的质量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（选填“增大”“不变”或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”）。“歼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”战斗机机身是用强度较高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、密度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（选填“较大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较小”）的新型合成材料制成的。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5#479f1a7df?vbadefaultcenterpage=1&amp;parentnodeid=d80134cba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0978"/>
                <a:ext cx="11475720" cy="3131947"/>
              </a:xfrm>
              <a:prstGeom prst="rect">
                <a:avLst/>
              </a:prstGeom>
              <a:blipFill>
                <a:blip r:embed="rId3"/>
                <a:stretch>
                  <a:fillRect l="-1913" r="-1700" b="-7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58_1#479f1a7df.blank?vbadefaultcenterpage=1&amp;parentnodeid=d80134cba&amp;vbapositionanswer=44&amp;vbahtmlprocessed=1"/>
          <p:cNvSpPr/>
          <p:nvPr/>
        </p:nvSpPr>
        <p:spPr>
          <a:xfrm>
            <a:off x="6541515" y="249832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5" name="QB_5_AN.59_1#479f1a7df.blank?vbadefaultcenterpage=1&amp;parentnodeid=d80134cba&amp;vbapositionanswer=45&amp;vbahtmlprocessed=1"/>
          <p:cNvSpPr/>
          <p:nvPr/>
        </p:nvSpPr>
        <p:spPr>
          <a:xfrm>
            <a:off x="8141716" y="3143934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较小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#6d7536963?vbadefaultcenterpage=1&amp;parentnodeid=d80134cba&amp;vbahtmlprocessed=1"/>
          <p:cNvSpPr/>
          <p:nvPr/>
        </p:nvSpPr>
        <p:spPr>
          <a:xfrm>
            <a:off x="356616" y="665480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（2022·成都中考）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在教材安排的“用天平测量物体质量”的实验中：</a:t>
            </a:r>
            <a:endParaRPr lang="en-US" altLang="zh-CN" sz="2800" dirty="0"/>
          </a:p>
        </p:txBody>
      </p:sp>
      <p:sp>
        <p:nvSpPr>
          <p:cNvPr id="3" name="QB_6#8fbb3d31e?vbadefaultcenterpage=1&amp;parentnodeid=6d7536963&amp;vbahtmlprocessed=1&amp;hasbroken=1"/>
          <p:cNvSpPr/>
          <p:nvPr/>
        </p:nvSpPr>
        <p:spPr>
          <a:xfrm>
            <a:off x="356616" y="1266888"/>
            <a:ext cx="11475720" cy="1132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（1）实验方案要求：先估测物体质量，再进行实测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。这样安排的好处是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60_1#8fbb3d31e.blank?vbadefaultcenterpage=1&amp;parentnodeid=6d7536963&amp;vbapositionanswer=46&amp;vbahtmlprocessed=1"/>
          <p:cNvSpPr/>
          <p:nvPr/>
        </p:nvSpPr>
        <p:spPr>
          <a:xfrm>
            <a:off x="496316" y="1826196"/>
            <a:ext cx="64817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避免被测物体的质量超出天平的测量范围</a:t>
            </a:r>
            <a:endParaRPr lang="en-US" altLang="zh-CN" sz="2800" dirty="0"/>
          </a:p>
        </p:txBody>
      </p:sp>
      <p:sp>
        <p:nvSpPr>
          <p:cNvPr id="5" name="QB_6#2a38532c6?vbadefaultcenterpage=1&amp;parentnodeid=6d7536963&amp;vbahtmlprocessed=1&amp;hasbroken=1"/>
          <p:cNvSpPr/>
          <p:nvPr/>
        </p:nvSpPr>
        <p:spPr>
          <a:xfrm>
            <a:off x="356616" y="2473388"/>
            <a:ext cx="11475720" cy="1132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（2）测量时，要用镊子而不能用手加减砝码和调节游码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61_1#2a38532c6.blank?vbadefaultcenterpage=1&amp;parentnodeid=6d7536963&amp;vbapositionanswer=47&amp;vbahtmlprocessed=1"/>
          <p:cNvSpPr/>
          <p:nvPr/>
        </p:nvSpPr>
        <p:spPr>
          <a:xfrm>
            <a:off x="356616" y="2435288"/>
            <a:ext cx="11475720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保护砝码和游码</a:t>
            </a:r>
            <a:endParaRPr lang="en-US" altLang="zh-CN" sz="2800" dirty="0"/>
          </a:p>
        </p:txBody>
      </p:sp>
      <p:sp>
        <p:nvSpPr>
          <p:cNvPr id="7" name="QB_6#afa4987ee?vbadefaultcenterpage=1&amp;parentnodeid=6d7536963&amp;vbahtmlprocessed=1&amp;hasbroken=1"/>
          <p:cNvSpPr/>
          <p:nvPr/>
        </p:nvSpPr>
        <p:spPr>
          <a:xfrm>
            <a:off x="356616" y="3679888"/>
            <a:ext cx="11475720" cy="1132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（3）对同一物体的质量要进行三次测量，然后取平均值，目的是</a:t>
            </a:r>
            <a:endParaRPr lang="en-US" altLang="zh-CN" sz="2800" dirty="0"/>
          </a:p>
          <a:p>
            <a:pPr algn="l"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62_1#afa4987ee.blank?vbadefaultcenterpage=1&amp;parentnodeid=6d7536963&amp;vbapositionanswer=48&amp;vbahtmlprocessed=1"/>
          <p:cNvSpPr/>
          <p:nvPr/>
        </p:nvSpPr>
        <p:spPr>
          <a:xfrm>
            <a:off x="496316" y="4239196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减小误差</a:t>
            </a:r>
            <a:endParaRPr lang="en-US" altLang="zh-CN" sz="2800" dirty="0"/>
          </a:p>
        </p:txBody>
      </p:sp>
      <p:sp>
        <p:nvSpPr>
          <p:cNvPr id="9" name="QB_6#4dd21ee43?vbadefaultcenterpage=1&amp;parentnodeid=6d7536963&amp;vbahtmlprocessed=1&amp;hasbroken=1"/>
          <p:cNvSpPr/>
          <p:nvPr/>
        </p:nvSpPr>
        <p:spPr>
          <a:xfrm>
            <a:off x="356616" y="4886388"/>
            <a:ext cx="11475720" cy="1132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（4）如果你和小周同学共用一套实验器材合作完成该实验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，当小周同学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在进行实验操作时，你应该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63_1#4dd21ee43.blank?vbadefaultcenterpage=1&amp;parentnodeid=6d7536963&amp;vbapositionanswer=49&amp;vbahtmlprocessed=1"/>
          <p:cNvSpPr/>
          <p:nvPr/>
        </p:nvSpPr>
        <p:spPr>
          <a:xfrm>
            <a:off x="4763516" y="5445696"/>
            <a:ext cx="3281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观察现象、记录数据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d217c595?vbadefaultcenterpage=1&amp;parentnodeid=1956b8684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三、实验与探究题</a:t>
            </a:r>
            <a:endParaRPr lang="en-US" altLang="zh-CN" sz="3000" dirty="0"/>
          </a:p>
        </p:txBody>
      </p:sp>
      <p:sp>
        <p:nvSpPr>
          <p:cNvPr id="3" name="QO_5_BD.64_1#c12ef5777?segpoint=1&amp;vbadefaultcenterpage=1&amp;parentnodeid=dd217c595&amp;vbahtmlprocessed=1"/>
          <p:cNvSpPr/>
          <p:nvPr/>
        </p:nvSpPr>
        <p:spPr>
          <a:xfrm>
            <a:off x="356616" y="122097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（2022·营口中考）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酒精消毒液已成为居家必备用品。小强利用天平、量筒等实验器材测量某酒精消毒液的密度。</a:t>
            </a:r>
            <a:endParaRPr lang="en-US" altLang="zh-CN" sz="2800" dirty="0"/>
          </a:p>
        </p:txBody>
      </p:sp>
      <p:pic>
        <p:nvPicPr>
          <p:cNvPr id="4" name="QO_5_BD.64_2#c12ef5777?imagetipindex=7&amp;vbadefaultcenterpage=1&amp;parentnodeid=dd217c595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880" y="2565400"/>
            <a:ext cx="4965192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64_3#c12ef5777?imagetipindex=7&amp;vbadefaultcenterpage=1&amp;parentnodeid=dd217c595&amp;vbahtmlprocessed=1"/>
          <p:cNvSpPr/>
          <p:nvPr/>
        </p:nvSpPr>
        <p:spPr>
          <a:xfrm>
            <a:off x="5490432" y="6112256"/>
            <a:ext cx="12080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#8d07c5e3d?vbadefaultcenterpage=1&amp;parentnodeid=c12ef5777&amp;vbahtmlprocessed=1&amp;hasbroken=1"/>
          <p:cNvSpPr/>
          <p:nvPr/>
        </p:nvSpPr>
        <p:spPr>
          <a:xfrm>
            <a:off x="356616" y="629158"/>
            <a:ext cx="11475720" cy="1132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）将天平放在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，将游码移至标尺左端的零刻度线处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，此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时指针位置如图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1-8-7甲所示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，应向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调节平衡螺母直至天平平衡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65_1#8d07c5e3d.blank?vbadefaultcenterpage=1&amp;parentnodeid=c12ef5777&amp;vbapositionanswer=50&amp;vbahtmlprocessed=1"/>
          <p:cNvSpPr/>
          <p:nvPr/>
        </p:nvSpPr>
        <p:spPr>
          <a:xfrm>
            <a:off x="3163316" y="591058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水平台面</a:t>
            </a:r>
            <a:endParaRPr lang="en-US" altLang="zh-CN" sz="2800" dirty="0"/>
          </a:p>
        </p:txBody>
      </p:sp>
      <p:sp>
        <p:nvSpPr>
          <p:cNvPr id="4" name="QB_6_AN.66_1#8d07c5e3d.blank?vbadefaultcenterpage=1&amp;parentnodeid=c12ef5777&amp;vbapositionanswer=51&amp;vbahtmlprocessed=1"/>
          <p:cNvSpPr/>
          <p:nvPr/>
        </p:nvSpPr>
        <p:spPr>
          <a:xfrm>
            <a:off x="5890641" y="1243171"/>
            <a:ext cx="4365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67_1#71dfd76fd?segpoint=1&amp;vbadefaultcenterpage=1&amp;parentnodeid=c12ef5777&amp;vbahtmlprocessed=1&amp;hasbroken=1"/>
              <p:cNvSpPr/>
              <p:nvPr/>
            </p:nvSpPr>
            <p:spPr>
              <a:xfrm>
                <a:off x="356616" y="1835594"/>
                <a:ext cx="11475720" cy="418293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（2）测量步骤如下：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①在烧杯中倒入适量消毒液，用天平测出烧杯和消毒液的总质量为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78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②将烧杯中部分消毒液倒入量筒，液面位置如图1-8-7乙所示，量筒内消毒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液的体积为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③用天平测出烧杯和剩余消毒液的质量如图1-8-7丙所示，其质量为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消毒液的密度为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67_1#71dfd76fd?segpoint=1&amp;vbadefaultcenterpage=1&amp;parentnodeid=c12ef577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835594"/>
                <a:ext cx="11475720" cy="4182936"/>
              </a:xfrm>
              <a:prstGeom prst="rect">
                <a:avLst/>
              </a:prstGeom>
              <a:blipFill>
                <a:blip r:embed="rId3"/>
                <a:stretch>
                  <a:fillRect l="-1913" r="-1594" b="-68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68_1#71dfd76fd.blank?vbadefaultcenterpage=1&amp;parentnodeid=c12ef5777&amp;vbapositionanswer=52&amp;vbahtmlprocessed=1"/>
              <p:cNvSpPr/>
              <p:nvPr/>
            </p:nvSpPr>
            <p:spPr>
              <a:xfrm>
                <a:off x="2299716" y="3717294"/>
                <a:ext cx="39687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68_1#71dfd76fd.blank?vbadefaultcenterpage=1&amp;parentnodeid=c12ef5777&amp;vbapositionanswer=52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9716" y="3717294"/>
                <a:ext cx="396875" cy="516763"/>
              </a:xfrm>
              <a:prstGeom prst="rect">
                <a:avLst/>
              </a:prstGeom>
              <a:blipFill rotWithShape="1">
                <a:blip r:embed="rId4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69_1#71dfd76fd.blank?vbadefaultcenterpage=1&amp;parentnodeid=c12ef5777&amp;vbapositionanswer=53&amp;vbahtmlprocessed=1"/>
              <p:cNvSpPr/>
              <p:nvPr/>
            </p:nvSpPr>
            <p:spPr>
              <a:xfrm>
                <a:off x="521716" y="4977093"/>
                <a:ext cx="39687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69_1#71dfd76fd.blank?vbadefaultcenterpage=1&amp;parentnodeid=c12ef5777&amp;vbapositionanswer=53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16" y="4977093"/>
                <a:ext cx="396875" cy="516763"/>
              </a:xfrm>
              <a:prstGeom prst="rect">
                <a:avLst/>
              </a:prstGeom>
              <a:blipFill rotWithShape="1">
                <a:blip r:embed="rId5"/>
                <a:stretch>
                  <a:fillRect l="-3077" r="-15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70_1#71dfd76fd.blank?vbadefaultcenterpage=1&amp;parentnodeid=c12ef5777&amp;vbapositionanswer=54&amp;vbahtmlprocessed=1"/>
          <p:cNvSpPr/>
          <p:nvPr/>
        </p:nvSpPr>
        <p:spPr>
          <a:xfrm>
            <a:off x="3341116" y="5554852"/>
            <a:ext cx="790575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0.85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1_1#aa5b95251?segpoint=1&amp;vbadefaultcenterpage=1&amp;parentnodeid=c12ef5777&amp;vbahtmlprocessed=1&amp;hasbroken=1"/>
              <p:cNvSpPr/>
              <p:nvPr/>
            </p:nvSpPr>
            <p:spPr>
              <a:xfrm>
                <a:off x="356616" y="729456"/>
                <a:ext cx="11475720" cy="415525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（3）小强测量一个木块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000000"/>
                                </a:solidFill>
                              </a:rPr>
                              <m:t>木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&lt;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/>
                                <a:ea typeface="微软雅黑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Times New Roman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000000"/>
                                </a:solidFill>
                              </a:rPr>
                              <m:t>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，由于木块体积较大无法放入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量筒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，于是他利用电子秤、一根细钢针、烧杯和水设计如下实验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，测出了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木块的密度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①如图1-8-7丁所示，向烧杯中倒入适量水，电子秤的示数为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②如图1-8-7戊所示，将木块放在水中，静止时电子秤的示数为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电子秤的示数为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ts val="6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④木块密度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000000"/>
                            </a:solidFill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</a:t>
                </a:r>
                <a:r>
                  <a:rPr lang="en-US" altLang="zh-CN" sz="4400" b="0" i="0" u="sng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微软雅黑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用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000000"/>
                            </a:solidFill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表示）。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1_1#aa5b95251?segpoint=1&amp;vbadefaultcenterpage=1&amp;parentnodeid=c12ef577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29456"/>
                <a:ext cx="11475720" cy="4155250"/>
              </a:xfrm>
              <a:prstGeom prst="rect">
                <a:avLst/>
              </a:prstGeom>
              <a:blipFill>
                <a:blip r:embed="rId3"/>
                <a:stretch>
                  <a:fillRect l="-1913" r="-797" b="-55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72_1#aa5b95251.blank?vbadefaultcenterpage=1&amp;parentnodeid=c12ef5777&amp;vbapositionanswer=55&amp;vbahtmlprocessed=1"/>
          <p:cNvSpPr/>
          <p:nvPr/>
        </p:nvSpPr>
        <p:spPr>
          <a:xfrm>
            <a:off x="851916" y="3536474"/>
            <a:ext cx="57705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用细钢针将木块压入水中，使其浸没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73_1#aa5b95251.blank?vbadefaultcenterpage=1&amp;parentnodeid=c12ef5777&amp;vbapositionanswer=56&amp;vbahtmlprocessed=1"/>
              <p:cNvSpPr/>
              <p:nvPr/>
            </p:nvSpPr>
            <p:spPr>
              <a:xfrm>
                <a:off x="3121089" y="3992054"/>
                <a:ext cx="1419225" cy="81057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64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73_1#aa5b95251.blank?vbadefaultcenterpage=1&amp;parentnodeid=c12ef5777&amp;vbapositionanswer=5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089" y="3992054"/>
                <a:ext cx="1419225" cy="810578"/>
              </a:xfrm>
              <a:prstGeom prst="rect">
                <a:avLst/>
              </a:prstGeom>
              <a:blipFill>
                <a:blip r:embed="rId4"/>
                <a:stretch>
                  <a:fillRect l="-858" b="-7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#09078b8a6?vbadefaultcenterpage=1&amp;parentnodeid=c12ef5777&amp;vbahtmlprocessed=1&amp;hasbroken=1"/>
              <p:cNvSpPr/>
              <p:nvPr/>
            </p:nvSpPr>
            <p:spPr>
              <a:xfrm>
                <a:off x="356616" y="4897088"/>
                <a:ext cx="11475720" cy="10577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（4）测完密度后，小强发现由于电子秤没调零，每次测量结果都偏大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则测得的木块密度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选填“偏大”“偏小”或“不变”）。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#09078b8a6?vbadefaultcenterpage=1&amp;parentnodeid=c12ef577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897088"/>
                <a:ext cx="11475720" cy="1057720"/>
              </a:xfrm>
              <a:prstGeom prst="rect">
                <a:avLst/>
              </a:prstGeom>
              <a:blipFill>
                <a:blip r:embed="rId5"/>
                <a:stretch>
                  <a:fillRect l="-1913" t="-2874" r="-4570" b="-206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74_1#09078b8a6.blank?vbadefaultcenterpage=1&amp;parentnodeid=c12ef5777&amp;vbapositionanswer=57&amp;vbahtmlprocessed=1"/>
          <p:cNvSpPr/>
          <p:nvPr/>
        </p:nvSpPr>
        <p:spPr>
          <a:xfrm>
            <a:off x="3341116" y="5413724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5_1#dad28aa1e?segpoint=1&amp;vbadefaultcenterpage=1&amp;parentnodeid=dd217c595&amp;vbahtmlprocessed=1"/>
          <p:cNvSpPr/>
          <p:nvPr/>
        </p:nvSpPr>
        <p:spPr>
          <a:xfrm>
            <a:off x="356616" y="683799"/>
            <a:ext cx="11475720" cy="21721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10.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（2022·宁夏中考）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近几年，宁夏各市、县对老旧小区楼房进行外墙保温改造。某物理兴趣小组的同学们在综合实践活动中，选择研究保温材料的各种性能及其应用。他们从市场上选择了三种常用的保温材料进行研究，相关信息如下表。</a:t>
            </a:r>
            <a:endParaRPr lang="en-US" altLang="zh-CN" sz="2800" dirty="0"/>
          </a:p>
        </p:txBody>
      </p:sp>
      <p:pic>
        <p:nvPicPr>
          <p:cNvPr id="3" name="QO_5_BD.75_3#dad28aa1e?imagetipindex=8&amp;hastextimagelayout=1&amp;vbadefaultcenterpage=1&amp;parentnodeid=dd217c595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5648" y="3116103"/>
            <a:ext cx="2944368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QO_5_BD.75_4#dad28aa1e?imagetipindex=9&amp;hastextimagelayout=1&amp;vbadefaultcenterpage=1&amp;parentnodeid=dd217c595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2673" y="2988087"/>
            <a:ext cx="4544568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75_5#dad28aa1e?imagetipindex=8&amp;hastextimagelayout=1&amp;vbadefaultcenterpage=1&amp;parentnodeid=dd217c595&amp;vbahtmlprocessed=1"/>
          <p:cNvSpPr/>
          <p:nvPr/>
        </p:nvSpPr>
        <p:spPr>
          <a:xfrm>
            <a:off x="3009551" y="5492527"/>
            <a:ext cx="436562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34" charset="-120"/>
              </a:rPr>
              <a:t>甲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QO_5_BD.75_6#dad28aa1e?imagetipindex=9&amp;hastextimagelayout=1&amp;vbadefaultcenterpage=1&amp;parentnodeid=dd217c595&amp;vbahtmlprocessed=1"/>
          <p:cNvSpPr/>
          <p:nvPr/>
        </p:nvSpPr>
        <p:spPr>
          <a:xfrm>
            <a:off x="5431023" y="5937982"/>
            <a:ext cx="12080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图1-8-8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7" name="QO_5_BD.75_7#dad28aa1e?colgroup=11,6,7,4&amp;vbadefaultcenterpage=1&amp;parentnodeid=dd217c595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6912730"/>
                  </p:ext>
                </p:extLst>
              </p:nvPr>
            </p:nvGraphicFramePr>
            <p:xfrm>
              <a:off x="356616" y="1280508"/>
              <a:ext cx="11430000" cy="4470400"/>
            </p:xfrm>
            <a:graphic>
              <a:graphicData uri="http://schemas.openxmlformats.org/drawingml/2006/table">
                <a:tbl>
                  <a:tblPr/>
                  <a:tblGrid>
                    <a:gridCol w="4197096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907792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502984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Ⅰ号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Ⅱ号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Ⅲ号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50793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聚氨酯泡沫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聚苯乙烯泡沫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岩棉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传热系数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𝑊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m</m:t>
                                  </m:r>
                                  <m: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⋅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  <m:t>K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0.033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防火性能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阻燃B1级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阻燃B1级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不燃A级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50044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吸水性/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≤0.08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≤0.2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≤5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隔音性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一般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最高使用温度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6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𝑍</m:t>
                              </m:r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d>
                                <m:dPr>
                                  <m:ctrlPr>
                                    <a:rPr lang="en-US" altLang="zh-CN" sz="2800" b="0" i="1" dirty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微软雅黑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altLang="zh-CN" sz="2800" b="0" i="1" dirty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kg</m:t>
                                      </m:r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m</m:t>
                                      </m:r>
                                    </m:e>
                                    <m:sup>
                                      <m:r>
                                        <a:rPr lang="en-US" altLang="zh-CN" sz="2800" b="0" i="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itchFamily="34" charset="-122"/>
                                          <a:cs typeface="Times New Roman" pitchFamily="34" charset="-120"/>
                                        </a:rPr>
                                        <m:t>−2</m:t>
                                      </m:r>
                                    </m:sup>
                                  </m:sSup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7" name="QO_5_BD.75_7#dad28aa1e?colgroup=11,6,7,4&amp;vbadefaultcenterpage=1&amp;parentnodeid=dd217c595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6912730"/>
                  </p:ext>
                </p:extLst>
              </p:nvPr>
            </p:nvGraphicFramePr>
            <p:xfrm>
              <a:off x="356616" y="1280508"/>
              <a:ext cx="11430000" cy="4074480"/>
            </p:xfrm>
            <a:graphic>
              <a:graphicData uri="http://schemas.openxmlformats.org/drawingml/2006/table">
                <a:tbl>
                  <a:tblPr/>
                  <a:tblGrid>
                    <a:gridCol w="41970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41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07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06032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Ⅰ号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Ⅱ号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Ⅲ号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98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聚氨酯泡沫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聚苯乙烯泡沫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岩棉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" t="-209524" r="-172569" b="-53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0.033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0.065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防火性能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阻燃B1级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阻燃B1级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不燃A级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0349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" t="-419512" r="-172569" b="-3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2070" t="-419512" r="-196509" b="-3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8721" t="-419512" r="-65199" b="-3487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07443" t="-419512" r="-647" b="-34878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隔音性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一般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" t="-607143" r="-172569" b="-1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5" t="-707143" r="-172569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6_1#c6c0e87e6?vbadefaultcenterpage=1&amp;parentnodeid=dad28aa1e&amp;vbahtmlprocessed=1&amp;hasbroken=1"/>
              <p:cNvSpPr/>
              <p:nvPr/>
            </p:nvSpPr>
            <p:spPr>
              <a:xfrm>
                <a:off x="356616" y="657129"/>
                <a:ext cx="11475720" cy="5370005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（1）高空坠物存在安全隐患，同学们观察表格中缺少密度信息，于是选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取了上表中的一种材料进行密度测量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①如图1-8-8乙所示，将一小块这种材料放在调好的天平上，测出它的质量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②如图1-8-8丙所示，在量筒中倒入适量的水，读出此时的体积。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③如图1-8-8丁所示，用铁丝将保温材料压入水中使其浸没，读出此时的体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积，则该材料的密度为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，此时测得的密度会比实际密度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（选填“偏大”“偏小”或“不变”）。（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由表中信息可知，保温材料的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吸水性很小，忽略材料的吸水性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6_1#c6c0e87e6?vbadefaultcenterpage=1&amp;parentnodeid=dad28aa1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657129"/>
                <a:ext cx="11475720" cy="5370005"/>
              </a:xfrm>
              <a:prstGeom prst="rect">
                <a:avLst/>
              </a:prstGeom>
              <a:blipFill>
                <a:blip r:embed="rId3"/>
                <a:stretch>
                  <a:fillRect l="-1913" r="-1328" b="-57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77_1#c6c0e87e6.blank?vbadefaultcenterpage=1&amp;parentnodeid=dad28aa1e&amp;vbapositionanswer=58&amp;vbahtmlprocessed=1"/>
          <p:cNvSpPr/>
          <p:nvPr/>
        </p:nvSpPr>
        <p:spPr>
          <a:xfrm>
            <a:off x="877316" y="2517733"/>
            <a:ext cx="58261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0.4</a:t>
            </a:r>
            <a:endParaRPr lang="en-US" altLang="zh-CN" sz="2800" dirty="0"/>
          </a:p>
        </p:txBody>
      </p:sp>
      <p:sp>
        <p:nvSpPr>
          <p:cNvPr id="4" name="QB_6_AN.78_1#c6c0e87e6.blank?vbadefaultcenterpage=1&amp;parentnodeid=dad28aa1e&amp;vbapositionanswer=59&amp;vbahtmlprocessed=1"/>
          <p:cNvSpPr/>
          <p:nvPr/>
        </p:nvSpPr>
        <p:spPr>
          <a:xfrm>
            <a:off x="4052316" y="4366617"/>
            <a:ext cx="790575" cy="610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0.02</a:t>
            </a:r>
            <a:endParaRPr lang="en-US" altLang="zh-CN" sz="2800" dirty="0"/>
          </a:p>
        </p:txBody>
      </p:sp>
      <p:sp>
        <p:nvSpPr>
          <p:cNvPr id="5" name="QB_6_AN.79_1#c6c0e87e6.blank?vbadefaultcenterpage=1&amp;parentnodeid=dad28aa1e&amp;vbapositionanswer=60&amp;vbahtmlprocessed=1"/>
          <p:cNvSpPr/>
          <p:nvPr/>
        </p:nvSpPr>
        <p:spPr>
          <a:xfrm>
            <a:off x="496316" y="4929835"/>
            <a:ext cx="7921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#d8ac25c49?vbadefaultcenterpage=1&amp;parentnodeid=dad28aa1e&amp;vbahtmlprocessed=1&amp;hasbroken=1"/>
              <p:cNvSpPr/>
              <p:nvPr/>
            </p:nvSpPr>
            <p:spPr>
              <a:xfrm>
                <a:off x="356616" y="760190"/>
                <a:ext cx="11475720" cy="1734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（2）当保温材料的厚度一定时，为了方便比较材料的性能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，在表格中的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项目里引入参数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”，单位为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。同学们观察表格中的“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”，猜想它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可能与材料密度有一定关系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#d8ac25c49?vbadefaultcenterpage=1&amp;parentnodeid=dad28aa1e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760190"/>
                <a:ext cx="11475720" cy="1734757"/>
              </a:xfrm>
              <a:prstGeom prst="rect">
                <a:avLst/>
              </a:prstGeom>
              <a:blipFill>
                <a:blip r:embed="rId3"/>
                <a:stretch>
                  <a:fillRect l="-1913" r="-319" b="-140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#be080a497?vbadefaultcenterpage=1&amp;parentnodeid=d8ac25c49&amp;vbahtmlprocessed=1&amp;hasbroken=1"/>
              <p:cNvSpPr/>
              <p:nvPr/>
            </p:nvSpPr>
            <p:spPr>
              <a:xfrm>
                <a:off x="356616" y="2505678"/>
                <a:ext cx="11475720" cy="11323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①已知保温材料厚度均为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，请推导出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与材料密度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的关系：</a:t>
                </a:r>
                <a:endParaRPr lang="en-US" altLang="zh-CN" sz="2800" dirty="0"/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结果用已知量的符号表示）。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#be080a497?vbadefaultcenterpage=1&amp;parentnodeid=d8ac25c4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505678"/>
                <a:ext cx="11475720" cy="1132396"/>
              </a:xfrm>
              <a:prstGeom prst="rect">
                <a:avLst/>
              </a:prstGeom>
              <a:blipFill>
                <a:blip r:embed="rId4"/>
                <a:stretch>
                  <a:fillRect l="-1913" b="-209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80_1#be080a497.blank?vbadefaultcenterpage=1&amp;parentnodeid=d8ac25c49&amp;vbapositionanswer=61&amp;vbahtmlprocessed=1"/>
              <p:cNvSpPr/>
              <p:nvPr/>
            </p:nvSpPr>
            <p:spPr>
              <a:xfrm>
                <a:off x="534416" y="3106134"/>
                <a:ext cx="1088708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𝑍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80_1#be080a497.blank?vbadefaultcenterpage=1&amp;parentnodeid=d8ac25c49&amp;vbapositionanswer=61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416" y="3106134"/>
                <a:ext cx="1088708" cy="516763"/>
              </a:xfrm>
              <a:prstGeom prst="rect">
                <a:avLst/>
              </a:prstGeom>
              <a:blipFill rotWithShape="1">
                <a:blip r:embed="rId5"/>
                <a:stretch>
                  <a:fillRect l="-1124" r="-5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#f7253aad6?vbadefaultcenterpage=1&amp;parentnodeid=d8ac25c49&amp;vbahtmlprocessed=1&amp;hasbroken=1"/>
              <p:cNvSpPr/>
              <p:nvPr/>
            </p:nvSpPr>
            <p:spPr>
              <a:xfrm>
                <a:off x="356616" y="3648678"/>
                <a:ext cx="11475720" cy="11323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②三种材料厚度均为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，请利用上述实验中测出的密度值计算出该材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料的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𝑍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值，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并推断出它是哪种材料。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#f7253aad6?vbadefaultcenterpage=1&amp;parentnodeid=d8ac25c4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648678"/>
                <a:ext cx="11475720" cy="1132396"/>
              </a:xfrm>
              <a:prstGeom prst="rect">
                <a:avLst/>
              </a:prstGeom>
              <a:blipFill>
                <a:blip r:embed="rId6"/>
                <a:stretch>
                  <a:fillRect l="-1913" b="-210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81_1#f7253aad6.blank?vbadefaultcenterpage=1&amp;parentnodeid=d8ac25c49&amp;vbapositionanswer=62&amp;vbahtmlprocessed=1"/>
          <p:cNvSpPr/>
          <p:nvPr/>
        </p:nvSpPr>
        <p:spPr>
          <a:xfrm>
            <a:off x="6164453" y="4247061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Ⅱ号材料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#ac245d241?vbadefaultcenterpage=1&amp;parentnodeid=d8ac25c49&amp;vbahtmlprocessed=1&amp;hasbroken=1"/>
              <p:cNvSpPr/>
              <p:nvPr/>
            </p:nvSpPr>
            <p:spPr>
              <a:xfrm>
                <a:off x="356616" y="4791678"/>
                <a:ext cx="11475720" cy="11323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③若一栋楼某一侧面的面积为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300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，则需要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号保温材料的质量是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#ac245d241?vbadefaultcenterpage=1&amp;parentnodeid=d8ac25c49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791678"/>
                <a:ext cx="11475720" cy="1132396"/>
              </a:xfrm>
              <a:prstGeom prst="rect">
                <a:avLst/>
              </a:prstGeom>
              <a:blipFill>
                <a:blip r:embed="rId7"/>
                <a:stretch>
                  <a:fillRect l="-1913" b="-209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82_1#ac245d241.blank?vbadefaultcenterpage=1&amp;parentnodeid=d8ac25c49&amp;vbapositionanswer=63&amp;vbahtmlprocessed=1"/>
              <p:cNvSpPr/>
              <p:nvPr/>
            </p:nvSpPr>
            <p:spPr>
              <a:xfrm>
                <a:off x="686816" y="5421108"/>
                <a:ext cx="59372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82_1#ac245d241.blank?vbadefaultcenterpage=1&amp;parentnodeid=d8ac25c49&amp;vbapositionanswer=63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816" y="5421108"/>
                <a:ext cx="593725" cy="516763"/>
              </a:xfrm>
              <a:prstGeom prst="rect">
                <a:avLst/>
              </a:prstGeom>
              <a:blipFill rotWithShape="1">
                <a:blip r:embed="rId8"/>
                <a:stretch>
                  <a:fillRect l="-2062" r="-10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590ed2eb?vbadefaultcenterpage=1&amp;parentnodeid=97747f4c6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知识点1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天平</a:t>
            </a:r>
            <a:endParaRPr lang="en-US" altLang="zh-CN" sz="3000" dirty="0"/>
          </a:p>
        </p:txBody>
      </p:sp>
      <p:sp>
        <p:nvSpPr>
          <p:cNvPr id="3" name="P_5_BD#a51f95d9b?segpoint=1&amp;vbadefaultcenterpage=1&amp;parentnodeid=b590ed2eb&amp;vbahtmlprocessed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1.天平是测量质量的仪器。</a:t>
            </a:r>
            <a:endParaRPr lang="en-US" altLang="zh-CN" sz="2800" dirty="0"/>
          </a:p>
        </p:txBody>
      </p:sp>
      <p:sp>
        <p:nvSpPr>
          <p:cNvPr id="4" name="P_5_BD#a51f95d9b?segpoint=1&amp;vbadefaultcenterpage=1&amp;parentnodeid=b590ed2eb&amp;vbahtmlprocessed=1"/>
          <p:cNvSpPr/>
          <p:nvPr/>
        </p:nvSpPr>
        <p:spPr>
          <a:xfrm>
            <a:off x="356616" y="1868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2.天平的使用及读数</a:t>
            </a:r>
            <a:endParaRPr lang="en-US" altLang="zh-CN" sz="2800" dirty="0"/>
          </a:p>
        </p:txBody>
      </p:sp>
      <p:graphicFrame>
        <p:nvGraphicFramePr>
          <p:cNvPr id="6" name="P_5_BD#a51f95d9b?colgroup=2,28&amp;vbadefaultcenterpage=1&amp;parentnodeid=b590ed2eb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094861"/>
              </p:ext>
            </p:extLst>
          </p:nvPr>
        </p:nvGraphicFramePr>
        <p:xfrm>
          <a:off x="356616" y="2565400"/>
          <a:ext cx="11439144" cy="279400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247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把天平放在①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将游码移到标尺左端的②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24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调节横梁两端的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使指针指在分度盘中央（左偏右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endParaRP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调，右偏左调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注：测量过程中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调节平衡螺母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P_5_AN.1_1#a51f95d9b.blank?vbadefaultcenterpage=1&amp;parentnodeid=b590ed2eb&amp;vbapositionanswer=1&amp;vbahtmlprocessed=1"/>
          <p:cNvSpPr/>
          <p:nvPr/>
        </p:nvSpPr>
        <p:spPr>
          <a:xfrm>
            <a:off x="3616316" y="2529777"/>
            <a:ext cx="15033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水平台面</a:t>
            </a:r>
            <a:endParaRPr lang="en-US" altLang="zh-CN" sz="2800" dirty="0"/>
          </a:p>
        </p:txBody>
      </p:sp>
      <p:sp>
        <p:nvSpPr>
          <p:cNvPr id="7" name="P_5_AN.2_1#a51f95d9b.blank?vbadefaultcenterpage=1&amp;parentnodeid=b590ed2eb&amp;vbapositionanswer=2&amp;vbahtmlprocessed=1"/>
          <p:cNvSpPr/>
          <p:nvPr/>
        </p:nvSpPr>
        <p:spPr>
          <a:xfrm>
            <a:off x="5394316" y="3084603"/>
            <a:ext cx="15033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零刻度线</a:t>
            </a:r>
            <a:endParaRPr lang="en-US" altLang="zh-CN" sz="2800" dirty="0"/>
          </a:p>
        </p:txBody>
      </p:sp>
      <p:sp>
        <p:nvSpPr>
          <p:cNvPr id="8" name="P_5_AN.3_1#a51f95d9b.blank?vbadefaultcenterpage=1&amp;parentnodeid=b590ed2eb&amp;vbapositionanswer=3&amp;vbahtmlprocessed=1"/>
          <p:cNvSpPr/>
          <p:nvPr/>
        </p:nvSpPr>
        <p:spPr>
          <a:xfrm>
            <a:off x="4327516" y="3660399"/>
            <a:ext cx="15033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平衡螺母</a:t>
            </a:r>
            <a:endParaRPr lang="en-US" altLang="zh-CN" sz="2800" dirty="0"/>
          </a:p>
        </p:txBody>
      </p:sp>
      <p:sp>
        <p:nvSpPr>
          <p:cNvPr id="9" name="P_5_AN.4_1#a51f95d9b.blank?vbadefaultcenterpage=1&amp;parentnodeid=b590ed2eb&amp;vbapositionanswer=4&amp;vbahtmlprocessed=1"/>
          <p:cNvSpPr/>
          <p:nvPr/>
        </p:nvSpPr>
        <p:spPr>
          <a:xfrm>
            <a:off x="4327516" y="4785501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#7cac60870?vbadefaultcenterpage=1&amp;parentnodeid=dad28aa1e&amp;vbahtmlprocessed=1&amp;hasbroken=1"/>
          <p:cNvSpPr/>
          <p:nvPr/>
        </p:nvSpPr>
        <p:spPr>
          <a:xfrm>
            <a:off x="356616" y="2096039"/>
            <a:ext cx="11475720" cy="2492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（3）请根据你家居住地的气候特点、房屋高度及表格中保温材料的相关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性能，为你居住的房屋选出一种合适的保温材料，并说明选择依据。你选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号保温材料，理由是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（注：传热系数越大，保温性能越差）</a:t>
            </a:r>
            <a:endParaRPr lang="en-US" altLang="zh-CN" sz="2800" dirty="0"/>
          </a:p>
        </p:txBody>
      </p:sp>
      <p:sp>
        <p:nvSpPr>
          <p:cNvPr id="3" name="QB_6_AN.83_1#7cac60870.blank?vbadefaultcenterpage=1&amp;parentnodeid=dad28aa1e&amp;vbapositionanswer=64&amp;vbahtmlprocessed=1"/>
          <p:cNvSpPr/>
          <p:nvPr/>
        </p:nvSpPr>
        <p:spPr>
          <a:xfrm>
            <a:off x="851916" y="3407409"/>
            <a:ext cx="4365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</a:t>
            </a:r>
            <a:endParaRPr lang="en-US" altLang="zh-CN" sz="2800" dirty="0"/>
          </a:p>
        </p:txBody>
      </p:sp>
      <p:sp>
        <p:nvSpPr>
          <p:cNvPr id="4" name="QB_6_AN.84_1#7cac60870.blank?vbadefaultcenterpage=1&amp;parentnodeid=dad28aa1e&amp;vbapositionanswer=65&amp;vbahtmlprocessed=1"/>
          <p:cNvSpPr/>
          <p:nvPr/>
        </p:nvSpPr>
        <p:spPr>
          <a:xfrm>
            <a:off x="4763516" y="3352704"/>
            <a:ext cx="6126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Ⅰ号材料传热系数较小，保温性能较好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18571843?vbadefaultcenterpage=1&amp;parentnodeid=1956b8684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四、综合题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85_1#d4b6a9ed6?segpoint=1&amp;vbadefaultcenterpage=1&amp;parentnodeid=f18571843&amp;vbahtmlprocessed=1&amp;hasbroken=1"/>
              <p:cNvSpPr/>
              <p:nvPr/>
            </p:nvSpPr>
            <p:spPr>
              <a:xfrm>
                <a:off x="356616" y="1220978"/>
                <a:ext cx="11475720" cy="25166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11.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（2022·呼伦贝尔中考）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某同学用天平、玻璃瓶和水来测量某种液体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的密度,测得空瓶的质量为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25.4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,瓶中装满水后总质量为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47.4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将瓶中水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全部倒出并装满待测液体后总质量为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51.8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已知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000000"/>
                            </a:solidFill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smtClean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）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求: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85_1#d4b6a9ed6?segpoint=1&amp;vbadefaultcenterpage=1&amp;parentnodeid=f18571843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0978"/>
                <a:ext cx="11475720" cy="2516632"/>
              </a:xfrm>
              <a:prstGeom prst="rect">
                <a:avLst/>
              </a:prstGeom>
              <a:blipFill rotWithShape="1">
                <a:blip r:embed="rId3"/>
                <a:stretch>
                  <a:fillRect l="-1913" r="-584" b="-6319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BD.85_2#d4b6a9ed6?segpoint=1&amp;vbadefaultcenterpage=1&amp;parentnodeid=f18571843&amp;vbahtmlprocessed=1"/>
          <p:cNvSpPr/>
          <p:nvPr/>
        </p:nvSpPr>
        <p:spPr>
          <a:xfrm>
            <a:off x="356616" y="3811778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#0c086a1ae?vbadefaultcenterpage=1&amp;parentnodeid=d4b6a9ed6&amp;vbahtmlprocessed=1"/>
          <p:cNvSpPr/>
          <p:nvPr/>
        </p:nvSpPr>
        <p:spPr>
          <a:xfrm>
            <a:off x="356616" y="1670240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（1）玻璃瓶的容积。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86_1#0c086a1ae?segpoint=1&amp;vbadefaultcenterpage=1&amp;parentnodeid=d4b6a9ed6&amp;vbahtmlprocessed=1"/>
              <p:cNvSpPr/>
              <p:nvPr/>
            </p:nvSpPr>
            <p:spPr>
              <a:xfrm>
                <a:off x="356616" y="2315781"/>
                <a:ext cx="11475720" cy="269824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瓶中装满水后水的质量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：</a:t>
                </a:r>
                <a:endParaRPr lang="en-US" altLang="zh-CN" sz="2800" dirty="0"/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=47.4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−25.4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瓶中装满水后水的体积即为玻璃瓶的容积。玻璃瓶的容积：</a:t>
                </a:r>
                <a:endParaRPr lang="en-US" altLang="zh-CN" sz="2800" dirty="0"/>
              </a:p>
              <a:p>
                <a:pPr algn="l" latinLnBrk="1">
                  <a:lnSpc>
                    <a:spcPts val="60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𝑉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g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/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86_1#0c086a1ae?segpoint=1&amp;vbadefaultcenterpage=1&amp;parentnodeid=d4b6a9ed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15781"/>
                <a:ext cx="11475720" cy="2698242"/>
              </a:xfrm>
              <a:prstGeom prst="rect">
                <a:avLst/>
              </a:prstGeom>
              <a:blipFill rotWithShape="1">
                <a:blip r:embed="rId3"/>
                <a:stretch>
                  <a:fillRect l="-1913" b="-20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#9e30127ad?vbadefaultcenterpage=1&amp;parentnodeid=d4b6a9ed6&amp;vbahtmlprocessed=1"/>
          <p:cNvSpPr/>
          <p:nvPr/>
        </p:nvSpPr>
        <p:spPr>
          <a:xfrm>
            <a:off x="356616" y="1668208"/>
            <a:ext cx="11475720" cy="5716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（2）待测液体的密度。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87_1#9e30127ad?segpoint=1&amp;vbadefaultcenterpage=1&amp;parentnodeid=d4b6a9ed6&amp;vbahtmlprocessed=1"/>
              <p:cNvSpPr/>
              <p:nvPr/>
            </p:nvSpPr>
            <p:spPr>
              <a:xfrm>
                <a:off x="356616" y="2313749"/>
                <a:ext cx="11475720" cy="270230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[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解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]</a:t>
                </a:r>
                <a:r>
                  <a:rPr lang="en-US" altLang="zh-CN" sz="2800" b="1" i="0" dirty="0" smtClean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待测液体的质量：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𝑚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=51.8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−25.4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=26.4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待测液体的密度：</a:t>
                </a:r>
                <a:endParaRPr lang="en-US" altLang="zh-CN" sz="2800" dirty="0"/>
              </a:p>
              <a:p>
                <a:pPr algn="l" latinLnBrk="1">
                  <a:lnSpc>
                    <a:spcPts val="6100"/>
                  </a:lnSpc>
                </a:pP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𝜌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400" baseline="-10000">
                            <a:solidFill>
                              <a:srgbClr val="FF0000"/>
                            </a:solidFill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测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aseline="-10000">
                                <a:solidFill>
                                  <a:srgbClr val="FF0000"/>
                                </a:solidFill>
                              </a:rPr>
                              <m:t>瓶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26.4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22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微软雅黑" pitchFamily="34" charset="0"/>
                            <a:ea typeface="微软雅黑" pitchFamily="34" charset="-122"/>
                            <a:cs typeface="微软雅黑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/>
                                <a:ea typeface="微软雅黑" pitchFamily="34" charset="-122"/>
                                <a:cs typeface="微软雅黑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itchFamily="34" charset="-122"/>
                                <a:cs typeface="微软雅黑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=1.2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微软雅黑" pitchFamily="34" charset="0"/>
                        <a:ea typeface="微软雅黑" pitchFamily="34" charset="-122"/>
                        <a:cs typeface="微软雅黑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/>
                            <a:ea typeface="微软雅黑" pitchFamily="34" charset="-122"/>
                            <a:cs typeface="微软雅黑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微软雅黑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87_1#9e30127ad?segpoint=1&amp;vbadefaultcenterpage=1&amp;parentnodeid=d4b6a9ed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13749"/>
                <a:ext cx="11475720" cy="2702306"/>
              </a:xfrm>
              <a:prstGeom prst="rect">
                <a:avLst/>
              </a:prstGeom>
              <a:blipFill rotWithShape="1">
                <a:blip r:embed="rId3"/>
                <a:stretch>
                  <a:fillRect l="-1913" b="-18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P_5_BD#a51f95d9b?colgroup=2,28&amp;vbadefaultcenterpage=1&amp;parentnodeid=b590ed2eb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008796"/>
              </p:ext>
            </p:extLst>
          </p:nvPr>
        </p:nvGraphicFramePr>
        <p:xfrm>
          <a:off x="356616" y="2017299"/>
          <a:ext cx="11439144" cy="3352800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247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816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（1）先估后测：先估测物体的大概质量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，被测物体的质量不能超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过天平的⑤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（2）左物右码：左盘放物体，右盘放砝码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（3）先大后小：用镊子先放大砝码，再放小砝码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（4）游码调平衡：添加最小砝码偏大时，取下最小砝码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，调节游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码使天平平衡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P_5_AN.5_1#a51f95d9b.blank?vbadefaultcenterpage=1&amp;parentnodeid=b590ed2eb&amp;vbapositionanswer=5&amp;vbahtmlprocessed=1"/>
          <p:cNvSpPr/>
          <p:nvPr/>
        </p:nvSpPr>
        <p:spPr>
          <a:xfrm>
            <a:off x="3260716" y="2533935"/>
            <a:ext cx="18589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最大测量值</a:t>
            </a:r>
            <a:endParaRPr lang="en-US" altLang="zh-CN" sz="2800" dirty="0"/>
          </a:p>
        </p:txBody>
      </p:sp>
      <p:sp>
        <p:nvSpPr>
          <p:cNvPr id="2" name="P_5_BD#a51f95d9b?colgroup=2,28&amp;vbadefaultcenterpage=1&amp;parentnodeid=b590ed2eb&amp;vbahtmlprocessed=1">
            <a:extLst>
              <a:ext uri="{FF2B5EF4-FFF2-40B4-BE49-F238E27FC236}">
                <a16:creationId xmlns:a16="http://schemas.microsoft.com/office/drawing/2014/main" xmlns="" id="{BFD8EBDF-666C-4F88-B99E-9D1600263B91}"/>
              </a:ext>
            </a:extLst>
          </p:cNvPr>
          <p:cNvSpPr txBox="1"/>
          <p:nvPr/>
        </p:nvSpPr>
        <p:spPr>
          <a:xfrm>
            <a:off x="9255760" y="1312195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5_BD#a51f95d9b?colgroup=2,28&amp;vbadefaultcenterpage=1&amp;parentnodeid=b590ed2eb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7220134"/>
                  </p:ext>
                </p:extLst>
              </p:nvPr>
            </p:nvGraphicFramePr>
            <p:xfrm>
              <a:off x="356616" y="1353883"/>
              <a:ext cx="11439144" cy="4864100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0524744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359505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（1）确定分度值：天平标尺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Times New Roman" pitchFamily="34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分为5个小格，故分度值为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⑥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（2）读数：被测物体的质量=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砝码总质量+游码示数。如图所示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小石块的质量为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⑦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13700"/>
                            </a:lnSpc>
                          </a:pPr>
                          <a:r>
                            <a:rPr lang="en-US" altLang="zh-CN" sz="815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9879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测量完毕后，取下物体，用镊子将砝码由小及大放回砝码盒，将游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码拨回零刻度线处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5_BD#a51f95d9b?colgroup=2,28&amp;vbadefaultcenterpage=1&amp;parentnodeid=b590ed2eb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7220134"/>
                  </p:ext>
                </p:extLst>
              </p:nvPr>
            </p:nvGraphicFramePr>
            <p:xfrm>
              <a:off x="356616" y="1353883"/>
              <a:ext cx="11439144" cy="4633469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247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303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743" t="-1678" r="-116" b="-332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031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测量完毕后，取下物体，用镊子将砝码由小及大放回砝码盒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，将游</a:t>
                          </a:r>
                        </a:p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码拨回零刻度线处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P_5_BD#a51f95d9b.table_image?tableimageindex=1&amp;vbadefaultcenterpage=1&amp;parentnodeid=b590ed2eb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3141" y="3402139"/>
            <a:ext cx="2734056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AN.6_1#a51f95d9b.blank?vbadefaultcenterpage=1&amp;parentnodeid=b590ed2eb&amp;vbapositionanswer=6&amp;vbahtmlprocessed=1"/>
          <p:cNvSpPr/>
          <p:nvPr/>
        </p:nvSpPr>
        <p:spPr>
          <a:xfrm>
            <a:off x="1863716" y="1898182"/>
            <a:ext cx="582613" cy="475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0.2</a:t>
            </a:r>
            <a:endParaRPr lang="en-US" altLang="zh-CN" sz="2800" dirty="0"/>
          </a:p>
        </p:txBody>
      </p:sp>
      <p:sp>
        <p:nvSpPr>
          <p:cNvPr id="5" name="P_5_AN.7_1#a51f95d9b.blank?vbadefaultcenterpage=1&amp;parentnodeid=b590ed2eb&amp;vbapositionanswer=7&amp;vbahtmlprocessed=1"/>
          <p:cNvSpPr/>
          <p:nvPr/>
        </p:nvSpPr>
        <p:spPr>
          <a:xfrm>
            <a:off x="4302116" y="2937940"/>
            <a:ext cx="496888" cy="475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72</a:t>
            </a:r>
            <a:endParaRPr lang="en-US" altLang="zh-CN" sz="2800" dirty="0"/>
          </a:p>
        </p:txBody>
      </p:sp>
      <p:sp>
        <p:nvSpPr>
          <p:cNvPr id="2" name="P_5_BD#a51f95d9b?colgroup=2,28&amp;vbadefaultcenterpage=1&amp;parentnodeid=b590ed2eb&amp;vbahtmlprocessed=1">
            <a:extLst>
              <a:ext uri="{FF2B5EF4-FFF2-40B4-BE49-F238E27FC236}">
                <a16:creationId xmlns:a16="http://schemas.microsoft.com/office/drawing/2014/main" xmlns="" id="{CEB2A748-9E64-4BAD-9550-A45CFBFF439D}"/>
              </a:ext>
            </a:extLst>
          </p:cNvPr>
          <p:cNvSpPr txBox="1"/>
          <p:nvPr/>
        </p:nvSpPr>
        <p:spPr>
          <a:xfrm>
            <a:off x="9255760" y="674179"/>
            <a:ext cx="2540000" cy="540512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a51f95d9b?segpoint=1&amp;vbadefaultcenterpage=1&amp;parentnodeid=b590ed2eb&amp;vbahtmlprocessed=1"/>
              <p:cNvSpPr/>
              <p:nvPr/>
            </p:nvSpPr>
            <p:spPr>
              <a:xfrm>
                <a:off x="356616" y="2096039"/>
                <a:ext cx="11475720" cy="249218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1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※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1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记忆小口诀：</a:t>
                </a:r>
                <a:endParaRPr lang="en-US" altLang="zh-CN" sz="933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天平先要放水平，游码左端要归零，旋转螺母针指中，“左物右码”要记清，砝码要用镊子取，湿、液要用容器称，先大后小移游码，读数两码要相加。</a:t>
                </a:r>
                <a:endParaRPr lang="en-US" altLang="zh-CN" sz="933" dirty="0"/>
              </a:p>
            </p:txBody>
          </p:sp>
        </mc:Choice>
        <mc:Fallback xmlns="">
          <p:sp>
            <p:nvSpPr>
              <p:cNvPr id="2" name="P_5_BD#a51f95d9b?segpoint=1&amp;vbadefaultcenterpage=1&amp;parentnodeid=b590ed2eb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096039"/>
                <a:ext cx="11475720" cy="2492185"/>
              </a:xfrm>
              <a:prstGeom prst="rect">
                <a:avLst/>
              </a:prstGeom>
              <a:blipFill>
                <a:blip r:embed="rId3"/>
                <a:stretch>
                  <a:fillRect l="-1913" r="-797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51f95d9b?segpoint=1&amp;vbadefaultcenterpage=1&amp;parentnodeid=b590ed2eb&amp;vbahtmlprocessed=1"/>
          <p:cNvSpPr/>
          <p:nvPr/>
        </p:nvSpPr>
        <p:spPr>
          <a:xfrm>
            <a:off x="356616" y="1091247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3.注意事项</a:t>
            </a:r>
            <a:endParaRPr lang="en-US" altLang="zh-CN" sz="2800" dirty="0"/>
          </a:p>
        </p:txBody>
      </p:sp>
      <p:sp>
        <p:nvSpPr>
          <p:cNvPr id="3" name="P_5_BD#a51f95d9b?segpoint=1&amp;vbadefaultcenterpage=1&amp;parentnodeid=b590ed2eb&amp;vbahtmlprocessed=1"/>
          <p:cNvSpPr/>
          <p:nvPr/>
        </p:nvSpPr>
        <p:spPr>
          <a:xfrm>
            <a:off x="356616" y="1734629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（1）使用天平测量物体的质量不能超过天平的最大测量值。</a:t>
            </a:r>
            <a:endParaRPr lang="en-US" altLang="zh-CN" sz="2800" dirty="0"/>
          </a:p>
        </p:txBody>
      </p:sp>
      <p:sp>
        <p:nvSpPr>
          <p:cNvPr id="4" name="P_5_BD#a51f95d9b?segpoint=1&amp;vbadefaultcenterpage=1&amp;parentnodeid=b590ed2eb&amp;vbahtmlprocessed=1"/>
          <p:cNvSpPr/>
          <p:nvPr/>
        </p:nvSpPr>
        <p:spPr>
          <a:xfrm>
            <a:off x="356616" y="2377439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（2）加减砝码时，必须用镊子夹取，不能用手直接取砝码，且要轻拿轻放。</a:t>
            </a:r>
            <a:endParaRPr lang="en-US" altLang="zh-CN" sz="2800" dirty="0"/>
          </a:p>
        </p:txBody>
      </p:sp>
      <p:sp>
        <p:nvSpPr>
          <p:cNvPr id="5" name="P_5_BD#a51f95d9b?segpoint=1&amp;vbadefaultcenterpage=1&amp;parentnodeid=b590ed2eb&amp;vbahtmlprocessed=1"/>
          <p:cNvSpPr/>
          <p:nvPr/>
        </p:nvSpPr>
        <p:spPr>
          <a:xfrm>
            <a:off x="356616" y="3665029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（3）在测量时绝对不允许通过调节平衡螺母来调节横梁平衡。</a:t>
            </a:r>
            <a:endParaRPr lang="en-US" altLang="zh-CN" sz="2800" dirty="0"/>
          </a:p>
        </p:txBody>
      </p:sp>
      <p:sp>
        <p:nvSpPr>
          <p:cNvPr id="6" name="P_5_BD#a51f95d9b?segpoint=1&amp;vbadefaultcenterpage=1&amp;parentnodeid=b590ed2eb&amp;vbahtmlprocessed=1"/>
          <p:cNvSpPr/>
          <p:nvPr/>
        </p:nvSpPr>
        <p:spPr>
          <a:xfrm>
            <a:off x="356616" y="4307839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（4）天平和砝码应妥善保管并保持干燥、清洁，不能把潮湿的物品或化学药品直接放在天平的托盘里。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合心科技出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3152</Words>
  <Application>Microsoft Office PowerPoint</Application>
  <PresentationFormat>自定义</PresentationFormat>
  <Paragraphs>492</Paragraphs>
  <Slides>54</Slides>
  <Notes>53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5" baseType="lpstr">
      <vt:lpstr>合心科技出品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合心科技出品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合心科技出品</dc:title>
  <dc:subject/>
  <dc:creator>合心科技出品</dc:creator>
  <cp:keywords/>
  <dc:description/>
  <cp:lastModifiedBy>Microsoft</cp:lastModifiedBy>
  <cp:revision>10</cp:revision>
  <dcterms:created xsi:type="dcterms:W3CDTF">2023-03-09T08:47:04Z</dcterms:created>
  <dcterms:modified xsi:type="dcterms:W3CDTF">2023-03-21T08:35:14Z</dcterms:modified>
  <cp:category/>
  <cp:contentStatus/>
</cp:coreProperties>
</file>