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50" d="100"/>
          <a:sy n="50" d="100"/>
        </p:scale>
        <p:origin x="-2874" y="-148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63" d="100"/>
          <a:sy n="63" d="100"/>
        </p:scale>
        <p:origin x="4362"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6469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physics#pid=6405f2345c2a3fb1cab2a64a#tid=640938843718860009a42c65">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4990493A-8BA1-2A8A-9542-BB22C5C58807}"/>
              </a:ext>
            </a:extLst>
          </p:cNvPr>
          <p:cNvPicPr>
            <a:picLocks noChangeAspect="1"/>
          </p:cNvPicPr>
          <p:nvPr userDrawn="1"/>
        </p:nvPicPr>
        <p:blipFill>
          <a:blip r:embed="rId2"/>
          <a:stretch>
            <a:fillRect/>
          </a:stretch>
        </p:blipFill>
        <p:spPr>
          <a:xfrm>
            <a:off x="10817" y="0"/>
            <a:ext cx="12170365"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1073384" y="6108192"/>
            <a:ext cx="1133856" cy="758952"/>
          </a:xfrm>
          <a:prstGeom prst="rect">
            <a:avLst/>
          </a:prstGeom>
        </p:spPr>
      </p:pic>
      <p:pic>
        <p:nvPicPr>
          <p:cNvPr id="4" name="MasterShapeName" descr="preencoded.png"/>
          <p:cNvPicPr>
            <a:picLocks noChangeAspect="1"/>
          </p:cNvPicPr>
          <p:nvPr/>
        </p:nvPicPr>
        <p:blipFill>
          <a:blip r:embed="rId5"/>
          <a:stretch>
            <a:fillRect/>
          </a:stretch>
        </p:blipFill>
        <p:spPr>
          <a:xfrm>
            <a:off x="10652760" y="182880"/>
            <a:ext cx="1417320" cy="393192"/>
          </a:xfrm>
          <a:prstGeom prst="rect">
            <a:avLst/>
          </a:prstGeom>
        </p:spPr>
      </p:pic>
      <p:sp>
        <p:nvSpPr>
          <p:cNvPr id="5" name="MasterShapeName"/>
          <p:cNvSpPr/>
          <p:nvPr/>
        </p:nvSpPr>
        <p:spPr>
          <a:xfrm>
            <a:off x="429768" y="219456"/>
            <a:ext cx="3236976" cy="320040"/>
          </a:xfrm>
          <a:prstGeom prst="rect">
            <a:avLst/>
          </a:prstGeom>
          <a:noFill/>
          <a:ln/>
        </p:spPr>
        <p:txBody>
          <a:bodyPr wrap="square" lIns="0" tIns="0" rIns="0" bIns="0" rtlCol="0" anchor="ctr"/>
          <a:lstStyle/>
          <a:p>
            <a:pPr algn="ctr"/>
            <a:r>
              <a:rPr lang="en-US" sz="1600" b="1" i="0" dirty="0">
                <a:solidFill>
                  <a:srgbClr val="FFFFFF"/>
                </a:solidFill>
                <a:latin typeface="Times New Roman" pitchFamily="34" charset="0"/>
                <a:ea typeface="微软雅黑" pitchFamily="34" charset="-122"/>
                <a:cs typeface="Times New Roman" pitchFamily="34" charset="-120"/>
              </a:rPr>
              <a:t>2023年    初 中 终 结 性 练 习 · 物 理</a:t>
            </a:r>
            <a:endParaRPr lang="en-US" sz="16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44.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slide" Target="slide35.xml"/><Relationship Id="rId5" Type="http://schemas.openxmlformats.org/officeDocument/2006/relationships/slide" Target="slide18.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2.xml"/><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name="Hexin Slide 1checked= 1 &amp; amp; version = 1.0.5checked=1&amp;version=1.0.5">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name="Hexin Slide 1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1" name="P_5_BD#1397f8560?colgroup=6,6,8,4,3&amp;vbadefaultcenterpage=1&amp;parentnodeid=ab91094c1&amp;vbahtmlprocessed=1&amp;hasbroken=1"/>
              <p:cNvGraphicFramePr>
                <a:graphicFrameLocks noGrp="1"/>
              </p:cNvGraphicFramePr>
              <p:nvPr>
                <p:extLst>
                  <p:ext uri="{D42A27DB-BD31-4B8C-83A1-F6EECF244321}">
                    <p14:modId xmlns:p14="http://schemas.microsoft.com/office/powerpoint/2010/main" val="322963919"/>
                  </p:ext>
                </p:extLst>
              </p:nvPr>
            </p:nvGraphicFramePr>
            <p:xfrm>
              <a:off x="356616" y="1171416"/>
              <a:ext cx="11430000" cy="4584700"/>
            </p:xfrm>
            <a:graphic>
              <a:graphicData uri="http://schemas.openxmlformats.org/drawingml/2006/table">
                <a:tbl>
                  <a:tblPr/>
                  <a:tblGrid>
                    <a:gridCol w="2468880">
                      <a:extLst>
                        <a:ext uri="{9D8B030D-6E8A-4147-A177-3AD203B41FA5}">
                          <a16:colId xmlns:a16="http://schemas.microsoft.com/office/drawing/2014/main" xmlns="" val="20000"/>
                        </a:ext>
                      </a:extLst>
                    </a:gridCol>
                    <a:gridCol w="2450592">
                      <a:extLst>
                        <a:ext uri="{9D8B030D-6E8A-4147-A177-3AD203B41FA5}">
                          <a16:colId xmlns:a16="http://schemas.microsoft.com/office/drawing/2014/main" xmlns="" val="20001"/>
                        </a:ext>
                      </a:extLst>
                    </a:gridCol>
                    <a:gridCol w="3246120">
                      <a:extLst>
                        <a:ext uri="{9D8B030D-6E8A-4147-A177-3AD203B41FA5}">
                          <a16:colId xmlns:a16="http://schemas.microsoft.com/office/drawing/2014/main" xmlns="" val="20002"/>
                        </a:ext>
                      </a:extLst>
                    </a:gridCol>
                    <a:gridCol w="1801368">
                      <a:extLst>
                        <a:ext uri="{9D8B030D-6E8A-4147-A177-3AD203B41FA5}">
                          <a16:colId xmlns:a16="http://schemas.microsoft.com/office/drawing/2014/main" xmlns="" val="20003"/>
                        </a:ext>
                      </a:extLst>
                    </a:gridCol>
                    <a:gridCol w="1463040">
                      <a:extLst>
                        <a:ext uri="{9D8B030D-6E8A-4147-A177-3AD203B41FA5}">
                          <a16:colId xmlns:a16="http://schemas.microsoft.com/office/drawing/2014/main" xmlns="" val="20004"/>
                        </a:ext>
                      </a:extLst>
                    </a:gridCol>
                  </a:tblGrid>
                  <a:tr h="980758">
                    <a:tc>
                      <a:txBody>
                        <a:bodyPr/>
                        <a:lstStyle/>
                        <a:p>
                          <a:pPr algn="ctr" latinLnBrk="1" hangingPunct="0">
                            <a:lnSpc>
                              <a:spcPts val="4100"/>
                            </a:lnSpc>
                          </a:pPr>
                          <a:r>
                            <a:rPr lang="en-US" altLang="zh-CN" sz="2800" b="1" i="0" dirty="0" err="1">
                              <a:solidFill>
                                <a:srgbClr val="000000"/>
                              </a:solidFill>
                              <a:latin typeface="Times New Roman" pitchFamily="34" charset="0"/>
                              <a:ea typeface="微软雅黑" pitchFamily="34" charset="-122"/>
                              <a:cs typeface="Times New Roman" pitchFamily="34" charset="-120"/>
                            </a:rPr>
                            <a:t>物距</a:t>
                          </a: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𝑢</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err="1">
                              <a:solidFill>
                                <a:srgbClr val="000000"/>
                              </a:solidFill>
                              <a:latin typeface="Times New Roman" pitchFamily="34" charset="0"/>
                              <a:ea typeface="微软雅黑" pitchFamily="34" charset="-122"/>
                              <a:cs typeface="Times New Roman" pitchFamily="34" charset="-120"/>
                            </a:rPr>
                            <a:t>与焦</a:t>
                          </a:r>
                          <a:endParaRPr lang="en-US" altLang="zh-CN" sz="2800" b="1" i="0" dirty="0">
                            <a:solidFill>
                              <a:srgbClr val="000000"/>
                            </a:solidFill>
                            <a:latin typeface="Times New Roman" pitchFamily="34" charset="0"/>
                            <a:ea typeface="微软雅黑" pitchFamily="34" charset="-122"/>
                            <a:cs typeface="Times New Roman" pitchFamily="34" charset="-120"/>
                          </a:endParaRPr>
                        </a:p>
                        <a:p>
                          <a:pPr algn="ctr" latinLnBrk="1" hangingPunct="0">
                            <a:lnSpc>
                              <a:spcPts val="4100"/>
                            </a:lnSpc>
                          </a:pPr>
                          <a:r>
                            <a:rPr lang="en-US" altLang="zh-CN" sz="2800" b="1" i="0" dirty="0">
                              <a:solidFill>
                                <a:srgbClr val="000000"/>
                              </a:solidFill>
                              <a:latin typeface="Times New Roman" pitchFamily="34" charset="0"/>
                              <a:ea typeface="微软雅黑" pitchFamily="34" charset="-122"/>
                              <a:cs typeface="Times New Roman" pitchFamily="34" charset="-120"/>
                            </a:rPr>
                            <a:t>距</a:t>
                          </a: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𝑓</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err="1">
                              <a:solidFill>
                                <a:srgbClr val="000000"/>
                              </a:solidFill>
                              <a:latin typeface="Times New Roman" pitchFamily="34" charset="0"/>
                              <a:ea typeface="微软雅黑" pitchFamily="34" charset="-122"/>
                              <a:cs typeface="Times New Roman" pitchFamily="34" charset="-120"/>
                            </a:rPr>
                            <a:t>的关系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像距</a:t>
                          </a:r>
                          <a:r>
                            <a:rPr lang="en-US" altLang="zh-CN" sz="900" b="1" i="0" u="none">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𝑣</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a:t>
                          </a:r>
                          <a:r>
                            <a:rPr lang="en-US" altLang="zh-CN" sz="100" b="1" i="0" kern="0" spc="-99900">
                              <a:solidFill>
                                <a:srgbClr val="FFFFFF"/>
                              </a:solidFill>
                              <a:latin typeface="Times New Roman" pitchFamily="34" charset="0"/>
                              <a:ea typeface="微软雅黑" pitchFamily="34" charset="-122"/>
                              <a:cs typeface="Times New Roman" pitchFamily="34" charset="-120"/>
                            </a:rPr>
                            <a:t>&gt;</a:t>
                          </a:r>
                          <a:r>
                            <a:rPr lang="en-US" altLang="zh-CN" sz="900" b="1" i="0" u="none">
                              <a:solidFill>
                                <a:srgbClr val="000000"/>
                              </a:solidFill>
                              <a:latin typeface="SimSun" pitchFamily="34" charset="0"/>
                              <a:ea typeface="SimSun" pitchFamily="34" charset="-122"/>
                              <a:cs typeface="SimSun" pitchFamily="34" charset="-120"/>
                            </a:rPr>
                            <a:t> </a:t>
                          </a:r>
                          <a:r>
                            <a:rPr lang="en-US" altLang="zh-CN" sz="2800" b="1" i="0">
                              <a:solidFill>
                                <a:srgbClr val="000000"/>
                              </a:solidFill>
                              <a:latin typeface="Times New Roman" pitchFamily="34" charset="0"/>
                              <a:ea typeface="微软雅黑" pitchFamily="34" charset="-122"/>
                              <a:cs typeface="Times New Roman" pitchFamily="34" charset="-120"/>
                            </a:rPr>
                            <a:t>与焦</a:t>
                          </a:r>
                        </a:p>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距</a:t>
                          </a:r>
                          <a:r>
                            <a:rPr lang="en-US" altLang="zh-CN" sz="900" b="1" i="0" u="none">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𝑓</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a:t>
                          </a:r>
                          <a:r>
                            <a:rPr lang="en-US" altLang="zh-CN" sz="100" b="1" i="0" kern="0" spc="-99900">
                              <a:solidFill>
                                <a:srgbClr val="FFFFFF"/>
                              </a:solidFill>
                              <a:latin typeface="Times New Roman" pitchFamily="34" charset="0"/>
                              <a:ea typeface="微软雅黑" pitchFamily="34" charset="-122"/>
                              <a:cs typeface="Times New Roman" pitchFamily="34" charset="-120"/>
                            </a:rPr>
                            <a:t>&gt;</a:t>
                          </a:r>
                          <a:r>
                            <a:rPr lang="en-US" altLang="zh-CN" sz="900" b="1" i="0" u="none">
                              <a:solidFill>
                                <a:srgbClr val="000000"/>
                              </a:solidFill>
                              <a:latin typeface="SimSun" pitchFamily="34" charset="0"/>
                              <a:ea typeface="SimSun" pitchFamily="34" charset="-122"/>
                              <a:cs typeface="SimSun" pitchFamily="34" charset="-120"/>
                            </a:rPr>
                            <a:t> </a:t>
                          </a:r>
                          <a:r>
                            <a:rPr lang="en-US" altLang="zh-CN" sz="2800" b="1" i="0">
                              <a:solidFill>
                                <a:srgbClr val="000000"/>
                              </a:solidFill>
                              <a:latin typeface="Times New Roman" pitchFamily="34" charset="0"/>
                              <a:ea typeface="微软雅黑" pitchFamily="34" charset="-122"/>
                              <a:cs typeface="Times New Roman" pitchFamily="34" charset="-120"/>
                            </a:rPr>
                            <a:t>的关系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成像光路图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像的性质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972058">
                    <a:tc>
                      <a:txBody>
                        <a:bodyPr/>
                        <a:lstStyle/>
                        <a:p>
                          <a:pPr algn="ctr" latinLnBrk="1" hangingPunct="0">
                            <a:lnSpc>
                              <a:spcPts val="40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𝑢</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r>
                            <a:rPr lang="en-US" altLang="zh-CN" sz="54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不成像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探照灯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323402">
                    <a:tc>
                      <a:txBody>
                        <a:bodyPr/>
                        <a:lstStyle/>
                        <a:p>
                          <a:pPr algn="ctr" latinLnBrk="1" hangingPunct="0">
                            <a:lnSpc>
                              <a:spcPts val="40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𝑢</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&lt;</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r>
                            <a:rPr lang="en-US" altLang="zh-CN" sz="59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a:t>
                          </a:r>
                        </a:p>
                        <a:p>
                          <a:pPr algn="ctr" latinLnBrk="1" hangingPunct="0">
                            <a:lnSpc>
                              <a:spcPts val="10700"/>
                            </a:lnSpc>
                          </a:pPr>
                          <a:r>
                            <a:rPr lang="en-US" altLang="zh-CN" sz="74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a:t>
                          </a:r>
                        </a:p>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mc:Choice>
        <mc:Fallback xmlns="">
          <p:graphicFrame>
            <p:nvGraphicFramePr>
              <p:cNvPr id="11" name="P_5_BD#1397f8560?colgroup=6,6,8,4,3&amp;vbadefaultcenterpage=1&amp;parentnodeid=ab91094c1&amp;vbahtmlprocessed=1&amp;hasbroken=1"/>
              <p:cNvGraphicFramePr>
                <a:graphicFrameLocks noGrp="1"/>
              </p:cNvGraphicFramePr>
              <p:nvPr>
                <p:extLst>
                  <p:ext uri="{D42A27DB-BD31-4B8C-83A1-F6EECF244321}">
                    <p14:modId xmlns:p14="http://schemas.microsoft.com/office/powerpoint/2010/main" val="322963919"/>
                  </p:ext>
                </p:extLst>
              </p:nvPr>
            </p:nvGraphicFramePr>
            <p:xfrm>
              <a:off x="356616" y="1171416"/>
              <a:ext cx="11430000" cy="4316160"/>
            </p:xfrm>
            <a:graphic>
              <a:graphicData uri="http://schemas.openxmlformats.org/drawingml/2006/table">
                <a:tbl>
                  <a:tblPr/>
                  <a:tblGrid>
                    <a:gridCol w="2468880">
                      <a:extLst>
                        <a:ext uri="{9D8B030D-6E8A-4147-A177-3AD203B41FA5}">
                          <a16:colId xmlns:a16="http://schemas.microsoft.com/office/drawing/2014/main" val="20000"/>
                        </a:ext>
                      </a:extLst>
                    </a:gridCol>
                    <a:gridCol w="2450592">
                      <a:extLst>
                        <a:ext uri="{9D8B030D-6E8A-4147-A177-3AD203B41FA5}">
                          <a16:colId xmlns:a16="http://schemas.microsoft.com/office/drawing/2014/main" val="20001"/>
                        </a:ext>
                      </a:extLst>
                    </a:gridCol>
                    <a:gridCol w="3246120">
                      <a:extLst>
                        <a:ext uri="{9D8B030D-6E8A-4147-A177-3AD203B41FA5}">
                          <a16:colId xmlns:a16="http://schemas.microsoft.com/office/drawing/2014/main" val="20002"/>
                        </a:ext>
                      </a:extLst>
                    </a:gridCol>
                    <a:gridCol w="1801368">
                      <a:extLst>
                        <a:ext uri="{9D8B030D-6E8A-4147-A177-3AD203B41FA5}">
                          <a16:colId xmlns:a16="http://schemas.microsoft.com/office/drawing/2014/main" val="20003"/>
                        </a:ext>
                      </a:extLst>
                    </a:gridCol>
                    <a:gridCol w="1463040">
                      <a:extLst>
                        <a:ext uri="{9D8B030D-6E8A-4147-A177-3AD203B41FA5}">
                          <a16:colId xmlns:a16="http://schemas.microsoft.com/office/drawing/2014/main" val="20004"/>
                        </a:ext>
                      </a:extLst>
                    </a:gridCol>
                  </a:tblGrid>
                  <a:tr h="10031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7" t="-6061" r="-363704" b="-38545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0995" t="-6061" r="-266418" b="-385455"/>
                          </a:stretch>
                        </a:blipFill>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成像光路图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像的性质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8139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7" t="-108696" r="-363704" b="-295031"/>
                          </a:stretch>
                        </a:blipFill>
                      </a:tcPr>
                    </a:tc>
                    <a:tc>
                      <a:txBody>
                        <a:bodyPr/>
                        <a:lstStyle/>
                        <a:p>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r>
                            <a:rPr lang="en-US" altLang="zh-CN" sz="54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不成像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探照灯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3165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7" t="-87728" r="-363704" b="-24021"/>
                          </a:stretch>
                        </a:blipFill>
                      </a:tcPr>
                    </a:tc>
                    <a:tc>
                      <a:txBody>
                        <a:bodyPr/>
                        <a:lstStyle/>
                        <a:p>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r>
                            <a:rPr lang="en-US" altLang="zh-CN" sz="59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a:t>
                          </a:r>
                        </a:p>
                        <a:p>
                          <a:pPr algn="ctr" latinLnBrk="1" hangingPunct="0">
                            <a:lnSpc>
                              <a:spcPts val="10700"/>
                            </a:lnSpc>
                          </a:pPr>
                          <a:r>
                            <a:rPr lang="en-US" altLang="zh-CN" sz="74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pic>
        <p:nvPicPr>
          <p:cNvPr id="3" name="P_5_BD#1397f8560.table_image?tableimageindex=18&amp;vbadefaultcenterpage=1&amp;parentnodeid=ab91094c1&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486400" y="2325021"/>
            <a:ext cx="2825496" cy="9692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P_5_BD#1397f8560.table_image?hastextimagelayout=1&amp;tableimageindex=19&amp;vbadefaultcenterpage=1&amp;parentnodeid=ab91094c1&amp;vbahtmlprocessed=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613273" y="3371882"/>
            <a:ext cx="246888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P_5_BD#1397f8560.table_image?hastextimagelayout=1&amp;tableimageindex=20&amp;vbadefaultcenterpage=1&amp;parentnodeid=ab91094c1&amp;vbahtmlprocessed=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527548" y="4478909"/>
            <a:ext cx="2743200" cy="12344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P_5_AN.8_1#1397f8560.blank?vbadefaultcenterpage=1&amp;parentnodeid=ab91094c1&amp;vbapositionanswer=8&amp;vbahtmlprocessed=1"/>
          <p:cNvSpPr/>
          <p:nvPr/>
        </p:nvSpPr>
        <p:spPr>
          <a:xfrm>
            <a:off x="8594208" y="3728879"/>
            <a:ext cx="1674368" cy="1500061"/>
          </a:xfrm>
          <a:prstGeom prst="rect">
            <a:avLst/>
          </a:prstGeom>
          <a:noFill/>
          <a:ln/>
        </p:spPr>
        <p:txBody>
          <a:bodyPr wrap="square" lIns="0" tIns="0" rIns="0" bIns="0" rtlCol="0" anchor="t"/>
          <a:lstStyle/>
          <a:p>
            <a:pPr indent="177800" latinLnBrk="1">
              <a:lnSpc>
                <a:spcPct val="120000"/>
              </a:lnSpc>
            </a:pPr>
            <a:r>
              <a:rPr lang="en-US" altLang="zh-CN" sz="2800" b="0" i="0" dirty="0">
                <a:latin typeface="微软雅黑" pitchFamily="34" charset="0"/>
                <a:ea typeface="微软雅黑" pitchFamily="34" charset="-122"/>
                <a:cs typeface="微软雅黑" pitchFamily="34" charset="-120"/>
              </a:rPr>
              <a:t>⑥</a:t>
            </a:r>
            <a:r>
              <a:rPr lang="en-US" altLang="zh-CN" sz="2800" b="0" i="0" dirty="0">
                <a:solidFill>
                  <a:srgbClr val="FF0000"/>
                </a:solidFill>
                <a:latin typeface="SimSun" pitchFamily="34" charset="0"/>
                <a:ea typeface="SimSun" pitchFamily="34" charset="-122"/>
                <a:cs typeface="SimSun" pitchFamily="34" charset="-120"/>
              </a:rPr>
              <a:t> </a:t>
            </a:r>
            <a:r>
              <a:rPr lang="zh-CN" altLang="en-US" sz="2800" dirty="0">
                <a:solidFill>
                  <a:srgbClr val="FF0000"/>
                </a:solidFill>
                <a:latin typeface="微软雅黑" pitchFamily="34" charset="0"/>
                <a:ea typeface="微软雅黑" pitchFamily="34" charset="-122"/>
                <a:cs typeface="SimSun" pitchFamily="34" charset="-120"/>
              </a:rPr>
              <a:t>正立</a:t>
            </a:r>
            <a:r>
              <a:rPr lang="en-US" altLang="zh-CN" sz="2800" b="0" i="0" dirty="0" smtClean="0">
                <a:solidFill>
                  <a:srgbClr val="FF0000"/>
                </a:solidFill>
                <a:latin typeface="微软雅黑" pitchFamily="34" charset="0"/>
                <a:ea typeface="微软雅黑" pitchFamily="34" charset="-122"/>
                <a:cs typeface="微软雅黑" pitchFamily="34" charset="-120"/>
              </a:rPr>
              <a:t>、</a:t>
            </a:r>
            <a:r>
              <a:rPr lang="zh-CN" altLang="en-US" sz="2800" dirty="0">
                <a:solidFill>
                  <a:srgbClr val="FF0000"/>
                </a:solidFill>
                <a:latin typeface="微软雅黑" pitchFamily="34" charset="0"/>
                <a:ea typeface="微软雅黑" pitchFamily="34" charset="-122"/>
                <a:cs typeface="微软雅黑" pitchFamily="34" charset="-120"/>
              </a:rPr>
              <a:t>放大</a:t>
            </a:r>
            <a:r>
              <a:rPr lang="zh-CN" altLang="en-US" sz="2800" dirty="0" smtClean="0">
                <a:solidFill>
                  <a:srgbClr val="FF0000"/>
                </a:solidFill>
                <a:latin typeface="微软雅黑" pitchFamily="34" charset="0"/>
                <a:ea typeface="微软雅黑" pitchFamily="34" charset="-122"/>
                <a:cs typeface="微软雅黑" pitchFamily="34" charset="-120"/>
              </a:rPr>
              <a:t>的</a:t>
            </a:r>
            <a:r>
              <a:rPr lang="zh-CN" altLang="en-US" sz="2800" dirty="0">
                <a:solidFill>
                  <a:srgbClr val="FF0000"/>
                </a:solidFill>
                <a:latin typeface="微软雅黑" pitchFamily="34" charset="0"/>
                <a:ea typeface="微软雅黑" pitchFamily="34" charset="-122"/>
                <a:cs typeface="微软雅黑" pitchFamily="34" charset="-120"/>
              </a:rPr>
              <a:t>虚像</a:t>
            </a:r>
            <a:endParaRPr lang="en-US" altLang="zh-CN" sz="2800" dirty="0"/>
          </a:p>
        </p:txBody>
      </p:sp>
      <p:sp>
        <p:nvSpPr>
          <p:cNvPr id="8" name="P_5_AN.9_1#1397f8560.blank?vbadefaultcenterpage=1&amp;parentnodeid=ab91094c1&amp;vbapositionanswer=9&amp;vbahtmlprocessed=1"/>
          <p:cNvSpPr/>
          <p:nvPr/>
        </p:nvSpPr>
        <p:spPr>
          <a:xfrm>
            <a:off x="10395576" y="4003961"/>
            <a:ext cx="1336040" cy="987997"/>
          </a:xfrm>
          <a:prstGeom prst="rect">
            <a:avLst/>
          </a:prstGeom>
          <a:noFill/>
          <a:ln/>
        </p:spPr>
        <p:txBody>
          <a:bodyPr wrap="square" lIns="0" tIns="0" rIns="0" bIns="0" rtlCol="0" anchor="t"/>
          <a:lstStyle/>
          <a:p>
            <a:pPr indent="177800" latinLnBrk="1">
              <a:lnSpc>
                <a:spcPct val="120000"/>
              </a:lnSpc>
            </a:pPr>
            <a:r>
              <a:rPr lang="en-US" altLang="zh-CN" sz="2800" b="0" i="0" dirty="0">
                <a:latin typeface="微软雅黑" pitchFamily="34" charset="0"/>
                <a:ea typeface="微软雅黑" pitchFamily="34" charset="-122"/>
                <a:cs typeface="微软雅黑" pitchFamily="34" charset="-120"/>
              </a:rPr>
              <a:t>⑦</a:t>
            </a:r>
            <a:r>
              <a:rPr lang="en-US" altLang="zh-CN" sz="2800" b="0" i="0" dirty="0">
                <a:solidFill>
                  <a:srgbClr val="FF0000"/>
                </a:solidFill>
                <a:latin typeface="微软雅黑" pitchFamily="34" charset="0"/>
                <a:ea typeface="微软雅黑" pitchFamily="34" charset="-122"/>
                <a:cs typeface="微软雅黑" pitchFamily="34" charset="-120"/>
              </a:rPr>
              <a:t>放大镜</a:t>
            </a:r>
            <a:endParaRPr lang="en-US" altLang="zh-CN" sz="2800" dirty="0"/>
          </a:p>
        </p:txBody>
      </p:sp>
      <p:sp>
        <p:nvSpPr>
          <p:cNvPr id="2" name="P_5_BD#1397f8560?colgroup=6,6,8,4,3&amp;vbadefaultcenterpage=1&amp;parentnodeid=ab91094c1&amp;vbahtmlprocessed=1">
            <a:extLst>
              <a:ext uri="{FF2B5EF4-FFF2-40B4-BE49-F238E27FC236}">
                <a16:creationId xmlns:a16="http://schemas.microsoft.com/office/drawing/2014/main" xmlns="" id="{3BD8E7DA-769D-4CB9-BA4F-68F8EC053827}"/>
              </a:ext>
            </a:extLst>
          </p:cNvPr>
          <p:cNvSpPr txBox="1"/>
          <p:nvPr/>
        </p:nvSpPr>
        <p:spPr>
          <a:xfrm>
            <a:off x="9246616" y="529812"/>
            <a:ext cx="2540000" cy="508508"/>
          </a:xfrm>
          <a:prstGeom prst="rect">
            <a:avLst/>
          </a:prstGeom>
          <a:noFill/>
        </p:spPr>
        <p:txBody>
          <a:bodyPr vert="horz" lIns="0" tIns="0" rIns="0" bIns="0" rtlCol="0">
            <a:spAutoFit/>
          </a:bodyPr>
          <a:lstStyle/>
          <a:p>
            <a:pPr algn="r">
              <a:lnSpc>
                <a:spcPct val="130000"/>
              </a:lnSpc>
            </a:pPr>
            <a:r>
              <a:rPr lang="zh-CN" altLang="en-US" sz="2800">
                <a:latin typeface="Times New Roman" panose="02020603050405020304" pitchFamily="18" charset="0"/>
              </a:rPr>
              <a:t>续表</a:t>
            </a: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blinds(horizontal)">
                                      <p:cBhvr>
                                        <p:cTn id="15" dur="500"/>
                                        <p:tgtEl>
                                          <p:spTgt spid="8">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blinds(horizontal)">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Hexin Slide 11checked= 1 &amp; amp; version = 1.0.5checked=1&amp;version=1.0.5">
    <p:spTree>
      <p:nvGrpSpPr>
        <p:cNvPr id="1" name=""/>
        <p:cNvGrpSpPr/>
        <p:nvPr/>
      </p:nvGrpSpPr>
      <p:grpSpPr>
        <a:xfrm>
          <a:off x="0" y="0"/>
          <a:ext cx="0" cy="0"/>
          <a:chOff x="0" y="0"/>
          <a:chExt cx="0" cy="0"/>
        </a:xfrm>
      </p:grpSpPr>
      <p:sp>
        <p:nvSpPr>
          <p:cNvPr id="2" name="P_5_BD#1397f8560?segpoint=1&amp;vbadefaultcenterpage=1&amp;parentnodeid=ab91094c1&amp;vbahtmlprocessed=1"/>
          <p:cNvSpPr/>
          <p:nvPr/>
        </p:nvSpPr>
        <p:spPr>
          <a:xfrm>
            <a:off x="356616" y="1735169"/>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（1）一倍焦距分虚实，内虚外实。</a:t>
            </a:r>
            <a:endParaRPr lang="en-US" altLang="zh-CN" sz="2800" dirty="0"/>
          </a:p>
        </p:txBody>
      </p:sp>
      <p:sp>
        <p:nvSpPr>
          <p:cNvPr id="3" name="P_5_BD#1397f8560?segpoint=1&amp;vbadefaultcenterpage=1&amp;parentnodeid=ab91094c1&amp;vbahtmlprocessed=1"/>
          <p:cNvSpPr/>
          <p:nvPr/>
        </p:nvSpPr>
        <p:spPr>
          <a:xfrm>
            <a:off x="356616" y="23785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（2）二倍焦距分大小，远小近大。</a:t>
            </a:r>
            <a:endParaRPr lang="en-US" altLang="zh-CN" sz="2800" dirty="0"/>
          </a:p>
        </p:txBody>
      </p:sp>
      <p:sp>
        <p:nvSpPr>
          <p:cNvPr id="4" name="P_5_BD#1397f8560?segpoint=1&amp;vbadefaultcenterpage=1&amp;parentnodeid=ab91094c1&amp;vbahtmlprocessed=1"/>
          <p:cNvSpPr/>
          <p:nvPr/>
        </p:nvSpPr>
        <p:spPr>
          <a:xfrm>
            <a:off x="356616" y="3021361"/>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（3）成实像时，物近像远像变大，物远像近像变小；成虚像时，物近像近像变小，物远像远像变大。</a:t>
            </a:r>
            <a:endParaRPr lang="en-US" altLang="zh-CN" sz="2800" dirty="0"/>
          </a:p>
        </p:txBody>
      </p:sp>
      <p:sp>
        <p:nvSpPr>
          <p:cNvPr id="5" name="P_5_BD#1397f8560?segpoint=1&amp;vbadefaultcenterpage=1&amp;parentnodeid=ab91094c1&amp;vbahtmlprocessed=1"/>
          <p:cNvSpPr/>
          <p:nvPr/>
        </p:nvSpPr>
        <p:spPr>
          <a:xfrm>
            <a:off x="356616" y="43089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（4）实像总是异侧倒。</a:t>
            </a:r>
            <a:endParaRPr lang="en-US" altLang="zh-CN" sz="2800" dirty="0"/>
          </a:p>
        </p:txBody>
      </p:sp>
      <p:sp>
        <p:nvSpPr>
          <p:cNvPr id="6" name="P_5_BD#1397f8560?segpoint=1&amp;vbadefaultcenterpage=1&amp;parentnodeid=ab91094c1&amp;vbahtmlprocessed=1"/>
          <p:cNvSpPr/>
          <p:nvPr/>
        </p:nvSpPr>
        <p:spPr>
          <a:xfrm>
            <a:off x="356616" y="988758"/>
            <a:ext cx="11475720" cy="502984"/>
          </a:xfrm>
          <a:prstGeom prst="rect">
            <a:avLst/>
          </a:prstGeom>
          <a:noFill/>
          <a:ln/>
        </p:spPr>
        <p:txBody>
          <a:bodyPr wrap="square" lIns="0" tIns="0" rIns="0" bIns="0" rtlCol="0" anchor="t"/>
          <a:lstStyle/>
          <a:p>
            <a:pPr algn="l" latinLnBrk="1">
              <a:lnSpc>
                <a:spcPct val="13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Times New Roman" pitchFamily="34" charset="0"/>
                <a:ea typeface="微软雅黑" pitchFamily="34" charset="-122"/>
                <a:cs typeface="Times New Roman" pitchFamily="34" charset="-120"/>
              </a:rPr>
              <a:t>记忆小口诀：</a:t>
            </a:r>
            <a:endParaRPr lang="en-US" altLang="zh-CN" sz="2800" dirty="0"/>
          </a:p>
        </p:txBody>
      </p:sp>
    </p:spTree>
  </p:cSld>
  <p:clrMapOvr>
    <a:masterClrMapping/>
  </p:clrMapOvr>
  <p:transition>
    <p:split dir="in"/>
  </p:transition>
</p:sld>
</file>

<file path=ppt/slides/slide12.xml><?xml version="1.0" encoding="utf-8"?>
<p:sld xmlns:a="http://schemas.openxmlformats.org/drawingml/2006/main" xmlns:r="http://schemas.openxmlformats.org/officeDocument/2006/relationships" xmlns:p="http://schemas.openxmlformats.org/presentationml/2006/main">
  <p:cSld name="Hexin Slide 12checked= 1 &amp; amp; version = 1.0.5checked=1&amp;version=1.0.5">
    <p:spTree>
      <p:nvGrpSpPr>
        <p:cNvPr id="1" name=""/>
        <p:cNvGrpSpPr/>
        <p:nvPr/>
      </p:nvGrpSpPr>
      <p:grpSpPr>
        <a:xfrm>
          <a:off x="0" y="0"/>
          <a:ext cx="0" cy="0"/>
          <a:chOff x="0" y="0"/>
          <a:chExt cx="0" cy="0"/>
        </a:xfrm>
      </p:grpSpPr>
      <p:sp>
        <p:nvSpPr>
          <p:cNvPr id="2" name="C_4_BD#8fc0c4674?vbadefaultcenterpage=1&amp;parentnodeid=e63009fa3&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知识点4</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生活中的透镜</a:t>
            </a:r>
            <a:endParaRPr lang="en-US" altLang="zh-CN" sz="3000" dirty="0"/>
          </a:p>
        </p:txBody>
      </p:sp>
      <p:sp>
        <p:nvSpPr>
          <p:cNvPr id="3" name="P_5_BD#0c9c8bfa9?segpoint=1&amp;vbadefaultcenterpage=1&amp;parentnodeid=8fc0c4674&amp;vbahtmlprocessed=1&amp;hasbroken=1"/>
          <p:cNvSpPr/>
          <p:nvPr/>
        </p:nvSpPr>
        <p:spPr>
          <a:xfrm>
            <a:off x="356616" y="122097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1.放大镜：放大镜是一个凸透镜。将放大镜放在物体与眼睛之间</a:t>
            </a:r>
            <a:r>
              <a:rPr lang="en-US" altLang="zh-CN" sz="2800" b="0" i="0">
                <a:solidFill>
                  <a:srgbClr val="000000"/>
                </a:solidFill>
                <a:latin typeface="Times New Roman" pitchFamily="34" charset="0"/>
                <a:ea typeface="微软雅黑" pitchFamily="34" charset="-122"/>
                <a:cs typeface="Times New Roman" pitchFamily="34" charset="-120"/>
              </a:rPr>
              <a:t>，适</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当调整距离，可以观察到物体</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的</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P_5_BD#0c9c8bfa9?segpoint=1&amp;vbadefaultcenterpage=1&amp;parentnodeid=8fc0c4674&amp;vbahtmlprocessed=1&amp;hasbroken=1"/>
          <p:cNvSpPr/>
          <p:nvPr/>
        </p:nvSpPr>
        <p:spPr>
          <a:xfrm>
            <a:off x="356616" y="251148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2.投影仪：利用凸透镜成像，物体离投影仪镜头比较近</a:t>
            </a:r>
            <a:r>
              <a:rPr lang="en-US" altLang="zh-CN" sz="2800" b="0" i="0">
                <a:solidFill>
                  <a:srgbClr val="000000"/>
                </a:solidFill>
                <a:latin typeface="Times New Roman" pitchFamily="34" charset="0"/>
                <a:ea typeface="微软雅黑" pitchFamily="34" charset="-122"/>
                <a:cs typeface="Times New Roman" pitchFamily="34" charset="-120"/>
              </a:rPr>
              <a:t>，所成的像是</a:t>
            </a:r>
          </a:p>
          <a:p>
            <a:pPr latinLnBrk="1">
              <a:lnSpc>
                <a:spcPts val="5100"/>
              </a:lnSpc>
            </a:pP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的</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P_5_BD#0c9c8bfa9?segpoint=1&amp;vbadefaultcenterpage=1&amp;parentnodeid=8fc0c4674&amp;vbahtmlprocessed=1&amp;hasbroken=1"/>
          <p:cNvSpPr/>
          <p:nvPr/>
        </p:nvSpPr>
        <p:spPr>
          <a:xfrm>
            <a:off x="356616" y="379418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3.照相机：镜头相当于一个凸透镜。照相时</a:t>
            </a:r>
            <a:r>
              <a:rPr lang="en-US" altLang="zh-CN" sz="2800" b="0" i="0">
                <a:solidFill>
                  <a:srgbClr val="000000"/>
                </a:solidFill>
                <a:latin typeface="Times New Roman" pitchFamily="34" charset="0"/>
                <a:ea typeface="微软雅黑" pitchFamily="34" charset="-122"/>
                <a:cs typeface="Times New Roman" pitchFamily="34" charset="-120"/>
              </a:rPr>
              <a:t>，物体离照相机镜头比较</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远，所成的像是</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的</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6" name="P_5_AN.10_1#0c9c8bfa9.blank?vbadefaultcenterpage=1&amp;parentnodeid=8fc0c4674&amp;vbapositionanswer=10&amp;vbahtmlprocessed=1"/>
          <p:cNvSpPr/>
          <p:nvPr/>
        </p:nvSpPr>
        <p:spPr>
          <a:xfrm>
            <a:off x="5119116" y="182295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正立</a:t>
            </a:r>
            <a:endParaRPr lang="en-US" altLang="zh-CN" sz="2800" dirty="0"/>
          </a:p>
        </p:txBody>
      </p:sp>
      <p:sp>
        <p:nvSpPr>
          <p:cNvPr id="7" name="P_5_AN.11_1#0c9c8bfa9.blank?vbadefaultcenterpage=1&amp;parentnodeid=8fc0c4674&amp;vbapositionanswer=11&amp;vbahtmlprocessed=1"/>
          <p:cNvSpPr/>
          <p:nvPr/>
        </p:nvSpPr>
        <p:spPr>
          <a:xfrm>
            <a:off x="6541515" y="182295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放大</a:t>
            </a:r>
            <a:endParaRPr lang="en-US" altLang="zh-CN" sz="2800" dirty="0"/>
          </a:p>
        </p:txBody>
      </p:sp>
      <p:sp>
        <p:nvSpPr>
          <p:cNvPr id="8" name="P_5_AN.12_1#0c9c8bfa9.blank?vbadefaultcenterpage=1&amp;parentnodeid=8fc0c4674&amp;vbapositionanswer=12&amp;vbahtmlprocessed=1"/>
          <p:cNvSpPr/>
          <p:nvPr/>
        </p:nvSpPr>
        <p:spPr>
          <a:xfrm>
            <a:off x="7963916" y="182295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虚像</a:t>
            </a:r>
            <a:endParaRPr lang="en-US" altLang="zh-CN" sz="2800" dirty="0"/>
          </a:p>
        </p:txBody>
      </p:sp>
      <p:sp>
        <p:nvSpPr>
          <p:cNvPr id="9" name="P_5_AN.13_1#0c9c8bfa9.blank?vbadefaultcenterpage=1&amp;parentnodeid=8fc0c4674&amp;vbapositionanswer=13&amp;vbahtmlprocessed=1"/>
          <p:cNvSpPr/>
          <p:nvPr/>
        </p:nvSpPr>
        <p:spPr>
          <a:xfrm>
            <a:off x="496316" y="3113468"/>
            <a:ext cx="792163" cy="571945"/>
          </a:xfrm>
          <a:prstGeom prst="rect">
            <a:avLst/>
          </a:prstGeom>
          <a:noFill/>
          <a:ln/>
        </p:spPr>
        <p:txBody>
          <a:bodyPr wrap="square" lIns="0" tIns="0" rIns="0" bIns="0" rtlCol="0" anchor="t"/>
          <a:lstStyle/>
          <a:p>
            <a:pPr algn="ctr" latinLnBrk="1">
              <a:lnSpc>
                <a:spcPts val="5100"/>
              </a:lnSpc>
            </a:pPr>
            <a:r>
              <a:rPr lang="en-US" altLang="zh-CN" sz="2800" b="0" i="0">
                <a:solidFill>
                  <a:srgbClr val="FF0000"/>
                </a:solidFill>
                <a:latin typeface="微软雅黑" pitchFamily="34" charset="0"/>
                <a:ea typeface="微软雅黑" pitchFamily="34" charset="-122"/>
                <a:cs typeface="微软雅黑" pitchFamily="34" charset="-120"/>
              </a:rPr>
              <a:t>倒立</a:t>
            </a:r>
            <a:endParaRPr lang="en-US" altLang="zh-CN" sz="2800" dirty="0"/>
          </a:p>
        </p:txBody>
      </p:sp>
      <p:sp>
        <p:nvSpPr>
          <p:cNvPr id="10" name="P_5_AN.14_1#0c9c8bfa9.blank?vbadefaultcenterpage=1&amp;parentnodeid=8fc0c4674&amp;vbapositionanswer=14&amp;vbahtmlprocessed=1"/>
          <p:cNvSpPr/>
          <p:nvPr/>
        </p:nvSpPr>
        <p:spPr>
          <a:xfrm>
            <a:off x="1918716" y="311346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放大</a:t>
            </a:r>
            <a:endParaRPr lang="en-US" altLang="zh-CN" sz="2800" dirty="0"/>
          </a:p>
        </p:txBody>
      </p:sp>
      <p:sp>
        <p:nvSpPr>
          <p:cNvPr id="11" name="P_5_AN.15_1#0c9c8bfa9.blank?vbadefaultcenterpage=1&amp;parentnodeid=8fc0c4674&amp;vbapositionanswer=15&amp;vbahtmlprocessed=1"/>
          <p:cNvSpPr/>
          <p:nvPr/>
        </p:nvSpPr>
        <p:spPr>
          <a:xfrm>
            <a:off x="3341116" y="311346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实像</a:t>
            </a:r>
            <a:endParaRPr lang="en-US" altLang="zh-CN" sz="2800" dirty="0"/>
          </a:p>
        </p:txBody>
      </p:sp>
      <p:sp>
        <p:nvSpPr>
          <p:cNvPr id="12" name="P_5_AN.16_1#0c9c8bfa9.blank?vbadefaultcenterpage=1&amp;parentnodeid=8fc0c4674&amp;vbapositionanswer=16&amp;vbahtmlprocessed=1"/>
          <p:cNvSpPr/>
          <p:nvPr/>
        </p:nvSpPr>
        <p:spPr>
          <a:xfrm>
            <a:off x="2985516" y="439616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倒立</a:t>
            </a:r>
            <a:endParaRPr lang="en-US" altLang="zh-CN" sz="2800" dirty="0"/>
          </a:p>
        </p:txBody>
      </p:sp>
      <p:sp>
        <p:nvSpPr>
          <p:cNvPr id="13" name="P_5_AN.17_1#0c9c8bfa9.blank?vbadefaultcenterpage=1&amp;parentnodeid=8fc0c4674&amp;vbapositionanswer=17&amp;vbahtmlprocessed=1"/>
          <p:cNvSpPr/>
          <p:nvPr/>
        </p:nvSpPr>
        <p:spPr>
          <a:xfrm>
            <a:off x="4407916" y="439616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缩小</a:t>
            </a:r>
            <a:endParaRPr lang="en-US" altLang="zh-CN" sz="2800" dirty="0"/>
          </a:p>
        </p:txBody>
      </p:sp>
      <p:sp>
        <p:nvSpPr>
          <p:cNvPr id="14" name="P_5_AN.18_1#0c9c8bfa9.blank?vbadefaultcenterpage=1&amp;parentnodeid=8fc0c4674&amp;vbapositionanswer=18&amp;vbahtmlprocessed=1"/>
          <p:cNvSpPr/>
          <p:nvPr/>
        </p:nvSpPr>
        <p:spPr>
          <a:xfrm>
            <a:off x="5830316" y="4396168"/>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实像</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linds(horizontal)">
                                      <p:cBhvr>
                                        <p:cTn id="15" dur="500"/>
                                        <p:tgtEl>
                                          <p:spTgt spid="7">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blinds(horizontal)">
                                      <p:cBhvr>
                                        <p:cTn id="23" dur="500"/>
                                        <p:tgtEl>
                                          <p:spTgt spid="8">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blinds(horizontal)">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blinds(horizontal)">
                                      <p:cBhvr>
                                        <p:cTn id="31" dur="500"/>
                                        <p:tgtEl>
                                          <p:spTgt spid="9">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blinds(horizontal)">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blinds(horizontal)">
                                      <p:cBhvr>
                                        <p:cTn id="39" dur="500"/>
                                        <p:tgtEl>
                                          <p:spTgt spid="10">
                                            <p:bg/>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blinds(horizontal)">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blinds(horizontal)">
                                      <p:cBhvr>
                                        <p:cTn id="47" dur="500"/>
                                        <p:tgtEl>
                                          <p:spTgt spid="11">
                                            <p:bg/>
                                          </p:spTgt>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blinds(horizontal)">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blinds(horizontal)">
                                      <p:cBhvr>
                                        <p:cTn id="55" dur="500"/>
                                        <p:tgtEl>
                                          <p:spTgt spid="12">
                                            <p:bg/>
                                          </p:spTgt>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blinds(horizontal)">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blinds(horizontal)">
                                      <p:cBhvr>
                                        <p:cTn id="63" dur="500"/>
                                        <p:tgtEl>
                                          <p:spTgt spid="13">
                                            <p:bg/>
                                          </p:spTgt>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blinds(horizontal)">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blinds(horizontal)">
                                      <p:cBhvr>
                                        <p:cTn id="71" dur="500"/>
                                        <p:tgtEl>
                                          <p:spTgt spid="14">
                                            <p:bg/>
                                          </p:spTgt>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blinds(horizontal)">
                                      <p:cBhvr>
                                        <p:cTn id="74"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P spid="1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Hexin Slide 13checked= 1 &amp; amp; version = 1.0.5checked=1&amp;version=1.0.5">
    <p:spTree>
      <p:nvGrpSpPr>
        <p:cNvPr id="1" name=""/>
        <p:cNvGrpSpPr/>
        <p:nvPr/>
      </p:nvGrpSpPr>
      <p:grpSpPr>
        <a:xfrm>
          <a:off x="0" y="0"/>
          <a:ext cx="0" cy="0"/>
          <a:chOff x="0" y="0"/>
          <a:chExt cx="0" cy="0"/>
        </a:xfrm>
      </p:grpSpPr>
      <p:sp>
        <p:nvSpPr>
          <p:cNvPr id="2" name="P_5_BD#0c9c8bfa9?segpoint=1&amp;vbadefaultcenterpage=1&amp;parentnodeid=8fc0c4674&amp;vbahtmlprocessed=1"/>
          <p:cNvSpPr/>
          <p:nvPr/>
        </p:nvSpPr>
        <p:spPr>
          <a:xfrm>
            <a:off x="356616" y="1639982"/>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4.显微镜和望远镜</a:t>
            </a:r>
            <a:endParaRPr lang="en-US" altLang="zh-CN" sz="2800" dirty="0"/>
          </a:p>
        </p:txBody>
      </p:sp>
      <p:graphicFrame>
        <p:nvGraphicFramePr>
          <p:cNvPr id="14" name="P_5_BD#0c9c8bfa9?colgroup=2,14,13&amp;vbadefaultcenterpage=1&amp;parentnodeid=8fc0c4674&amp;vbahtmlprocessed=1&amp;hasbroken=1"/>
          <p:cNvGraphicFramePr>
            <a:graphicFrameLocks noGrp="1"/>
          </p:cNvGraphicFramePr>
          <p:nvPr>
            <p:extLst>
              <p:ext uri="{D42A27DB-BD31-4B8C-83A1-F6EECF244321}">
                <p14:modId xmlns:p14="http://schemas.microsoft.com/office/powerpoint/2010/main" val="708734754"/>
              </p:ext>
            </p:extLst>
          </p:nvPr>
        </p:nvGraphicFramePr>
        <p:xfrm>
          <a:off x="356616" y="2345086"/>
          <a:ext cx="11430000" cy="2794000"/>
        </p:xfrm>
        <a:graphic>
          <a:graphicData uri="http://schemas.openxmlformats.org/drawingml/2006/table">
            <a:tbl>
              <a:tblPr/>
              <a:tblGrid>
                <a:gridCol w="1088136">
                  <a:extLst>
                    <a:ext uri="{9D8B030D-6E8A-4147-A177-3AD203B41FA5}">
                      <a16:colId xmlns:a16="http://schemas.microsoft.com/office/drawing/2014/main" xmlns="" val="20000"/>
                    </a:ext>
                  </a:extLst>
                </a:gridCol>
                <a:gridCol w="5477256">
                  <a:extLst>
                    <a:ext uri="{9D8B030D-6E8A-4147-A177-3AD203B41FA5}">
                      <a16:colId xmlns:a16="http://schemas.microsoft.com/office/drawing/2014/main" xmlns="" val="20001"/>
                    </a:ext>
                  </a:extLst>
                </a:gridCol>
                <a:gridCol w="4864608">
                  <a:extLst>
                    <a:ext uri="{9D8B030D-6E8A-4147-A177-3AD203B41FA5}">
                      <a16:colId xmlns:a16="http://schemas.microsoft.com/office/drawing/2014/main" xmlns="" val="20002"/>
                    </a:ext>
                  </a:extLst>
                </a:gridCol>
              </a:tblGrid>
              <a:tr h="500698">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显微镜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望远镜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61740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物镜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相当于投影仪的镜头</a:t>
                      </a:r>
                      <a:r>
                        <a:rPr lang="en-US" altLang="zh-CN" sz="2800" b="0" i="0">
                          <a:solidFill>
                            <a:srgbClr val="000000"/>
                          </a:solidFill>
                          <a:latin typeface="Times New Roman" pitchFamily="34" charset="0"/>
                          <a:ea typeface="微软雅黑" pitchFamily="34" charset="-122"/>
                          <a:cs typeface="Times New Roman" pitchFamily="34" charset="-120"/>
                        </a:rPr>
                        <a:t>，物体经过</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物镜时成倒立、</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的实</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相当于照相机的镜头</a:t>
                      </a:r>
                      <a:r>
                        <a:rPr lang="en-US" altLang="zh-CN" sz="2800" b="0" i="0">
                          <a:solidFill>
                            <a:srgbClr val="000000"/>
                          </a:solidFill>
                          <a:latin typeface="Times New Roman" pitchFamily="34" charset="0"/>
                          <a:ea typeface="微软雅黑" pitchFamily="34" charset="-122"/>
                          <a:cs typeface="Times New Roman" pitchFamily="34" charset="-120"/>
                        </a:rPr>
                        <a:t>，物体通</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过物镜时成倒立、</a:t>
                      </a:r>
                      <a:r>
                        <a:rPr lang="en-US" altLang="zh-CN" sz="2800" i="0">
                          <a:solidFill>
                            <a:srgbClr val="000000"/>
                          </a:solidFill>
                          <a:latin typeface="SimSun" pitchFamily="34" charset="0"/>
                          <a:ea typeface="SimSun" pitchFamily="34" charset="-122"/>
                          <a:cs typeface="SimSun" pitchFamily="34" charset="-120"/>
                        </a:rPr>
                        <a:t>__________</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的实像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目镜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4400"/>
                        </a:lnSpc>
                      </a:pPr>
                      <a:r>
                        <a:rPr lang="en-US" altLang="zh-CN" sz="2800" b="0" i="0" dirty="0" err="1">
                          <a:solidFill>
                            <a:srgbClr val="000000"/>
                          </a:solidFill>
                          <a:latin typeface="Times New Roman" pitchFamily="34" charset="0"/>
                          <a:ea typeface="微软雅黑" pitchFamily="34" charset="-122"/>
                          <a:cs typeface="Times New Roman" pitchFamily="34" charset="-120"/>
                        </a:rPr>
                        <a:t>相当于放大镜，实像经过目镜时成正立、放大的</a:t>
                      </a:r>
                      <a:r>
                        <a:rPr lang="en-US" altLang="zh-CN" sz="2800" i="0" dirty="0">
                          <a:solidFill>
                            <a:srgbClr val="000000"/>
                          </a:solidFill>
                          <a:latin typeface="SimSun" pitchFamily="34" charset="0"/>
                          <a:ea typeface="SimSun" pitchFamily="34" charset="-122"/>
                          <a:cs typeface="SimSun" pitchFamily="34" charset="-120"/>
                        </a:rPr>
                        <a:t>________</a:t>
                      </a:r>
                      <a:r>
                        <a:rPr lang="en-US" altLang="zh-CN" sz="2800" b="0" i="0" dirty="0">
                          <a:solidFill>
                            <a:srgbClr val="000000"/>
                          </a:solidFill>
                          <a:latin typeface="Times New Roman" pitchFamily="34" charset="0"/>
                          <a:ea typeface="微软雅黑" pitchFamily="34" charset="-122"/>
                          <a:cs typeface="Times New Roman" pitchFamily="34" charset="-120"/>
                        </a:rPr>
                        <a:t>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xmlns="" val="10002"/>
                  </a:ext>
                </a:extLst>
              </a:tr>
            </a:tbl>
          </a:graphicData>
        </a:graphic>
      </p:graphicFrame>
      <p:sp>
        <p:nvSpPr>
          <p:cNvPr id="4" name="P_5_AN.19_1#0c9c8bfa9.blank?vbadefaultcenterpage=1&amp;parentnodeid=8fc0c4674&amp;vbapositionanswer=19&amp;vbahtmlprocessed=1"/>
          <p:cNvSpPr/>
          <p:nvPr/>
        </p:nvSpPr>
        <p:spPr>
          <a:xfrm>
            <a:off x="4145652" y="3362420"/>
            <a:ext cx="1503363" cy="502984"/>
          </a:xfrm>
          <a:prstGeom prst="rect">
            <a:avLst/>
          </a:prstGeom>
          <a:noFill/>
          <a:ln/>
        </p:spPr>
        <p:txBody>
          <a:bodyPr wrap="square" lIns="0" tIns="0" rIns="0" bIns="0" rtlCol="0" anchor="t"/>
          <a:lstStyle/>
          <a:p>
            <a:pPr algn="ctr" latinLnBrk="1">
              <a:lnSpc>
                <a:spcPts val="4400"/>
              </a:lnSpc>
            </a:pPr>
            <a:r>
              <a:rPr lang="en-US" altLang="zh-CN" sz="2800" b="0" i="0" dirty="0">
                <a:latin typeface="微软雅黑" pitchFamily="34" charset="0"/>
                <a:ea typeface="微软雅黑" pitchFamily="34" charset="-122"/>
                <a:cs typeface="微软雅黑" pitchFamily="34" charset="-120"/>
              </a:rPr>
              <a:t>①</a:t>
            </a:r>
            <a:r>
              <a:rPr lang="en-US" altLang="zh-CN" sz="2800" b="0" i="0" dirty="0">
                <a:latin typeface="SimSun" pitchFamily="34" charset="0"/>
                <a:ea typeface="SimSun" pitchFamily="34" charset="-122"/>
                <a:cs typeface="SimSun" pitchFamily="34" charset="-120"/>
              </a:rPr>
              <a:t> </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放大</a:t>
            </a:r>
            <a:endParaRPr lang="en-US" altLang="zh-CN" sz="2800" dirty="0"/>
          </a:p>
        </p:txBody>
      </p:sp>
      <p:sp>
        <p:nvSpPr>
          <p:cNvPr id="5" name="P_5_AN.20_1#0c9c8bfa9.blank?vbadefaultcenterpage=1&amp;parentnodeid=8fc0c4674&amp;vbapositionanswer=20&amp;vbahtmlprocessed=1"/>
          <p:cNvSpPr/>
          <p:nvPr/>
        </p:nvSpPr>
        <p:spPr>
          <a:xfrm>
            <a:off x="9978508" y="3362420"/>
            <a:ext cx="1503363" cy="502984"/>
          </a:xfrm>
          <a:prstGeom prst="rect">
            <a:avLst/>
          </a:prstGeom>
          <a:noFill/>
          <a:ln/>
        </p:spPr>
        <p:txBody>
          <a:bodyPr wrap="square" lIns="0" tIns="0" rIns="0" bIns="0" rtlCol="0" anchor="t"/>
          <a:lstStyle/>
          <a:p>
            <a:pPr algn="ctr" latinLnBrk="1">
              <a:lnSpc>
                <a:spcPts val="4400"/>
              </a:lnSpc>
            </a:pPr>
            <a:r>
              <a:rPr lang="en-US" altLang="zh-CN" sz="2800" b="0" i="0" dirty="0">
                <a:latin typeface="微软雅黑" pitchFamily="34" charset="0"/>
                <a:ea typeface="微软雅黑" pitchFamily="34" charset="-122"/>
                <a:cs typeface="微软雅黑" pitchFamily="34" charset="-120"/>
              </a:rPr>
              <a:t>②</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缩小</a:t>
            </a:r>
            <a:endParaRPr lang="en-US" altLang="zh-CN" sz="2800" dirty="0"/>
          </a:p>
        </p:txBody>
      </p:sp>
      <p:sp>
        <p:nvSpPr>
          <p:cNvPr id="6" name="P_5_AN.21_1#0c9c8bfa9.blank?vbadefaultcenterpage=1&amp;parentnodeid=8fc0c4674&amp;vbapositionanswer=21&amp;vbahtmlprocessed=1"/>
          <p:cNvSpPr/>
          <p:nvPr/>
        </p:nvSpPr>
        <p:spPr>
          <a:xfrm>
            <a:off x="9124052" y="4560919"/>
            <a:ext cx="1147763" cy="502984"/>
          </a:xfrm>
          <a:prstGeom prst="rect">
            <a:avLst/>
          </a:prstGeom>
          <a:noFill/>
          <a:ln/>
        </p:spPr>
        <p:txBody>
          <a:bodyPr wrap="square" lIns="0" tIns="0" rIns="0" bIns="0" rtlCol="0" anchor="t"/>
          <a:lstStyle/>
          <a:p>
            <a:pPr algn="ctr" latinLnBrk="1">
              <a:lnSpc>
                <a:spcPts val="4400"/>
              </a:lnSpc>
            </a:pPr>
            <a:r>
              <a:rPr lang="en-US" altLang="zh-CN" sz="2800" b="0" i="0" dirty="0">
                <a:latin typeface="微软雅黑" pitchFamily="34" charset="0"/>
                <a:ea typeface="微软雅黑" pitchFamily="34" charset="-122"/>
                <a:cs typeface="微软雅黑" pitchFamily="34" charset="-120"/>
              </a:rPr>
              <a:t>③</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虚</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blinds(horizontal)">
                                      <p:cBhvr>
                                        <p:cTn id="23" dur="500"/>
                                        <p:tgtEl>
                                          <p:spTgt spid="6">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blinds(horizontal)">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Hexin Slide 14checked= 1 &amp; amp; version = 1.0.5checked=1&amp;version=1.0.5">
    <p:spTree>
      <p:nvGrpSpPr>
        <p:cNvPr id="1" name=""/>
        <p:cNvGrpSpPr/>
        <p:nvPr/>
      </p:nvGrpSpPr>
      <p:grpSpPr>
        <a:xfrm>
          <a:off x="0" y="0"/>
          <a:ext cx="0" cy="0"/>
          <a:chOff x="0" y="0"/>
          <a:chExt cx="0" cy="0"/>
        </a:xfrm>
      </p:grpSpPr>
      <p:graphicFrame>
        <p:nvGraphicFramePr>
          <p:cNvPr id="15" name="P_5_BD#0c9c8bfa9?colgroup=2,14,13&amp;vbadefaultcenterpage=1&amp;parentnodeid=8fc0c4674&amp;vbahtmlprocessed=1&amp;hasbroken=1"/>
          <p:cNvGraphicFramePr>
            <a:graphicFrameLocks noGrp="1"/>
          </p:cNvGraphicFramePr>
          <p:nvPr>
            <p:extLst>
              <p:ext uri="{D42A27DB-BD31-4B8C-83A1-F6EECF244321}">
                <p14:modId xmlns:p14="http://schemas.microsoft.com/office/powerpoint/2010/main" val="793653152"/>
              </p:ext>
            </p:extLst>
          </p:nvPr>
        </p:nvGraphicFramePr>
        <p:xfrm>
          <a:off x="356616" y="1380870"/>
          <a:ext cx="11430000" cy="4686300"/>
        </p:xfrm>
        <a:graphic>
          <a:graphicData uri="http://schemas.openxmlformats.org/drawingml/2006/table">
            <a:tbl>
              <a:tblPr/>
              <a:tblGrid>
                <a:gridCol w="1088136">
                  <a:extLst>
                    <a:ext uri="{9D8B030D-6E8A-4147-A177-3AD203B41FA5}">
                      <a16:colId xmlns:a16="http://schemas.microsoft.com/office/drawing/2014/main" xmlns="" val="20000"/>
                    </a:ext>
                  </a:extLst>
                </a:gridCol>
                <a:gridCol w="5477256">
                  <a:extLst>
                    <a:ext uri="{9D8B030D-6E8A-4147-A177-3AD203B41FA5}">
                      <a16:colId xmlns:a16="http://schemas.microsoft.com/office/drawing/2014/main" xmlns="" val="20001"/>
                    </a:ext>
                  </a:extLst>
                </a:gridCol>
                <a:gridCol w="4864608">
                  <a:extLst>
                    <a:ext uri="{9D8B030D-6E8A-4147-A177-3AD203B41FA5}">
                      <a16:colId xmlns:a16="http://schemas.microsoft.com/office/drawing/2014/main" xmlns="" val="20002"/>
                    </a:ext>
                  </a:extLst>
                </a:gridCol>
              </a:tblGrid>
              <a:tr h="468694">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显微镜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望远镜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4060381">
                <a:tc>
                  <a:txBody>
                    <a:bodyPr/>
                    <a:lstStyle/>
                    <a:p>
                      <a:pPr algn="ctr"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发展</a:t>
                      </a:r>
                    </a:p>
                    <a:p>
                      <a:pPr algn="ctr"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（1）光学显微镜</a:t>
                      </a:r>
                      <a:r>
                        <a:rPr lang="en-US" altLang="zh-CN" sz="2800" b="0" i="0">
                          <a:solidFill>
                            <a:srgbClr val="000000"/>
                          </a:solidFill>
                          <a:latin typeface="Times New Roman" pitchFamily="34" charset="0"/>
                          <a:ea typeface="微软雅黑" pitchFamily="34" charset="-122"/>
                          <a:cs typeface="Times New Roman" pitchFamily="34" charset="-120"/>
                        </a:rPr>
                        <a:t>——帮助人们看</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清肉眼看不见的微小物体</a:t>
                      </a:r>
                      <a:r>
                        <a:rPr lang="en-US" altLang="zh-CN" sz="2800" b="0" i="0" dirty="0">
                          <a:solidFill>
                            <a:srgbClr val="000000"/>
                          </a:solidFill>
                          <a:latin typeface="Times New Roman" pitchFamily="34" charset="0"/>
                          <a:ea typeface="微软雅黑" pitchFamily="34" charset="-122"/>
                          <a:cs typeface="Times New Roman" pitchFamily="34" charset="-120"/>
                        </a:rPr>
                        <a:t>，如</a:t>
                      </a:r>
                      <a:r>
                        <a:rPr lang="en-US" altLang="zh-CN" sz="2800" b="0" i="0">
                          <a:solidFill>
                            <a:srgbClr val="000000"/>
                          </a:solidFill>
                          <a:latin typeface="Times New Roman" pitchFamily="34" charset="0"/>
                          <a:ea typeface="微软雅黑" pitchFamily="34" charset="-122"/>
                          <a:cs typeface="Times New Roman" pitchFamily="34" charset="-120"/>
                        </a:rPr>
                        <a:t>:微</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生物</a:t>
                      </a:r>
                      <a:r>
                        <a:rPr lang="en-US" altLang="zh-CN" sz="2800" b="0" i="0" dirty="0">
                          <a:solidFill>
                            <a:srgbClr val="000000"/>
                          </a:solidFill>
                          <a:latin typeface="Times New Roman" pitchFamily="34" charset="0"/>
                          <a:ea typeface="微软雅黑" pitchFamily="34" charset="-122"/>
                          <a:cs typeface="Times New Roman" pitchFamily="34" charset="-120"/>
                        </a:rPr>
                        <a:t>、动植物细胞等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（1）1609年</a:t>
                      </a:r>
                      <a:r>
                        <a:rPr lang="en-US" altLang="zh-CN" sz="2800" b="0" i="0">
                          <a:solidFill>
                            <a:srgbClr val="000000"/>
                          </a:solidFill>
                          <a:latin typeface="Times New Roman" pitchFamily="34" charset="0"/>
                          <a:ea typeface="微软雅黑" pitchFamily="34" charset="-122"/>
                          <a:cs typeface="Times New Roman" pitchFamily="34" charset="-120"/>
                        </a:rPr>
                        <a:t>，意大利物理学</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家伽利略用自制的望远镜观察</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天体，以确凿的证据支持了哥</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白尼的</a:t>
                      </a:r>
                      <a:r>
                        <a:rPr lang="en-US" altLang="zh-CN" sz="2800" b="0" i="0" dirty="0">
                          <a:solidFill>
                            <a:srgbClr val="000000"/>
                          </a:solidFill>
                          <a:latin typeface="Times New Roman" pitchFamily="34" charset="0"/>
                          <a:ea typeface="微软雅黑" pitchFamily="34" charset="-122"/>
                          <a:cs typeface="Times New Roman" pitchFamily="34" charset="-120"/>
                        </a:rPr>
                        <a:t>“日心说”</a:t>
                      </a:r>
                      <a:endParaRPr lang="en-US" altLang="zh-CN" sz="1200" dirty="0"/>
                    </a:p>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（2）1611年</a:t>
                      </a:r>
                      <a:r>
                        <a:rPr lang="en-US" altLang="zh-CN" sz="2800" b="0" i="0">
                          <a:solidFill>
                            <a:srgbClr val="000000"/>
                          </a:solidFill>
                          <a:latin typeface="Times New Roman" pitchFamily="34" charset="0"/>
                          <a:ea typeface="微软雅黑" pitchFamily="34" charset="-122"/>
                          <a:cs typeface="Times New Roman" pitchFamily="34" charset="-120"/>
                        </a:rPr>
                        <a:t>，德国天文学家</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开普勒用两个凸透镜组成望远</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镜</a:t>
                      </a:r>
                      <a:r>
                        <a:rPr lang="en-US" altLang="zh-CN" sz="2800" b="0" i="0" dirty="0">
                          <a:solidFill>
                            <a:srgbClr val="000000"/>
                          </a:solidFill>
                          <a:latin typeface="Times New Roman" pitchFamily="34" charset="0"/>
                          <a:ea typeface="微软雅黑" pitchFamily="34" charset="-122"/>
                          <a:cs typeface="Times New Roman" pitchFamily="34" charset="-120"/>
                        </a:rPr>
                        <a:t>（开普勒天文望远镜</a:t>
                      </a:r>
                      <a:r>
                        <a:rPr lang="en-US" altLang="zh-CN" sz="2800" b="0" i="0">
                          <a:solidFill>
                            <a:srgbClr val="000000"/>
                          </a:solidFill>
                          <a:latin typeface="Times New Roman" pitchFamily="34" charset="0"/>
                          <a:ea typeface="微软雅黑" pitchFamily="34" charset="-122"/>
                          <a:cs typeface="Times New Roman" pitchFamily="34" charset="-120"/>
                        </a:rPr>
                        <a:t>），适</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宜于观察行星和月球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2" name="P_5_BD#0c9c8bfa9?colgroup=2,14,13&amp;vbadefaultcenterpage=1&amp;parentnodeid=8fc0c4674&amp;vbahtmlprocessed=1">
            <a:extLst>
              <a:ext uri="{FF2B5EF4-FFF2-40B4-BE49-F238E27FC236}">
                <a16:creationId xmlns:a16="http://schemas.microsoft.com/office/drawing/2014/main" xmlns="" id="{D2EFC43C-3891-4636-A9EC-CED514000A38}"/>
              </a:ext>
            </a:extLst>
          </p:cNvPr>
          <p:cNvSpPr txBox="1"/>
          <p:nvPr/>
        </p:nvSpPr>
        <p:spPr>
          <a:xfrm>
            <a:off x="9246616" y="701166"/>
            <a:ext cx="2540000" cy="540512"/>
          </a:xfrm>
          <a:prstGeom prst="rect">
            <a:avLst/>
          </a:prstGeom>
          <a:noFill/>
        </p:spPr>
        <p:txBody>
          <a:bodyPr vert="horz" lIns="0" tIns="0" rIns="0" bIns="0" rtlCol="0">
            <a:spAutoFit/>
          </a:bodyPr>
          <a:lstStyle/>
          <a:p>
            <a:pPr algn="r">
              <a:lnSpc>
                <a:spcPct val="140000"/>
              </a:lnSpc>
            </a:pPr>
            <a:r>
              <a:rPr lang="zh-CN" altLang="en-US" sz="2800">
                <a:latin typeface="Times New Roman" panose="02020603050405020304" pitchFamily="18" charset="0"/>
              </a:rPr>
              <a:t>续表</a:t>
            </a:r>
          </a:p>
        </p:txBody>
      </p:sp>
    </p:spTree>
  </p:cSld>
  <p:clrMapOvr>
    <a:masterClrMapping/>
  </p:clrMapOvr>
  <p:transition>
    <p:split dir="in"/>
  </p:transition>
</p:sld>
</file>

<file path=ppt/slides/slide15.xml><?xml version="1.0" encoding="utf-8"?>
<p:sld xmlns:a="http://schemas.openxmlformats.org/drawingml/2006/main" xmlns:r="http://schemas.openxmlformats.org/officeDocument/2006/relationships" xmlns:p="http://schemas.openxmlformats.org/presentationml/2006/main">
  <p:cSld name="Hexin Slide 15checked= 1 &amp; amp; version = 1.0.5checked=1&amp;version=1.0.5">
    <p:spTree>
      <p:nvGrpSpPr>
        <p:cNvPr id="1" name=""/>
        <p:cNvGrpSpPr/>
        <p:nvPr/>
      </p:nvGrpSpPr>
      <p:grpSpPr>
        <a:xfrm>
          <a:off x="0" y="0"/>
          <a:ext cx="0" cy="0"/>
          <a:chOff x="0" y="0"/>
          <a:chExt cx="0" cy="0"/>
        </a:xfrm>
      </p:grpSpPr>
      <p:graphicFrame>
        <p:nvGraphicFramePr>
          <p:cNvPr id="16" name="P_5_BD#0c9c8bfa9?colgroup=2,14,13&amp;vbadefaultcenterpage=1&amp;parentnodeid=8fc0c4674&amp;vbahtmlprocessed=1&amp;hasbroken=1"/>
          <p:cNvGraphicFramePr>
            <a:graphicFrameLocks noGrp="1"/>
          </p:cNvGraphicFramePr>
          <p:nvPr>
            <p:extLst>
              <p:ext uri="{D42A27DB-BD31-4B8C-83A1-F6EECF244321}">
                <p14:modId xmlns:p14="http://schemas.microsoft.com/office/powerpoint/2010/main" val="930240448"/>
              </p:ext>
            </p:extLst>
          </p:nvPr>
        </p:nvGraphicFramePr>
        <p:xfrm>
          <a:off x="356616" y="2044318"/>
          <a:ext cx="11430000" cy="3352800"/>
        </p:xfrm>
        <a:graphic>
          <a:graphicData uri="http://schemas.openxmlformats.org/drawingml/2006/table">
            <a:tbl>
              <a:tblPr/>
              <a:tblGrid>
                <a:gridCol w="1088136">
                  <a:extLst>
                    <a:ext uri="{9D8B030D-6E8A-4147-A177-3AD203B41FA5}">
                      <a16:colId xmlns:a16="http://schemas.microsoft.com/office/drawing/2014/main" xmlns="" val="20000"/>
                    </a:ext>
                  </a:extLst>
                </a:gridCol>
                <a:gridCol w="5477256">
                  <a:extLst>
                    <a:ext uri="{9D8B030D-6E8A-4147-A177-3AD203B41FA5}">
                      <a16:colId xmlns:a16="http://schemas.microsoft.com/office/drawing/2014/main" xmlns="" val="20001"/>
                    </a:ext>
                  </a:extLst>
                </a:gridCol>
                <a:gridCol w="4864608">
                  <a:extLst>
                    <a:ext uri="{9D8B030D-6E8A-4147-A177-3AD203B41FA5}">
                      <a16:colId xmlns:a16="http://schemas.microsoft.com/office/drawing/2014/main" xmlns="" val="20002"/>
                    </a:ext>
                  </a:extLst>
                </a:gridCol>
              </a:tblGrid>
              <a:tr h="500698">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显微镜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望远镜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726881">
                <a:tc>
                  <a:txBody>
                    <a:bodyPr/>
                    <a:lstStyle/>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发展</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（2）电子显微镜</a:t>
                      </a:r>
                      <a:r>
                        <a:rPr lang="en-US" altLang="zh-CN" sz="2800" b="0" i="0">
                          <a:solidFill>
                            <a:srgbClr val="000000"/>
                          </a:solidFill>
                          <a:latin typeface="Times New Roman" pitchFamily="34" charset="0"/>
                          <a:ea typeface="微软雅黑" pitchFamily="34" charset="-122"/>
                          <a:cs typeface="Times New Roman" pitchFamily="34" charset="-120"/>
                        </a:rPr>
                        <a:t>——能使人观察</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到纳米尺度的物体</a:t>
                      </a:r>
                      <a:endParaRPr lang="en-US" altLang="zh-CN" sz="1200" dirty="0"/>
                    </a:p>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（3）扫描隧道显微镜</a:t>
                      </a:r>
                      <a:r>
                        <a:rPr lang="en-US" altLang="zh-CN" sz="2800" b="0" i="0">
                          <a:solidFill>
                            <a:srgbClr val="000000"/>
                          </a:solidFill>
                          <a:latin typeface="Times New Roman" pitchFamily="34" charset="0"/>
                          <a:ea typeface="微软雅黑" pitchFamily="34" charset="-122"/>
                          <a:cs typeface="Times New Roman" pitchFamily="34" charset="-120"/>
                        </a:rPr>
                        <a:t>——能使人</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观察到构成细胞的分子和原子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（3）1668年</a:t>
                      </a:r>
                      <a:r>
                        <a:rPr lang="en-US" altLang="zh-CN" sz="2800" b="0" i="0">
                          <a:solidFill>
                            <a:srgbClr val="000000"/>
                          </a:solidFill>
                          <a:latin typeface="Times New Roman" pitchFamily="34" charset="0"/>
                          <a:ea typeface="微软雅黑" pitchFamily="34" charset="-122"/>
                          <a:cs typeface="Times New Roman" pitchFamily="34" charset="-120"/>
                        </a:rPr>
                        <a:t>，牛顿制成了第</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一台反射式望远镜</a:t>
                      </a:r>
                      <a:endParaRPr lang="en-US" altLang="zh-CN" sz="1200" dirty="0"/>
                    </a:p>
                    <a:p>
                      <a:pPr algn="l"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（4）1990年</a:t>
                      </a:r>
                      <a:r>
                        <a:rPr lang="en-US" altLang="zh-CN" sz="2800" b="0" i="0">
                          <a:solidFill>
                            <a:srgbClr val="000000"/>
                          </a:solidFill>
                          <a:latin typeface="Times New Roman" pitchFamily="34" charset="0"/>
                          <a:ea typeface="微软雅黑" pitchFamily="34" charset="-122"/>
                          <a:cs typeface="Times New Roman" pitchFamily="34" charset="-120"/>
                        </a:rPr>
                        <a:t>，哈勃空间望远</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镜被送入太空，将人们的视觉</a:t>
                      </a:r>
                    </a:p>
                    <a:p>
                      <a:pPr algn="l"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范围扩展到遥远的宇宙深处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2" name="P_5_BD#0c9c8bfa9?colgroup=2,14,13&amp;vbadefaultcenterpage=1&amp;parentnodeid=8fc0c4674&amp;vbahtmlprocessed=1">
            <a:extLst>
              <a:ext uri="{FF2B5EF4-FFF2-40B4-BE49-F238E27FC236}">
                <a16:creationId xmlns:a16="http://schemas.microsoft.com/office/drawing/2014/main" xmlns="" id="{C869CF39-4FE3-4D46-BC87-62F5A157B358}"/>
              </a:ext>
            </a:extLst>
          </p:cNvPr>
          <p:cNvSpPr txBox="1"/>
          <p:nvPr/>
        </p:nvSpPr>
        <p:spPr>
          <a:xfrm>
            <a:off x="9246616" y="1339214"/>
            <a:ext cx="2540000" cy="572516"/>
          </a:xfrm>
          <a:prstGeom prst="rect">
            <a:avLst/>
          </a:prstGeom>
          <a:noFill/>
        </p:spPr>
        <p:txBody>
          <a:bodyPr vert="horz" lIns="0" tIns="0" rIns="0" bIns="0" rtlCol="0">
            <a:spAutoFit/>
          </a:bodyPr>
          <a:lstStyle/>
          <a:p>
            <a:pPr algn="r">
              <a:lnSpc>
                <a:spcPct val="150000"/>
              </a:lnSpc>
            </a:pPr>
            <a:r>
              <a:rPr lang="zh-CN" altLang="en-US" sz="2800">
                <a:latin typeface="Times New Roman" panose="02020603050405020304" pitchFamily="18" charset="0"/>
              </a:rPr>
              <a:t>续表</a:t>
            </a:r>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name="Hexin Slide 16checked= 1 &amp; amp; version = 1.0.5checked=1&amp;version=1.0.5">
    <p:spTree>
      <p:nvGrpSpPr>
        <p:cNvPr id="1" name=""/>
        <p:cNvGrpSpPr/>
        <p:nvPr/>
      </p:nvGrpSpPr>
      <p:grpSpPr>
        <a:xfrm>
          <a:off x="0" y="0"/>
          <a:ext cx="0" cy="0"/>
          <a:chOff x="0" y="0"/>
          <a:chExt cx="0" cy="0"/>
        </a:xfrm>
      </p:grpSpPr>
      <p:sp>
        <p:nvSpPr>
          <p:cNvPr id="2" name="C_4_BD#338b9eb20?vbadefaultcenterpage=1&amp;parentnodeid=e63009fa3&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知识点5</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眼睛及视力矫正</a:t>
            </a:r>
            <a:endParaRPr lang="en-US" altLang="zh-CN" sz="3000" dirty="0"/>
          </a:p>
        </p:txBody>
      </p:sp>
      <p:sp>
        <p:nvSpPr>
          <p:cNvPr id="3" name="P_5_BD#cd867c2d0?segpoint=1&amp;vbadefaultcenterpage=1&amp;parentnodeid=338b9eb20&amp;vbahtmlprocessed=1"/>
          <p:cNvSpPr/>
          <p:nvPr/>
        </p:nvSpPr>
        <p:spPr>
          <a:xfrm>
            <a:off x="356616" y="1225650"/>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1.正常眼睛的成像原理：眼睛的晶状体和角膜的共同作用相当于一个</a:t>
            </a:r>
            <a:endParaRPr lang="en-US" altLang="zh-CN" sz="2800" dirty="0"/>
          </a:p>
        </p:txBody>
      </p:sp>
      <p:sp>
        <p:nvSpPr>
          <p:cNvPr id="4" name="P_5_BD#cd867c2d0?segpoint=1&amp;vbadefaultcenterpage=1&amp;parentnodeid=338b9eb20&amp;vbahtmlprocessed=1&amp;hasbroken=1"/>
          <p:cNvSpPr/>
          <p:nvPr/>
        </p:nvSpPr>
        <p:spPr>
          <a:xfrm>
            <a:off x="356616" y="1868678"/>
            <a:ext cx="11475720" cy="566992"/>
          </a:xfrm>
          <a:prstGeom prst="rect">
            <a:avLst/>
          </a:prstGeom>
          <a:noFill/>
          <a:ln/>
        </p:spPr>
        <p:txBody>
          <a:bodyPr wrap="none" lIns="0" tIns="0" rIns="0" bIns="0" rtlCol="0" anchor="t"/>
          <a:lstStyle/>
          <a:p>
            <a:pPr algn="l" latinLnBrk="1">
              <a:lnSpc>
                <a:spcPts val="5100"/>
              </a:lnSpc>
            </a:pPr>
            <a:r>
              <a:rPr lang="en-US" altLang="zh-CN" sz="2800" i="0">
                <a:solidFill>
                  <a:srgbClr val="000000"/>
                </a:solidFill>
                <a:latin typeface="SimSun" pitchFamily="34" charset="0"/>
                <a:ea typeface="SimSun" pitchFamily="34" charset="-122"/>
                <a:cs typeface="SimSun" pitchFamily="34" charset="-120"/>
              </a:rPr>
              <a:t>_</a:t>
            </a:r>
            <a:r>
              <a:rPr lang="en-US" altLang="zh-CN" sz="2800" i="0" spc="-50">
                <a:solidFill>
                  <a:srgbClr val="000000"/>
                </a:solidFill>
                <a:latin typeface="SimSun" pitchFamily="34" charset="0"/>
                <a:ea typeface="SimSun" pitchFamily="34" charset="-122"/>
                <a:cs typeface="SimSun" pitchFamily="34" charset="-120"/>
              </a:rPr>
              <a:t>___</a:t>
            </a:r>
            <a:r>
              <a:rPr lang="en-US" altLang="zh-CN" sz="2800" b="0" i="0" spc="-50">
                <a:solidFill>
                  <a:srgbClr val="000000"/>
                </a:solidFill>
                <a:latin typeface="Times New Roman" pitchFamily="34" charset="0"/>
                <a:ea typeface="微软雅黑" pitchFamily="34" charset="-122"/>
                <a:cs typeface="Times New Roman" pitchFamily="34" charset="-120"/>
              </a:rPr>
              <a:t>透镜，把来自物体的光</a:t>
            </a:r>
            <a:r>
              <a:rPr lang="en-US" altLang="zh-CN" sz="2800" i="0" spc="-50">
                <a:solidFill>
                  <a:srgbClr val="000000"/>
                </a:solidFill>
                <a:latin typeface="SimSun" pitchFamily="34" charset="0"/>
                <a:ea typeface="SimSun" pitchFamily="34" charset="-122"/>
                <a:cs typeface="SimSun" pitchFamily="34" charset="-120"/>
              </a:rPr>
              <a:t>______</a:t>
            </a:r>
            <a:r>
              <a:rPr lang="en-US" altLang="zh-CN" sz="2800" b="0" i="0" spc="-50">
                <a:solidFill>
                  <a:srgbClr val="000000"/>
                </a:solidFill>
                <a:latin typeface="Times New Roman" pitchFamily="34" charset="0"/>
                <a:ea typeface="微软雅黑" pitchFamily="34" charset="-122"/>
                <a:cs typeface="Times New Roman" pitchFamily="34" charset="-120"/>
              </a:rPr>
              <a:t>在视网膜上，成</a:t>
            </a:r>
            <a:r>
              <a:rPr lang="en-US" altLang="zh-CN" sz="2800" i="0" spc="-50">
                <a:solidFill>
                  <a:srgbClr val="000000"/>
                </a:solidFill>
                <a:latin typeface="SimSun" pitchFamily="34" charset="0"/>
                <a:ea typeface="SimSun" pitchFamily="34" charset="-122"/>
                <a:cs typeface="SimSun" pitchFamily="34" charset="-120"/>
              </a:rPr>
              <a:t>______</a:t>
            </a:r>
            <a:r>
              <a:rPr lang="en-US" altLang="zh-CN" sz="2800" b="0" i="0" spc="-50">
                <a:solidFill>
                  <a:srgbClr val="000000"/>
                </a:solidFill>
                <a:latin typeface="Times New Roman" pitchFamily="34" charset="0"/>
                <a:ea typeface="微软雅黑" pitchFamily="34" charset="-122"/>
                <a:cs typeface="Times New Roman" pitchFamily="34" charset="-120"/>
              </a:rPr>
              <a:t>、</a:t>
            </a:r>
            <a:r>
              <a:rPr lang="en-US" altLang="zh-CN" sz="2800" i="0" spc="-50">
                <a:solidFill>
                  <a:srgbClr val="000000"/>
                </a:solidFill>
                <a:latin typeface="SimSun" pitchFamily="34" charset="0"/>
                <a:ea typeface="SimSun" pitchFamily="34" charset="-122"/>
                <a:cs typeface="SimSun" pitchFamily="34" charset="-120"/>
              </a:rPr>
              <a:t>______</a:t>
            </a:r>
            <a:r>
              <a:rPr lang="en-US" altLang="zh-CN" sz="2800" b="0" i="0" spc="-50">
                <a:solidFill>
                  <a:srgbClr val="000000"/>
                </a:solidFill>
                <a:latin typeface="Times New Roman" pitchFamily="34" charset="0"/>
                <a:ea typeface="微软雅黑" pitchFamily="34" charset="-122"/>
                <a:cs typeface="Times New Roman" pitchFamily="34" charset="-120"/>
              </a:rPr>
              <a:t>的</a:t>
            </a:r>
            <a:r>
              <a:rPr lang="en-US" altLang="zh-CN" sz="2800" i="0" spc="-50">
                <a:solidFill>
                  <a:srgbClr val="000000"/>
                </a:solidFill>
                <a:latin typeface="SimSun" pitchFamily="34" charset="0"/>
                <a:ea typeface="SimSun" pitchFamily="34" charset="-122"/>
                <a:cs typeface="SimSun" pitchFamily="34" charset="-120"/>
              </a:rPr>
              <a:t>____</a:t>
            </a:r>
            <a:r>
              <a:rPr lang="en-US" altLang="zh-CN" sz="2800" b="0" i="0" spc="-50">
                <a:solidFill>
                  <a:srgbClr val="000000"/>
                </a:solidFill>
                <a:latin typeface="Times New Roman" pitchFamily="34" charset="0"/>
                <a:ea typeface="微软雅黑" pitchFamily="34" charset="-122"/>
                <a:cs typeface="Times New Roman" pitchFamily="34" charset="-120"/>
              </a:rPr>
              <a:t>像</a:t>
            </a:r>
            <a:r>
              <a:rPr lang="en-US" altLang="zh-CN" sz="2800" b="0" i="0" spc="-50" dirty="0">
                <a:solidFill>
                  <a:srgbClr val="000000"/>
                </a:solidFill>
                <a:latin typeface="Times New Roman" pitchFamily="34" charset="0"/>
                <a:ea typeface="微软雅黑" pitchFamily="34" charset="-122"/>
                <a:cs typeface="Times New Roman" pitchFamily="34" charset="-120"/>
              </a:rPr>
              <a:t>。</a:t>
            </a:r>
            <a:endParaRPr lang="en-US" altLang="zh-CN" sz="2800" spc="-50" dirty="0"/>
          </a:p>
        </p:txBody>
      </p:sp>
      <p:sp>
        <p:nvSpPr>
          <p:cNvPr id="5" name="P_5_BD#cd867c2d0?segpoint=1&amp;vbadefaultcenterpage=1&amp;parentnodeid=338b9eb20&amp;vbahtmlprocessed=1"/>
          <p:cNvSpPr/>
          <p:nvPr/>
        </p:nvSpPr>
        <p:spPr>
          <a:xfrm>
            <a:off x="356616" y="2503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2.视力缺陷及其矫正</a:t>
            </a:r>
            <a:endParaRPr lang="en-US" altLang="zh-CN" sz="2800" dirty="0"/>
          </a:p>
        </p:txBody>
      </p:sp>
      <p:graphicFrame>
        <p:nvGraphicFramePr>
          <p:cNvPr id="17" name="P_5_BD#cd867c2d0?colgroup=5,12,12&amp;vbadefaultcenterpage=1&amp;parentnodeid=338b9eb20&amp;vbahtmlprocessed=1&amp;hasbroken=1"/>
          <p:cNvGraphicFramePr>
            <a:graphicFrameLocks noGrp="1"/>
          </p:cNvGraphicFramePr>
          <p:nvPr>
            <p:extLst>
              <p:ext uri="{D42A27DB-BD31-4B8C-83A1-F6EECF244321}">
                <p14:modId xmlns:p14="http://schemas.microsoft.com/office/powerpoint/2010/main" val="867825312"/>
              </p:ext>
            </p:extLst>
          </p:nvPr>
        </p:nvGraphicFramePr>
        <p:xfrm>
          <a:off x="356616" y="3200400"/>
          <a:ext cx="11439144" cy="2235200"/>
        </p:xfrm>
        <a:graphic>
          <a:graphicData uri="http://schemas.openxmlformats.org/drawingml/2006/table">
            <a:tbl>
              <a:tblPr/>
              <a:tblGrid>
                <a:gridCol w="2057400">
                  <a:extLst>
                    <a:ext uri="{9D8B030D-6E8A-4147-A177-3AD203B41FA5}">
                      <a16:colId xmlns:a16="http://schemas.microsoft.com/office/drawing/2014/main" xmlns="" val="20000"/>
                    </a:ext>
                  </a:extLst>
                </a:gridCol>
                <a:gridCol w="4690872">
                  <a:extLst>
                    <a:ext uri="{9D8B030D-6E8A-4147-A177-3AD203B41FA5}">
                      <a16:colId xmlns:a16="http://schemas.microsoft.com/office/drawing/2014/main" xmlns="" val="20001"/>
                    </a:ext>
                  </a:extLst>
                </a:gridCol>
                <a:gridCol w="4690872">
                  <a:extLst>
                    <a:ext uri="{9D8B030D-6E8A-4147-A177-3AD203B41FA5}">
                      <a16:colId xmlns:a16="http://schemas.microsoft.com/office/drawing/2014/main" xmlns="" val="20002"/>
                    </a:ext>
                  </a:extLst>
                </a:gridCol>
              </a:tblGrid>
              <a:tr h="500698">
                <a:tc>
                  <a:txBody>
                    <a:bodyPr/>
                    <a:lstStyle/>
                    <a:p>
                      <a:pPr algn="ctr" latinLnBrk="1" hangingPunct="0">
                        <a:lnSpc>
                          <a:spcPts val="4400"/>
                        </a:lnSpc>
                      </a:pPr>
                      <a:r>
                        <a:rPr lang="en-US" altLang="zh-CN" sz="2800" b="1" i="0" dirty="0" err="1">
                          <a:solidFill>
                            <a:srgbClr val="000000"/>
                          </a:solidFill>
                          <a:latin typeface="Times New Roman" pitchFamily="34" charset="0"/>
                          <a:ea typeface="微软雅黑" pitchFamily="34" charset="-122"/>
                          <a:cs typeface="Times New Roman" pitchFamily="34" charset="-120"/>
                        </a:rPr>
                        <a:t>缺陷类型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近视眼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远视眼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表现症状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只能看清近处的物体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只能看清远处的物体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062673">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成因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晶状体变厚</a:t>
                      </a:r>
                      <a:r>
                        <a:rPr lang="en-US" altLang="zh-CN" sz="2800" b="0" i="0">
                          <a:solidFill>
                            <a:srgbClr val="000000"/>
                          </a:solidFill>
                          <a:latin typeface="Times New Roman" pitchFamily="34" charset="0"/>
                          <a:ea typeface="微软雅黑" pitchFamily="34" charset="-122"/>
                          <a:cs typeface="Times New Roman" pitchFamily="34" charset="-120"/>
                        </a:rPr>
                        <a:t>，焦距较</a:t>
                      </a:r>
                      <a:r>
                        <a:rPr lang="en-US" altLang="zh-CN" sz="2800" i="0">
                          <a:solidFill>
                            <a:srgbClr val="000000"/>
                          </a:solidFill>
                          <a:latin typeface="SimSun" pitchFamily="34" charset="0"/>
                          <a:ea typeface="SimSun" pitchFamily="34" charset="-122"/>
                          <a:cs typeface="SimSun" pitchFamily="34" charset="-120"/>
                        </a:rPr>
                        <a:t>_____</a:t>
                      </a:r>
                      <a:r>
                        <a:rPr lang="en-US" altLang="zh-CN" sz="2800" b="0" i="0">
                          <a:solidFill>
                            <a:srgbClr val="000000"/>
                          </a:solidFill>
                          <a:latin typeface="Times New Roman" pitchFamily="34" charset="0"/>
                          <a:ea typeface="微软雅黑" pitchFamily="34" charset="-122"/>
                          <a:cs typeface="Times New Roman" pitchFamily="34" charset="-120"/>
                        </a:rPr>
                        <a:t>，</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折光能力变强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err="1">
                          <a:solidFill>
                            <a:srgbClr val="000000"/>
                          </a:solidFill>
                          <a:latin typeface="Times New Roman" pitchFamily="34" charset="0"/>
                          <a:ea typeface="微软雅黑" pitchFamily="34" charset="-122"/>
                          <a:cs typeface="Times New Roman" pitchFamily="34" charset="-120"/>
                        </a:rPr>
                        <a:t>晶状体变薄，焦距较</a:t>
                      </a:r>
                      <a:r>
                        <a:rPr lang="en-US" altLang="zh-CN" sz="2800" i="0" dirty="0">
                          <a:solidFill>
                            <a:srgbClr val="000000"/>
                          </a:solidFill>
                          <a:latin typeface="SimSun" pitchFamily="34" charset="0"/>
                          <a:ea typeface="SimSun" pitchFamily="34" charset="-122"/>
                          <a:cs typeface="SimSun" pitchFamily="34" charset="-120"/>
                        </a:rPr>
                        <a:t>_____</a:t>
                      </a:r>
                      <a:r>
                        <a:rPr lang="en-US" altLang="zh-CN" sz="2800" b="0" i="0" dirty="0">
                          <a:solidFill>
                            <a:srgbClr val="000000"/>
                          </a:solidFill>
                          <a:latin typeface="Times New Roman" pitchFamily="34" charset="0"/>
                          <a:ea typeface="微软雅黑" pitchFamily="34" charset="-122"/>
                          <a:cs typeface="Times New Roman" pitchFamily="34" charset="-120"/>
                        </a:rPr>
                        <a:t>，</a:t>
                      </a:r>
                    </a:p>
                    <a:p>
                      <a:pPr algn="ctr" latinLnBrk="1" hangingPunct="0">
                        <a:lnSpc>
                          <a:spcPts val="4400"/>
                        </a:lnSpc>
                      </a:pPr>
                      <a:r>
                        <a:rPr lang="en-US" altLang="zh-CN" sz="2800" b="0" i="0" dirty="0" err="1">
                          <a:solidFill>
                            <a:srgbClr val="000000"/>
                          </a:solidFill>
                          <a:latin typeface="Times New Roman" pitchFamily="34" charset="0"/>
                          <a:ea typeface="微软雅黑" pitchFamily="34" charset="-122"/>
                          <a:cs typeface="Times New Roman" pitchFamily="34" charset="-120"/>
                        </a:rPr>
                        <a:t>折光能力变弱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sp>
        <p:nvSpPr>
          <p:cNvPr id="7" name="P_5_AN.22_1#cd867c2d0.blank?vbadefaultcenterpage=1&amp;parentnodeid=338b9eb20&amp;vbapositionanswer=22&amp;vbahtmlprocessed=1"/>
          <p:cNvSpPr/>
          <p:nvPr/>
        </p:nvSpPr>
        <p:spPr>
          <a:xfrm>
            <a:off x="496316" y="1830578"/>
            <a:ext cx="423863" cy="571945"/>
          </a:xfrm>
          <a:prstGeom prst="rect">
            <a:avLst/>
          </a:prstGeom>
          <a:noFill/>
          <a:ln/>
        </p:spPr>
        <p:txBody>
          <a:bodyPr wrap="square" lIns="0" tIns="0" rIns="0" bIns="0" rtlCol="0" anchor="t"/>
          <a:lstStyle/>
          <a:p>
            <a:pPr algn="ctr" latinLnBrk="1">
              <a:lnSpc>
                <a:spcPts val="5100"/>
              </a:lnSpc>
            </a:pPr>
            <a:r>
              <a:rPr lang="en-US" altLang="zh-CN" sz="2800" b="0" i="0" spc="-50" dirty="0">
                <a:solidFill>
                  <a:srgbClr val="FF0000"/>
                </a:solidFill>
                <a:latin typeface="微软雅黑" pitchFamily="34" charset="0"/>
                <a:ea typeface="微软雅黑" pitchFamily="34" charset="-122"/>
                <a:cs typeface="微软雅黑" pitchFamily="34" charset="-120"/>
              </a:rPr>
              <a:t>凸</a:t>
            </a:r>
            <a:endParaRPr lang="en-US" altLang="zh-CN" sz="2800" spc="-50" dirty="0"/>
          </a:p>
        </p:txBody>
      </p:sp>
      <p:sp>
        <p:nvSpPr>
          <p:cNvPr id="8" name="P_5_AN.23_1#cd867c2d0.blank?vbadefaultcenterpage=1&amp;parentnodeid=338b9eb20&amp;vbapositionanswer=23&amp;vbahtmlprocessed=1"/>
          <p:cNvSpPr/>
          <p:nvPr/>
        </p:nvSpPr>
        <p:spPr>
          <a:xfrm>
            <a:off x="4680966" y="1830578"/>
            <a:ext cx="773113" cy="571945"/>
          </a:xfrm>
          <a:prstGeom prst="rect">
            <a:avLst/>
          </a:prstGeom>
          <a:noFill/>
          <a:ln/>
        </p:spPr>
        <p:txBody>
          <a:bodyPr wrap="square" lIns="0" tIns="0" rIns="0" bIns="0" rtlCol="0" anchor="t"/>
          <a:lstStyle/>
          <a:p>
            <a:pPr algn="ctr" latinLnBrk="1">
              <a:lnSpc>
                <a:spcPts val="5100"/>
              </a:lnSpc>
            </a:pPr>
            <a:r>
              <a:rPr lang="en-US" altLang="zh-CN" sz="2800" b="0" i="0" spc="-50" dirty="0">
                <a:solidFill>
                  <a:srgbClr val="FF0000"/>
                </a:solidFill>
                <a:latin typeface="微软雅黑" pitchFamily="34" charset="0"/>
                <a:ea typeface="微软雅黑" pitchFamily="34" charset="-122"/>
                <a:cs typeface="微软雅黑" pitchFamily="34" charset="-120"/>
              </a:rPr>
              <a:t>会聚</a:t>
            </a:r>
            <a:endParaRPr lang="en-US" altLang="zh-CN" sz="2800" spc="-50" dirty="0"/>
          </a:p>
        </p:txBody>
      </p:sp>
      <p:sp>
        <p:nvSpPr>
          <p:cNvPr id="9" name="P_5_AN.24_1#cd867c2d0.blank?vbadefaultcenterpage=1&amp;parentnodeid=338b9eb20&amp;vbapositionanswer=24&amp;vbahtmlprocessed=1"/>
          <p:cNvSpPr/>
          <p:nvPr/>
        </p:nvSpPr>
        <p:spPr>
          <a:xfrm>
            <a:off x="8154416" y="1830578"/>
            <a:ext cx="773113" cy="571945"/>
          </a:xfrm>
          <a:prstGeom prst="rect">
            <a:avLst/>
          </a:prstGeom>
          <a:noFill/>
          <a:ln/>
        </p:spPr>
        <p:txBody>
          <a:bodyPr wrap="square" lIns="0" tIns="0" rIns="0" bIns="0" rtlCol="0" anchor="t"/>
          <a:lstStyle/>
          <a:p>
            <a:pPr algn="ctr" latinLnBrk="1">
              <a:lnSpc>
                <a:spcPts val="5100"/>
              </a:lnSpc>
            </a:pPr>
            <a:r>
              <a:rPr lang="en-US" altLang="zh-CN" sz="2800" b="0" i="0" spc="-50" dirty="0">
                <a:solidFill>
                  <a:srgbClr val="FF0000"/>
                </a:solidFill>
                <a:latin typeface="微软雅黑" pitchFamily="34" charset="0"/>
                <a:ea typeface="微软雅黑" pitchFamily="34" charset="-122"/>
                <a:cs typeface="微软雅黑" pitchFamily="34" charset="-120"/>
              </a:rPr>
              <a:t>倒立</a:t>
            </a:r>
            <a:endParaRPr lang="en-US" altLang="zh-CN" sz="2800" spc="-50" dirty="0"/>
          </a:p>
        </p:txBody>
      </p:sp>
      <p:sp>
        <p:nvSpPr>
          <p:cNvPr id="10" name="P_5_AN.25_1#cd867c2d0.blank?vbadefaultcenterpage=1&amp;parentnodeid=338b9eb20&amp;vbapositionanswer=25&amp;vbahtmlprocessed=1"/>
          <p:cNvSpPr/>
          <p:nvPr/>
        </p:nvSpPr>
        <p:spPr>
          <a:xfrm>
            <a:off x="9532366" y="1830578"/>
            <a:ext cx="773113" cy="571945"/>
          </a:xfrm>
          <a:prstGeom prst="rect">
            <a:avLst/>
          </a:prstGeom>
          <a:noFill/>
          <a:ln/>
        </p:spPr>
        <p:txBody>
          <a:bodyPr wrap="square" lIns="0" tIns="0" rIns="0" bIns="0" rtlCol="0" anchor="t"/>
          <a:lstStyle/>
          <a:p>
            <a:pPr algn="ctr" latinLnBrk="1">
              <a:lnSpc>
                <a:spcPts val="5100"/>
              </a:lnSpc>
            </a:pPr>
            <a:r>
              <a:rPr lang="en-US" altLang="zh-CN" sz="2800" b="0" i="0" spc="-50" dirty="0">
                <a:solidFill>
                  <a:srgbClr val="FF0000"/>
                </a:solidFill>
                <a:latin typeface="微软雅黑" pitchFamily="34" charset="0"/>
                <a:ea typeface="微软雅黑" pitchFamily="34" charset="-122"/>
                <a:cs typeface="微软雅黑" pitchFamily="34" charset="-120"/>
              </a:rPr>
              <a:t>缩小</a:t>
            </a:r>
            <a:endParaRPr lang="en-US" altLang="zh-CN" sz="2800" spc="-50" dirty="0"/>
          </a:p>
        </p:txBody>
      </p:sp>
      <p:sp>
        <p:nvSpPr>
          <p:cNvPr id="11" name="P_5_AN.26_1#cd867c2d0.blank?vbadefaultcenterpage=1&amp;parentnodeid=338b9eb20&amp;vbapositionanswer=26&amp;vbahtmlprocessed=1"/>
          <p:cNvSpPr/>
          <p:nvPr/>
        </p:nvSpPr>
        <p:spPr>
          <a:xfrm>
            <a:off x="10910316" y="1830578"/>
            <a:ext cx="423863" cy="571945"/>
          </a:xfrm>
          <a:prstGeom prst="rect">
            <a:avLst/>
          </a:prstGeom>
          <a:noFill/>
          <a:ln/>
        </p:spPr>
        <p:txBody>
          <a:bodyPr wrap="square" lIns="0" tIns="0" rIns="0" bIns="0" rtlCol="0" anchor="t"/>
          <a:lstStyle/>
          <a:p>
            <a:pPr algn="ctr" latinLnBrk="1">
              <a:lnSpc>
                <a:spcPts val="5100"/>
              </a:lnSpc>
            </a:pPr>
            <a:r>
              <a:rPr lang="en-US" altLang="zh-CN" sz="2800" b="0" i="0" spc="-50" dirty="0">
                <a:solidFill>
                  <a:srgbClr val="FF0000"/>
                </a:solidFill>
                <a:latin typeface="微软雅黑" pitchFamily="34" charset="0"/>
                <a:ea typeface="微软雅黑" pitchFamily="34" charset="-122"/>
                <a:cs typeface="微软雅黑" pitchFamily="34" charset="-120"/>
              </a:rPr>
              <a:t>实</a:t>
            </a:r>
            <a:endParaRPr lang="en-US" altLang="zh-CN" sz="2800" spc="-50" dirty="0"/>
          </a:p>
        </p:txBody>
      </p:sp>
      <p:sp>
        <p:nvSpPr>
          <p:cNvPr id="12" name="P_5_AN.27_1#cd867c2d0.blank?vbadefaultcenterpage=1&amp;parentnodeid=338b9eb20&amp;vbapositionanswer=27&amp;vbahtmlprocessed=1"/>
          <p:cNvSpPr/>
          <p:nvPr/>
        </p:nvSpPr>
        <p:spPr>
          <a:xfrm>
            <a:off x="5610352" y="4304285"/>
            <a:ext cx="1147763" cy="502984"/>
          </a:xfrm>
          <a:prstGeom prst="rect">
            <a:avLst/>
          </a:prstGeom>
          <a:noFill/>
          <a:ln/>
        </p:spPr>
        <p:txBody>
          <a:bodyPr wrap="square" lIns="0" tIns="0" rIns="0" bIns="0" rtlCol="0" anchor="t"/>
          <a:lstStyle/>
          <a:p>
            <a:pPr algn="ctr" latinLnBrk="1">
              <a:lnSpc>
                <a:spcPts val="4400"/>
              </a:lnSpc>
            </a:pPr>
            <a:r>
              <a:rPr lang="en-US" altLang="zh-CN" sz="2800" b="0" i="0" dirty="0">
                <a:latin typeface="微软雅黑" pitchFamily="34" charset="0"/>
                <a:ea typeface="微软雅黑" pitchFamily="34" charset="-122"/>
                <a:cs typeface="微软雅黑" pitchFamily="34" charset="-120"/>
              </a:rPr>
              <a:t>①</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小</a:t>
            </a:r>
            <a:endParaRPr lang="en-US" altLang="zh-CN" sz="2800" dirty="0"/>
          </a:p>
        </p:txBody>
      </p:sp>
      <p:sp>
        <p:nvSpPr>
          <p:cNvPr id="13" name="P_5_AN.28_1#cd867c2d0.blank?vbadefaultcenterpage=1&amp;parentnodeid=338b9eb20&amp;vbapositionanswer=28&amp;vbahtmlprocessed=1"/>
          <p:cNvSpPr/>
          <p:nvPr/>
        </p:nvSpPr>
        <p:spPr>
          <a:xfrm>
            <a:off x="10336434" y="4304285"/>
            <a:ext cx="1147763" cy="502984"/>
          </a:xfrm>
          <a:prstGeom prst="rect">
            <a:avLst/>
          </a:prstGeom>
          <a:noFill/>
          <a:ln/>
        </p:spPr>
        <p:txBody>
          <a:bodyPr wrap="square" lIns="0" tIns="0" rIns="0" bIns="0" rtlCol="0" anchor="t"/>
          <a:lstStyle/>
          <a:p>
            <a:pPr algn="ctr" latinLnBrk="1">
              <a:lnSpc>
                <a:spcPts val="4400"/>
              </a:lnSpc>
            </a:pPr>
            <a:r>
              <a:rPr lang="en-US" altLang="zh-CN" sz="2800" b="0" i="0" dirty="0">
                <a:latin typeface="微软雅黑" pitchFamily="34" charset="0"/>
                <a:ea typeface="微软雅黑" pitchFamily="34" charset="-122"/>
                <a:cs typeface="微软雅黑" pitchFamily="34" charset="-120"/>
              </a:rPr>
              <a:t>②</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blinds(horizontal)">
                                      <p:cBhvr>
                                        <p:cTn id="15" dur="500"/>
                                        <p:tgtEl>
                                          <p:spTgt spid="8">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blinds(horizontal)">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blinds(horizontal)">
                                      <p:cBhvr>
                                        <p:cTn id="23" dur="500"/>
                                        <p:tgtEl>
                                          <p:spTgt spid="9">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blinds(horizontal)">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blinds(horizontal)">
                                      <p:cBhvr>
                                        <p:cTn id="31" dur="500"/>
                                        <p:tgtEl>
                                          <p:spTgt spid="10">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blinds(horizontal)">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blinds(horizontal)">
                                      <p:cBhvr>
                                        <p:cTn id="39" dur="500"/>
                                        <p:tgtEl>
                                          <p:spTgt spid="11">
                                            <p:bg/>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blinds(horizontal)">
                                      <p:cBhvr>
                                        <p:cTn id="47" dur="500"/>
                                        <p:tgtEl>
                                          <p:spTgt spid="12">
                                            <p:bg/>
                                          </p:spTgt>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blinds(horizontal)">
                                      <p:cBhvr>
                                        <p:cTn id="50" dur="500"/>
                                        <p:tgtEl>
                                          <p:spTgt spid="12">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blinds(horizontal)">
                                      <p:cBhvr>
                                        <p:cTn id="55" dur="500"/>
                                        <p:tgtEl>
                                          <p:spTgt spid="13">
                                            <p:bg/>
                                          </p:spTgt>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blinds(horizontal)">
                                      <p:cBhvr>
                                        <p:cTn id="58"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Hexin Slide 17checked= 1 &amp; amp; version = 1.0.5checked=1&amp;version=1.0.5">
    <p:spTree>
      <p:nvGrpSpPr>
        <p:cNvPr id="1" name=""/>
        <p:cNvGrpSpPr/>
        <p:nvPr/>
      </p:nvGrpSpPr>
      <p:grpSpPr>
        <a:xfrm>
          <a:off x="0" y="0"/>
          <a:ext cx="0" cy="0"/>
          <a:chOff x="0" y="0"/>
          <a:chExt cx="0" cy="0"/>
        </a:xfrm>
      </p:grpSpPr>
      <p:graphicFrame>
        <p:nvGraphicFramePr>
          <p:cNvPr id="18" name="P_5_BD#cd867c2d0?colgroup=5,12,12&amp;vbadefaultcenterpage=1&amp;parentnodeid=338b9eb20&amp;vbahtmlprocessed=1&amp;hasbroken=1"/>
          <p:cNvGraphicFramePr>
            <a:graphicFrameLocks noGrp="1"/>
          </p:cNvGraphicFramePr>
          <p:nvPr>
            <p:extLst>
              <p:ext uri="{D42A27DB-BD31-4B8C-83A1-F6EECF244321}">
                <p14:modId xmlns:p14="http://schemas.microsoft.com/office/powerpoint/2010/main" val="1317976411"/>
              </p:ext>
            </p:extLst>
          </p:nvPr>
        </p:nvGraphicFramePr>
        <p:xfrm>
          <a:off x="356616" y="1291875"/>
          <a:ext cx="11439144" cy="4889500"/>
        </p:xfrm>
        <a:graphic>
          <a:graphicData uri="http://schemas.openxmlformats.org/drawingml/2006/table">
            <a:tbl>
              <a:tblPr/>
              <a:tblGrid>
                <a:gridCol w="2057400">
                  <a:extLst>
                    <a:ext uri="{9D8B030D-6E8A-4147-A177-3AD203B41FA5}">
                      <a16:colId xmlns:a16="http://schemas.microsoft.com/office/drawing/2014/main" xmlns="" val="20000"/>
                    </a:ext>
                  </a:extLst>
                </a:gridCol>
                <a:gridCol w="4690872">
                  <a:extLst>
                    <a:ext uri="{9D8B030D-6E8A-4147-A177-3AD203B41FA5}">
                      <a16:colId xmlns:a16="http://schemas.microsoft.com/office/drawing/2014/main" xmlns="" val="20001"/>
                    </a:ext>
                  </a:extLst>
                </a:gridCol>
                <a:gridCol w="4690872">
                  <a:extLst>
                    <a:ext uri="{9D8B030D-6E8A-4147-A177-3AD203B41FA5}">
                      <a16:colId xmlns:a16="http://schemas.microsoft.com/office/drawing/2014/main" xmlns="" val="20002"/>
                    </a:ext>
                  </a:extLst>
                </a:gridCol>
              </a:tblGrid>
              <a:tr h="468694">
                <a:tc>
                  <a:txBody>
                    <a:bodyPr/>
                    <a:lstStyle/>
                    <a:p>
                      <a:pPr algn="ctr" latinLnBrk="1" hangingPunct="0">
                        <a:lnSpc>
                          <a:spcPts val="4100"/>
                        </a:lnSpc>
                      </a:pPr>
                      <a:r>
                        <a:rPr lang="en-US" altLang="zh-CN" sz="2800" b="1" i="0" dirty="0" err="1">
                          <a:solidFill>
                            <a:srgbClr val="000000"/>
                          </a:solidFill>
                          <a:latin typeface="Times New Roman" pitchFamily="34" charset="0"/>
                          <a:ea typeface="微软雅黑" pitchFamily="34" charset="-122"/>
                          <a:cs typeface="Times New Roman" pitchFamily="34" charset="-120"/>
                        </a:rPr>
                        <a:t>缺陷类型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近视眼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远视眼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665796">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成像位置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9500"/>
                        </a:lnSpc>
                      </a:pPr>
                      <a:r>
                        <a:rPr lang="en-US" altLang="zh-CN" sz="56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a:t>
                      </a:r>
                      <a:endParaRPr lang="en-US" altLang="zh-CN" sz="900" spc="0" dirty="0">
                        <a:latin typeface="SimSun" panose="02010600030101010101" pitchFamily="2" charset="-122"/>
                      </a:endParaRPr>
                    </a:p>
                    <a:p>
                      <a:pPr algn="ctr"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像成在视网膜的</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9100"/>
                        </a:lnSpc>
                      </a:pPr>
                      <a:r>
                        <a:rPr lang="en-US" altLang="zh-CN" sz="54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a:t>
                      </a:r>
                      <a:endParaRPr lang="en-US" altLang="zh-CN" sz="900" spc="0" dirty="0">
                        <a:latin typeface="SimSun" panose="02010600030101010101" pitchFamily="2" charset="-122"/>
                      </a:endParaRPr>
                    </a:p>
                    <a:p>
                      <a:pPr algn="ctr"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像成在视网膜的</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572576">
                <a:tc>
                  <a:txBody>
                    <a:bodyPr/>
                    <a:lstStyle/>
                    <a:p>
                      <a:pPr algn="ctr"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矫正方法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1600"/>
                        </a:lnSpc>
                      </a:pPr>
                      <a:r>
                        <a:rPr lang="en-US" altLang="zh-CN" sz="6850" b="0" i="0" kern="0" spc="-99900" dirty="0">
                          <a:solidFill>
                            <a:srgbClr val="FFFFFF"/>
                          </a:solidFill>
                          <a:latin typeface="Times New Roman" pitchFamily="34" charset="0"/>
                          <a:ea typeface="微软雅黑" pitchFamily="34" charset="-122"/>
                          <a:cs typeface="Times New Roman" pitchFamily="34" charset="-120"/>
                        </a:rPr>
                        <a:t>_</a:t>
                      </a:r>
                      <a:r>
                        <a:rPr lang="en-US" altLang="zh-CN" sz="900" b="0" i="0" kern="0" spc="0" dirty="0">
                          <a:solidFill>
                            <a:srgbClr val="FFFFFF"/>
                          </a:solidFill>
                          <a:latin typeface="SimSun" panose="02010600030101010101" pitchFamily="2" charset="-122"/>
                          <a:ea typeface="微软雅黑" pitchFamily="34" charset="-122"/>
                          <a:cs typeface="Times New Roman" pitchFamily="34" charset="-120"/>
                        </a:rPr>
                        <a:t>______________________________________________</a:t>
                      </a:r>
                      <a:endParaRPr lang="en-US" altLang="zh-CN" sz="900" spc="0" dirty="0">
                        <a:latin typeface="SimSun" panose="02010600030101010101" pitchFamily="2" charset="-122"/>
                      </a:endParaRPr>
                    </a:p>
                    <a:p>
                      <a:pPr algn="l" latinLnBrk="1" hangingPunct="0">
                        <a:lnSpc>
                          <a:spcPts val="4100"/>
                        </a:lnSpc>
                      </a:pPr>
                      <a:r>
                        <a:rPr lang="en-US" altLang="zh-CN" sz="2800" b="0" i="0" dirty="0" err="1">
                          <a:solidFill>
                            <a:srgbClr val="000000"/>
                          </a:solidFill>
                          <a:latin typeface="Times New Roman" pitchFamily="34" charset="0"/>
                          <a:ea typeface="微软雅黑" pitchFamily="34" charset="-122"/>
                          <a:cs typeface="Times New Roman" pitchFamily="34" charset="-120"/>
                        </a:rPr>
                        <a:t>配戴对光有</a:t>
                      </a:r>
                      <a:r>
                        <a:rPr lang="en-US" altLang="zh-CN" sz="2800" i="0" dirty="0">
                          <a:solidFill>
                            <a:srgbClr val="000000"/>
                          </a:solidFill>
                          <a:latin typeface="SimSun" pitchFamily="34" charset="0"/>
                          <a:ea typeface="SimSun" pitchFamily="34" charset="-122"/>
                          <a:cs typeface="SimSun" pitchFamily="34" charset="-120"/>
                        </a:rPr>
                        <a:t>__________</a:t>
                      </a:r>
                      <a:r>
                        <a:rPr lang="en-US" altLang="zh-CN" sz="2800" b="0" i="0" dirty="0" err="1">
                          <a:solidFill>
                            <a:srgbClr val="000000"/>
                          </a:solidFill>
                          <a:latin typeface="Times New Roman" pitchFamily="34" charset="0"/>
                          <a:ea typeface="微软雅黑" pitchFamily="34" charset="-122"/>
                          <a:cs typeface="Times New Roman" pitchFamily="34" charset="-120"/>
                        </a:rPr>
                        <a:t>作用</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的</a:t>
                      </a:r>
                      <a:r>
                        <a:rPr lang="en-US" altLang="zh-CN" sz="2800" i="0" dirty="0">
                          <a:solidFill>
                            <a:srgbClr val="000000"/>
                          </a:solidFill>
                          <a:latin typeface="SimSun" pitchFamily="34" charset="0"/>
                          <a:ea typeface="SimSun" pitchFamily="34" charset="-122"/>
                          <a:cs typeface="SimSun" pitchFamily="34" charset="-120"/>
                        </a:rPr>
                        <a:t>________</a:t>
                      </a:r>
                      <a:r>
                        <a:rPr lang="en-US" altLang="zh-CN" sz="2800" b="0" i="0" dirty="0" err="1">
                          <a:solidFill>
                            <a:srgbClr val="000000"/>
                          </a:solidFill>
                          <a:latin typeface="Times New Roman" pitchFamily="34" charset="0"/>
                          <a:ea typeface="微软雅黑" pitchFamily="34" charset="-122"/>
                          <a:cs typeface="Times New Roman" pitchFamily="34" charset="-120"/>
                        </a:rPr>
                        <a:t>透镜进行矫正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2600"/>
                        </a:lnSpc>
                      </a:pPr>
                      <a:r>
                        <a:rPr lang="en-US" altLang="zh-CN" sz="74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______________________________________________________</a:t>
                      </a:r>
                      <a:endParaRPr lang="en-US" altLang="zh-CN" sz="900" spc="0" dirty="0">
                        <a:latin typeface="SimSun" panose="02010600030101010101" pitchFamily="2" charset="-122"/>
                      </a:endParaRP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配戴对光有</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作用</a:t>
                      </a:r>
                    </a:p>
                    <a:p>
                      <a:pPr algn="l" latinLnBrk="1" hangingPunct="0">
                        <a:lnSpc>
                          <a:spcPts val="4100"/>
                        </a:lnSpc>
                      </a:pPr>
                      <a:r>
                        <a:rPr lang="en-US" altLang="zh-CN" sz="2800" b="0" i="0">
                          <a:solidFill>
                            <a:srgbClr val="000000"/>
                          </a:solidFill>
                          <a:latin typeface="Times New Roman" pitchFamily="34" charset="0"/>
                          <a:ea typeface="微软雅黑" pitchFamily="34" charset="-122"/>
                          <a:cs typeface="Times New Roman" pitchFamily="34" charset="-120"/>
                        </a:rPr>
                        <a:t>的</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透镜进行矫正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3" name="P_5_BD#cd867c2d0.table_image?tableimageindex=21&amp;vbadefaultcenterpage=1&amp;parentnodeid=338b9eb20&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02152" y="1912969"/>
            <a:ext cx="2450592" cy="11978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P_5_BD#cd867c2d0.table_image?tableimageindex=22&amp;vbadefaultcenterpage=1&amp;parentnodeid=338b9eb20&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078724" y="1858105"/>
            <a:ext cx="2633472" cy="115214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P_5_BD#cd867c2d0.table_image?tableimageindex=23&amp;vbadefaultcenterpage=1&amp;parentnodeid=338b9eb20&amp;vbahtmlprocessed=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444866" y="3547523"/>
            <a:ext cx="2551176" cy="146304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P_5_BD#cd867c2d0.table_image?tableimageindex=24&amp;vbadefaultcenterpage=1&amp;parentnodeid=338b9eb20&amp;vbahtmlprocessed=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907138" y="3521615"/>
            <a:ext cx="3008376" cy="15910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P_5_AN.29_1#cd867c2d0.blank?vbadefaultcenterpage=1&amp;parentnodeid=338b9eb20&amp;vbapositionanswer=29&amp;vbahtmlprocessed=1"/>
          <p:cNvSpPr/>
          <p:nvPr/>
        </p:nvSpPr>
        <p:spPr>
          <a:xfrm>
            <a:off x="5254752" y="3031585"/>
            <a:ext cx="1147763" cy="470980"/>
          </a:xfrm>
          <a:prstGeom prst="rect">
            <a:avLst/>
          </a:prstGeom>
          <a:noFill/>
          <a:ln/>
        </p:spPr>
        <p:txBody>
          <a:bodyPr wrap="square" lIns="0" tIns="0" rIns="0" bIns="0" rtlCol="0" anchor="t"/>
          <a:lstStyle/>
          <a:p>
            <a:pPr algn="ctr" latinLnBrk="1">
              <a:lnSpc>
                <a:spcPts val="4100"/>
              </a:lnSpc>
            </a:pPr>
            <a:r>
              <a:rPr lang="en-US" altLang="zh-CN" sz="2800" b="0" i="0" dirty="0">
                <a:latin typeface="微软雅黑" pitchFamily="34" charset="0"/>
                <a:ea typeface="微软雅黑" pitchFamily="34" charset="-122"/>
                <a:cs typeface="微软雅黑" pitchFamily="34" charset="-120"/>
              </a:rPr>
              <a:t>③</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smtClean="0">
                <a:solidFill>
                  <a:srgbClr val="FF0000"/>
                </a:solidFill>
                <a:latin typeface="微软雅黑" pitchFamily="34" charset="0"/>
                <a:ea typeface="微软雅黑" pitchFamily="34" charset="-122"/>
                <a:cs typeface="微软雅黑" pitchFamily="34" charset="-120"/>
              </a:rPr>
              <a:t>前</a:t>
            </a:r>
            <a:endParaRPr lang="en-US" altLang="zh-CN" sz="2800" dirty="0"/>
          </a:p>
        </p:txBody>
      </p:sp>
      <p:sp>
        <p:nvSpPr>
          <p:cNvPr id="8" name="P_5_AN.30_1#cd867c2d0.blank?vbadefaultcenterpage=1&amp;parentnodeid=338b9eb20&amp;vbapositionanswer=30&amp;vbahtmlprocessed=1"/>
          <p:cNvSpPr/>
          <p:nvPr/>
        </p:nvSpPr>
        <p:spPr>
          <a:xfrm>
            <a:off x="9945624" y="2953099"/>
            <a:ext cx="1147763" cy="470980"/>
          </a:xfrm>
          <a:prstGeom prst="rect">
            <a:avLst/>
          </a:prstGeom>
          <a:noFill/>
          <a:ln/>
        </p:spPr>
        <p:txBody>
          <a:bodyPr wrap="square" lIns="0" tIns="0" rIns="0" bIns="0" rtlCol="0" anchor="t"/>
          <a:lstStyle/>
          <a:p>
            <a:pPr algn="ctr" latinLnBrk="1">
              <a:lnSpc>
                <a:spcPts val="4100"/>
              </a:lnSpc>
            </a:pPr>
            <a:r>
              <a:rPr lang="en-US" altLang="zh-CN" sz="2800" b="0" i="0" dirty="0">
                <a:latin typeface="微软雅黑" pitchFamily="34" charset="0"/>
                <a:ea typeface="微软雅黑" pitchFamily="34" charset="-122"/>
                <a:cs typeface="微软雅黑" pitchFamily="34" charset="-120"/>
              </a:rPr>
              <a:t>④</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smtClean="0">
                <a:solidFill>
                  <a:srgbClr val="FF0000"/>
                </a:solidFill>
                <a:latin typeface="微软雅黑" pitchFamily="34" charset="0"/>
                <a:ea typeface="微软雅黑" pitchFamily="34" charset="-122"/>
                <a:cs typeface="微软雅黑" pitchFamily="34" charset="-120"/>
              </a:rPr>
              <a:t>后</a:t>
            </a:r>
            <a:endParaRPr lang="en-US" altLang="zh-CN" sz="2800" dirty="0"/>
          </a:p>
        </p:txBody>
      </p:sp>
      <p:sp>
        <p:nvSpPr>
          <p:cNvPr id="9" name="P_5_AN.31_1#cd867c2d0.blank?vbadefaultcenterpage=1&amp;parentnodeid=338b9eb20&amp;vbapositionanswer=31&amp;vbahtmlprocessed=1"/>
          <p:cNvSpPr/>
          <p:nvPr/>
        </p:nvSpPr>
        <p:spPr>
          <a:xfrm>
            <a:off x="4403716" y="5009039"/>
            <a:ext cx="1503363" cy="470980"/>
          </a:xfrm>
          <a:prstGeom prst="rect">
            <a:avLst/>
          </a:prstGeom>
          <a:noFill/>
          <a:ln/>
        </p:spPr>
        <p:txBody>
          <a:bodyPr wrap="square" lIns="0" tIns="0" rIns="0" bIns="0" rtlCol="0" anchor="t"/>
          <a:lstStyle/>
          <a:p>
            <a:pPr algn="ctr" latinLnBrk="1">
              <a:lnSpc>
                <a:spcPts val="4100"/>
              </a:lnSpc>
            </a:pPr>
            <a:r>
              <a:rPr lang="en-US" altLang="zh-CN" sz="2800" b="0" i="0" dirty="0">
                <a:latin typeface="微软雅黑" pitchFamily="34" charset="0"/>
                <a:ea typeface="微软雅黑" pitchFamily="34" charset="-122"/>
                <a:cs typeface="微软雅黑" pitchFamily="34" charset="-120"/>
              </a:rPr>
              <a:t>⑤</a:t>
            </a:r>
            <a:r>
              <a:rPr lang="en-US" altLang="zh-CN" sz="2800" b="0" i="0" dirty="0">
                <a:solidFill>
                  <a:srgbClr val="FF0000"/>
                </a:solidFill>
                <a:latin typeface="SimSun" pitchFamily="34" charset="0"/>
                <a:ea typeface="SimSun" pitchFamily="34" charset="-122"/>
                <a:cs typeface="SimSun" pitchFamily="34" charset="-120"/>
              </a:rPr>
              <a:t> </a:t>
            </a:r>
            <a:r>
              <a:rPr lang="zh-CN" altLang="en-US" sz="2800" dirty="0">
                <a:solidFill>
                  <a:srgbClr val="FF0000"/>
                </a:solidFill>
                <a:latin typeface="微软雅黑" pitchFamily="34" charset="0"/>
                <a:ea typeface="微软雅黑" pitchFamily="34" charset="-122"/>
                <a:cs typeface="SimSun" pitchFamily="34" charset="-120"/>
              </a:rPr>
              <a:t>发散</a:t>
            </a:r>
            <a:endParaRPr lang="en-US" altLang="zh-CN" sz="2800" dirty="0"/>
          </a:p>
        </p:txBody>
      </p:sp>
      <p:sp>
        <p:nvSpPr>
          <p:cNvPr id="10" name="P_5_AN.32_1#cd867c2d0.blank?vbadefaultcenterpage=1&amp;parentnodeid=338b9eb20&amp;vbapositionanswer=32&amp;vbahtmlprocessed=1"/>
          <p:cNvSpPr/>
          <p:nvPr/>
        </p:nvSpPr>
        <p:spPr>
          <a:xfrm>
            <a:off x="2981316" y="5559203"/>
            <a:ext cx="1147763" cy="470980"/>
          </a:xfrm>
          <a:prstGeom prst="rect">
            <a:avLst/>
          </a:prstGeom>
          <a:noFill/>
          <a:ln/>
        </p:spPr>
        <p:txBody>
          <a:bodyPr wrap="square" lIns="0" tIns="0" rIns="0" bIns="0" rtlCol="0" anchor="t"/>
          <a:lstStyle/>
          <a:p>
            <a:pPr algn="ctr" latinLnBrk="1">
              <a:lnSpc>
                <a:spcPts val="4100"/>
              </a:lnSpc>
            </a:pPr>
            <a:r>
              <a:rPr lang="en-US" altLang="zh-CN" sz="2800" b="0" i="0" dirty="0">
                <a:latin typeface="微软雅黑" pitchFamily="34" charset="0"/>
                <a:ea typeface="微软雅黑" pitchFamily="34" charset="-122"/>
                <a:cs typeface="微软雅黑" pitchFamily="34" charset="-120"/>
              </a:rPr>
              <a:t>⑥</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smtClean="0">
                <a:solidFill>
                  <a:srgbClr val="FF0000"/>
                </a:solidFill>
                <a:latin typeface="微软雅黑" pitchFamily="34" charset="0"/>
                <a:ea typeface="微软雅黑" pitchFamily="34" charset="-122"/>
                <a:cs typeface="微软雅黑" pitchFamily="34" charset="-120"/>
              </a:rPr>
              <a:t>凹</a:t>
            </a:r>
            <a:endParaRPr lang="en-US" altLang="zh-CN" sz="2800" dirty="0"/>
          </a:p>
        </p:txBody>
      </p:sp>
      <p:sp>
        <p:nvSpPr>
          <p:cNvPr id="11" name="P_5_AN.33_1#cd867c2d0.blank?vbadefaultcenterpage=1&amp;parentnodeid=338b9eb20&amp;vbapositionanswer=33&amp;vbahtmlprocessed=1"/>
          <p:cNvSpPr/>
          <p:nvPr/>
        </p:nvSpPr>
        <p:spPr>
          <a:xfrm>
            <a:off x="9094588" y="5092097"/>
            <a:ext cx="1503363" cy="470980"/>
          </a:xfrm>
          <a:prstGeom prst="rect">
            <a:avLst/>
          </a:prstGeom>
          <a:noFill/>
          <a:ln/>
        </p:spPr>
        <p:txBody>
          <a:bodyPr wrap="square" lIns="0" tIns="0" rIns="0" bIns="0" rtlCol="0" anchor="t"/>
          <a:lstStyle/>
          <a:p>
            <a:pPr algn="ctr" latinLnBrk="1">
              <a:lnSpc>
                <a:spcPts val="4100"/>
              </a:lnSpc>
            </a:pPr>
            <a:r>
              <a:rPr lang="en-US" altLang="zh-CN" sz="2800" b="0" i="0" dirty="0" smtClean="0">
                <a:latin typeface="微软雅黑" pitchFamily="34" charset="0"/>
                <a:ea typeface="微软雅黑" pitchFamily="34" charset="-122"/>
                <a:cs typeface="微软雅黑" pitchFamily="34" charset="-120"/>
              </a:rPr>
              <a:t>⑦</a:t>
            </a:r>
            <a:r>
              <a:rPr lang="en-US" altLang="zh-CN" sz="2800" b="0" i="0" dirty="0" err="1" smtClean="0">
                <a:solidFill>
                  <a:srgbClr val="FF0000"/>
                </a:solidFill>
                <a:latin typeface="微软雅黑" pitchFamily="34" charset="0"/>
                <a:ea typeface="微软雅黑" pitchFamily="34" charset="-122"/>
                <a:cs typeface="微软雅黑" pitchFamily="34" charset="-120"/>
              </a:rPr>
              <a:t>会聚</a:t>
            </a:r>
            <a:endParaRPr lang="en-US" altLang="zh-CN" sz="2800" dirty="0"/>
          </a:p>
        </p:txBody>
      </p:sp>
      <p:sp>
        <p:nvSpPr>
          <p:cNvPr id="12" name="P_5_AN.34_1#cd867c2d0.blank?vbadefaultcenterpage=1&amp;parentnodeid=338b9eb20&amp;vbapositionanswer=34&amp;vbahtmlprocessed=1"/>
          <p:cNvSpPr/>
          <p:nvPr/>
        </p:nvSpPr>
        <p:spPr>
          <a:xfrm>
            <a:off x="7672188" y="5661311"/>
            <a:ext cx="1147763" cy="470980"/>
          </a:xfrm>
          <a:prstGeom prst="rect">
            <a:avLst/>
          </a:prstGeom>
          <a:noFill/>
          <a:ln/>
        </p:spPr>
        <p:txBody>
          <a:bodyPr wrap="square" lIns="0" tIns="0" rIns="0" bIns="0" rtlCol="0" anchor="t"/>
          <a:lstStyle/>
          <a:p>
            <a:pPr algn="ctr" latinLnBrk="1">
              <a:lnSpc>
                <a:spcPts val="4100"/>
              </a:lnSpc>
            </a:pPr>
            <a:r>
              <a:rPr lang="en-US" altLang="zh-CN" sz="2800" b="0" i="0" dirty="0" smtClean="0">
                <a:latin typeface="微软雅黑" pitchFamily="34" charset="0"/>
                <a:ea typeface="微软雅黑" pitchFamily="34" charset="-122"/>
                <a:cs typeface="微软雅黑" pitchFamily="34" charset="-120"/>
              </a:rPr>
              <a:t>⑧</a:t>
            </a:r>
            <a:r>
              <a:rPr lang="en-US" altLang="zh-CN" sz="2800" b="0" i="0" dirty="0" smtClean="0">
                <a:solidFill>
                  <a:srgbClr val="FF0000"/>
                </a:solidFill>
                <a:latin typeface="微软雅黑" pitchFamily="34" charset="0"/>
                <a:ea typeface="微软雅黑" pitchFamily="34" charset="-122"/>
                <a:cs typeface="微软雅黑" pitchFamily="34" charset="-120"/>
              </a:rPr>
              <a:t>凸</a:t>
            </a:r>
            <a:endParaRPr lang="en-US" altLang="zh-CN" sz="2800" dirty="0"/>
          </a:p>
        </p:txBody>
      </p:sp>
      <p:sp>
        <p:nvSpPr>
          <p:cNvPr id="2" name="P_5_BD#cd867c2d0?colgroup=5,12,12&amp;vbadefaultcenterpage=1&amp;parentnodeid=338b9eb20&amp;vbahtmlprocessed=1">
            <a:extLst>
              <a:ext uri="{FF2B5EF4-FFF2-40B4-BE49-F238E27FC236}">
                <a16:creationId xmlns:a16="http://schemas.microsoft.com/office/drawing/2014/main" xmlns="" id="{57E7D5DD-E6A5-468B-898F-A9DAFBA1DC1E}"/>
              </a:ext>
            </a:extLst>
          </p:cNvPr>
          <p:cNvSpPr txBox="1"/>
          <p:nvPr/>
        </p:nvSpPr>
        <p:spPr>
          <a:xfrm>
            <a:off x="9255760" y="612171"/>
            <a:ext cx="2540000" cy="540512"/>
          </a:xfrm>
          <a:prstGeom prst="rect">
            <a:avLst/>
          </a:prstGeom>
          <a:noFill/>
        </p:spPr>
        <p:txBody>
          <a:bodyPr vert="horz" lIns="0" tIns="0" rIns="0" bIns="0" rtlCol="0">
            <a:spAutoFit/>
          </a:bodyPr>
          <a:lstStyle/>
          <a:p>
            <a:pPr algn="r">
              <a:lnSpc>
                <a:spcPct val="140000"/>
              </a:lnSpc>
            </a:pPr>
            <a:r>
              <a:rPr lang="zh-CN" altLang="en-US" sz="2800">
                <a:latin typeface="Times New Roman" panose="02020603050405020304" pitchFamily="18" charset="0"/>
              </a:rPr>
              <a:t>续表</a:t>
            </a: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blinds(horizontal)">
                                      <p:cBhvr>
                                        <p:cTn id="15" dur="500"/>
                                        <p:tgtEl>
                                          <p:spTgt spid="8">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blinds(horizontal)">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blinds(horizontal)">
                                      <p:cBhvr>
                                        <p:cTn id="23" dur="500"/>
                                        <p:tgtEl>
                                          <p:spTgt spid="9">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blinds(horizontal)">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blinds(horizontal)">
                                      <p:cBhvr>
                                        <p:cTn id="31" dur="500"/>
                                        <p:tgtEl>
                                          <p:spTgt spid="10">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blinds(horizontal)">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blinds(horizontal)">
                                      <p:cBhvr>
                                        <p:cTn id="39" dur="500"/>
                                        <p:tgtEl>
                                          <p:spTgt spid="11">
                                            <p:bg/>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blinds(horizontal)">
                                      <p:cBhvr>
                                        <p:cTn id="47" dur="500"/>
                                        <p:tgtEl>
                                          <p:spTgt spid="12">
                                            <p:bg/>
                                          </p:spTgt>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blinds(horizontal)">
                                      <p:cBhvr>
                                        <p:cTn id="5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9" grpId="0" build="p" animBg="1"/>
      <p:bldP spid="10" grpId="0" build="p" animBg="1"/>
      <p:bldP spid="11" grpId="0" build="p" animBg="1"/>
      <p:bldP spid="1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Hexin Slide 18checked= 1 &amp; amp; version = 1.0.5checked=1&amp;version=1.0.5">
    <p:spTree>
      <p:nvGrpSpPr>
        <p:cNvPr id="1" name=""/>
        <p:cNvGrpSpPr/>
        <p:nvPr/>
      </p:nvGrpSpPr>
      <p:grpSpPr>
        <a:xfrm>
          <a:off x="0" y="0"/>
          <a:ext cx="0" cy="0"/>
          <a:chOff x="0" y="0"/>
          <a:chExt cx="0" cy="0"/>
        </a:xfrm>
      </p:grpSpPr>
      <p:sp>
        <p:nvSpPr>
          <p:cNvPr id="2" name="C_3_BD#e8fe18d04.fixed?vbadefaultcenterpage=1&amp;parentnodeid=b1d31caae&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重难点突破</a:t>
            </a:r>
            <a:endParaRPr lang="en-US" altLang="zh-CN" sz="5500" dirty="0"/>
          </a:p>
        </p:txBody>
      </p:sp>
      <p:sp>
        <p:nvSpPr>
          <p:cNvPr id="3" name="C_3#e8fe18d04.fixed?vbadefaultcenterpage=1&amp;parentnodeid=b1d31caae&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02</a:t>
            </a:r>
            <a:endParaRPr lang="en-US" altLang="zh-CN" sz="55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name="Hexin Slide 19checked= 1 &amp; amp; version = 1.0.5checked=1&amp;version=1.0.5">
    <p:spTree>
      <p:nvGrpSpPr>
        <p:cNvPr id="1" name=""/>
        <p:cNvGrpSpPr/>
        <p:nvPr/>
      </p:nvGrpSpPr>
      <p:grpSpPr>
        <a:xfrm>
          <a:off x="0" y="0"/>
          <a:ext cx="0" cy="0"/>
          <a:chOff x="0" y="0"/>
          <a:chExt cx="0" cy="0"/>
        </a:xfrm>
      </p:grpSpPr>
      <p:sp>
        <p:nvSpPr>
          <p:cNvPr id="2" name="C_4_BD#d6cf1a819?vbadefaultcenterpage=1&amp;parentnodeid=e8fe18d04&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重点1</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凸透镜成像规律</a:t>
            </a:r>
            <a:endParaRPr lang="en-US" altLang="zh-CN" sz="3000" dirty="0"/>
          </a:p>
        </p:txBody>
      </p:sp>
      <mc:AlternateContent xmlns:mc="http://schemas.openxmlformats.org/markup-compatibility/2006" xmlns:a14="http://schemas.microsoft.com/office/drawing/2010/main">
        <mc:Choice Requires="a14">
          <p:sp>
            <p:nvSpPr>
              <p:cNvPr id="3" name="P_5_BD#0101799f7?segpoint=1&amp;vbadefaultcenterpage=1&amp;parentnodeid=d6cf1a819&amp;vbahtmlprocessed=1&amp;hasbroken=1"/>
              <p:cNvSpPr/>
              <p:nvPr/>
            </p:nvSpPr>
            <p:spPr>
              <a:xfrm>
                <a:off x="356616" y="122097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Times New Roman" pitchFamily="34" charset="0"/>
                    <a:ea typeface="微软雅黑" pitchFamily="34" charset="-122"/>
                    <a:cs typeface="Times New Roman" pitchFamily="34" charset="-120"/>
                  </a:rPr>
                  <a:t>1.凸透镜成实像：当物距</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spc="-50" dirty="0">
                        <a:solidFill>
                          <a:srgbClr val="000000"/>
                        </a:solidFill>
                        <a:latin typeface="Cambria Math" panose="02040503050406030204" pitchFamily="18" charset="0"/>
                        <a:ea typeface="微软雅黑" pitchFamily="34" charset="-122"/>
                        <a:cs typeface="Times New Roman" pitchFamily="34" charset="-120"/>
                      </a:rPr>
                      <m:t>𝑢</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Times New Roman" pitchFamily="34" charset="0"/>
                    <a:ea typeface="微软雅黑" pitchFamily="34" charset="-122"/>
                    <a:cs typeface="Times New Roman" pitchFamily="34" charset="-120"/>
                  </a:rPr>
                  <a:t>大于焦距</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spc="-5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Times New Roman" pitchFamily="34" charset="0"/>
                    <a:ea typeface="微软雅黑" pitchFamily="34" charset="-122"/>
                    <a:cs typeface="Times New Roman" pitchFamily="34" charset="-120"/>
                  </a:rPr>
                  <a:t>时，成倒立的实像</a:t>
                </a:r>
                <a:r>
                  <a:rPr lang="en-US" altLang="zh-CN" sz="2800" b="0" i="0" spc="-50">
                    <a:solidFill>
                      <a:srgbClr val="000000"/>
                    </a:solidFill>
                    <a:latin typeface="Times New Roman" pitchFamily="34" charset="0"/>
                    <a:ea typeface="微软雅黑" pitchFamily="34" charset="-122"/>
                    <a:cs typeface="Times New Roman" pitchFamily="34" charset="-120"/>
                  </a:rPr>
                  <a:t>。此时物距变</a:t>
                </a:r>
              </a:p>
              <a:p>
                <a:pPr latinLnBrk="1">
                  <a:lnSpc>
                    <a:spcPts val="5100"/>
                  </a:lnSpc>
                </a:pPr>
                <a:r>
                  <a:rPr lang="en-US" altLang="zh-CN" sz="2800" b="0" i="0" spc="-50">
                    <a:solidFill>
                      <a:srgbClr val="000000"/>
                    </a:solidFill>
                    <a:latin typeface="Times New Roman" pitchFamily="34" charset="0"/>
                    <a:ea typeface="微软雅黑" pitchFamily="34" charset="-122"/>
                    <a:cs typeface="Times New Roman" pitchFamily="34" charset="-120"/>
                  </a:rPr>
                  <a:t>小</a:t>
                </a:r>
                <a:r>
                  <a:rPr lang="en-US" altLang="zh-CN" sz="2800" b="0" i="0" spc="-50" dirty="0">
                    <a:solidFill>
                      <a:srgbClr val="000000"/>
                    </a:solidFill>
                    <a:latin typeface="Times New Roman" pitchFamily="34" charset="0"/>
                    <a:ea typeface="微软雅黑" pitchFamily="34" charset="-122"/>
                    <a:cs typeface="Times New Roman" pitchFamily="34" charset="-120"/>
                  </a:rPr>
                  <a:t>，像距变大，像本身也变大。若物距变大，</a:t>
                </a:r>
                <a:r>
                  <a:rPr lang="en-US" altLang="zh-CN" sz="2800" b="0" i="0" spc="-50"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Times New Roman" pitchFamily="34" charset="0"/>
                    <a:ea typeface="微软雅黑" pitchFamily="34" charset="-122"/>
                    <a:cs typeface="Times New Roman" pitchFamily="34" charset="-120"/>
                  </a:rPr>
                  <a:t>像距变小，</a:t>
                </a:r>
                <a:r>
                  <a:rPr lang="en-US" altLang="zh-CN" sz="2800" b="0" i="0" spc="-50"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Times New Roman" pitchFamily="34" charset="0"/>
                    <a:ea typeface="微软雅黑" pitchFamily="34" charset="-122"/>
                    <a:cs typeface="Times New Roman" pitchFamily="34" charset="-120"/>
                  </a:rPr>
                  <a:t>像本身也变小。</a:t>
                </a:r>
                <a:endParaRPr lang="en-US" altLang="zh-CN" sz="2800" spc="-50" dirty="0"/>
              </a:p>
            </p:txBody>
          </p:sp>
        </mc:Choice>
        <mc:Fallback xmlns="">
          <p:sp>
            <p:nvSpPr>
              <p:cNvPr id="3" name="P_5_BD#0101799f7?segpoint=1&amp;vbadefaultcenterpage=1&amp;parentnodeid=d6cf1a819&amp;vbahtmlprocessed=1&amp;hasbroken=1"/>
              <p:cNvSpPr>
                <a:spLocks noRot="1" noChangeAspect="1" noMove="1" noResize="1" noEditPoints="1" noAdjustHandles="1" noChangeArrowheads="1" noChangeShapeType="1" noTextEdit="1"/>
              </p:cNvSpPr>
              <p:nvPr/>
            </p:nvSpPr>
            <p:spPr>
              <a:xfrm>
                <a:off x="356616" y="1220978"/>
                <a:ext cx="11475720" cy="1207072"/>
              </a:xfrm>
              <a:prstGeom prst="rect">
                <a:avLst/>
              </a:prstGeom>
              <a:blipFill>
                <a:blip r:embed="rId3"/>
                <a:stretch>
                  <a:fillRect l="-1913" r="-2179" b="-191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P_5_BD#0101799f7?segpoint=1&amp;vbadefaultcenterpage=1&amp;parentnodeid=d6cf1a819&amp;vbahtmlprocessed=1&amp;hasbroken=1"/>
              <p:cNvSpPr/>
              <p:nvPr/>
            </p:nvSpPr>
            <p:spPr>
              <a:xfrm>
                <a:off x="356616" y="2438400"/>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2.凸透镜成虚像：当物距</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𝑢</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小于焦距</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时，成正立、放大的虚像</a:t>
                </a:r>
                <a:r>
                  <a:rPr lang="en-US" altLang="zh-CN" sz="2800" b="0" i="0">
                    <a:solidFill>
                      <a:srgbClr val="000000"/>
                    </a:solidFill>
                    <a:latin typeface="Times New Roman" pitchFamily="34" charset="0"/>
                    <a:ea typeface="微软雅黑" pitchFamily="34" charset="-122"/>
                    <a:cs typeface="Times New Roman" pitchFamily="34" charset="-120"/>
                  </a:rPr>
                  <a:t>。此</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时物距变大</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像也变大，像距总是大于物距。</a:t>
                </a:r>
                <a:endParaRPr lang="en-US" altLang="zh-CN" sz="2800" dirty="0"/>
              </a:p>
            </p:txBody>
          </p:sp>
        </mc:Choice>
        <mc:Fallback xmlns="">
          <p:sp>
            <p:nvSpPr>
              <p:cNvPr id="4" name="P_5_BD#0101799f7?segpoint=1&amp;vbadefaultcenterpage=1&amp;parentnodeid=d6cf1a819&amp;vbahtmlprocessed=1&amp;hasbroken=1"/>
              <p:cNvSpPr>
                <a:spLocks noRot="1" noChangeAspect="1" noMove="1" noResize="1" noEditPoints="1" noAdjustHandles="1" noChangeArrowheads="1" noChangeShapeType="1" noTextEdit="1"/>
              </p:cNvSpPr>
              <p:nvPr/>
            </p:nvSpPr>
            <p:spPr>
              <a:xfrm>
                <a:off x="356616" y="2438400"/>
                <a:ext cx="11475720" cy="1207072"/>
              </a:xfrm>
              <a:prstGeom prst="rect">
                <a:avLst/>
              </a:prstGeom>
              <a:blipFill>
                <a:blip r:embed="rId4"/>
                <a:stretch>
                  <a:fillRect l="-1913" b="-18687"/>
                </a:stretch>
              </a:blipFill>
              <a:ln/>
            </p:spPr>
            <p:txBody>
              <a:bodyPr/>
              <a:lstStyle/>
              <a:p>
                <a:r>
                  <a:rPr lang="zh-CN" altLang="en-US">
                    <a:noFill/>
                  </a:rPr>
                  <a:t> </a:t>
                </a:r>
              </a:p>
            </p:txBody>
          </p:sp>
        </mc:Fallback>
      </mc:AlternateContent>
      <p:sp>
        <p:nvSpPr>
          <p:cNvPr id="5" name="P_5_BD#0101799f7?segpoint=1&amp;vbadefaultcenterpage=1&amp;parentnodeid=d6cf1a819&amp;vbahtmlprocessed=1"/>
          <p:cNvSpPr/>
          <p:nvPr/>
        </p:nvSpPr>
        <p:spPr>
          <a:xfrm>
            <a:off x="356616" y="3730688"/>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3.不论凸透镜成实像还是虚像，</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物体越接近焦点，像越大；物体离焦点越远，像越小。</a:t>
            </a:r>
            <a:endParaRPr lang="en-US" altLang="zh-CN" sz="2800" dirty="0"/>
          </a:p>
        </p:txBody>
      </p:sp>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name="Hexin Slide 2checked= 1 &amp; amp; version = 1.0.5checked=1&amp;version=1.0.5">
    <p:spTree>
      <p:nvGrpSpPr>
        <p:cNvPr id="1" name=""/>
        <p:cNvGrpSpPr/>
        <p:nvPr/>
      </p:nvGrpSpPr>
      <p:grpSpPr>
        <a:xfrm>
          <a:off x="0" y="0"/>
          <a:ext cx="0" cy="0"/>
          <a:chOff x="0" y="0"/>
          <a:chExt cx="0" cy="0"/>
        </a:xfrm>
      </p:grpSpPr>
      <p:sp>
        <p:nvSpPr>
          <p:cNvPr id="2" name="C_2#b1d31caae.fixed?vbadefaultcenterpage=1&amp;parentnodeid=bf47da24c&amp;vbahtmlprocessed=1"/>
          <p:cNvSpPr/>
          <p:nvPr/>
        </p:nvSpPr>
        <p:spPr>
          <a:xfrm>
            <a:off x="868680" y="2048256"/>
            <a:ext cx="10799064" cy="877824"/>
          </a:xfrm>
          <a:prstGeom prst="rect">
            <a:avLst/>
          </a:prstGeom>
          <a:noFill/>
          <a:ln/>
        </p:spPr>
        <p:txBody>
          <a:bodyPr wrap="none" lIns="0" tIns="0" rIns="0" bIns="0" rtlCol="0" anchor="ctr"/>
          <a:lstStyle/>
          <a:p>
            <a:pPr algn="ctr" latinLnBrk="1">
              <a:lnSpc>
                <a:spcPct val="120000"/>
              </a:lnSpc>
            </a:pPr>
            <a:r>
              <a:rPr lang="en-US" altLang="zh-CN" sz="4000" b="1" i="0" dirty="0">
                <a:solidFill>
                  <a:srgbClr val="000000"/>
                </a:solidFill>
                <a:latin typeface="微软雅黑" pitchFamily="34" charset="0"/>
                <a:ea typeface="微软雅黑" pitchFamily="34" charset="-122"/>
                <a:cs typeface="微软雅黑" pitchFamily="34" charset="-120"/>
              </a:rPr>
              <a:t>第一部分</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课程培优</a:t>
            </a:r>
            <a:endParaRPr lang="en-US" altLang="zh-CN" sz="4000" dirty="0"/>
          </a:p>
        </p:txBody>
      </p:sp>
      <p:sp>
        <p:nvSpPr>
          <p:cNvPr id="3" name="C_2_BD#b1d31caae.fixed?vbadefaultcenterpage=1&amp;parentnodeid=bf47da24c&amp;vbahtmlprocessed=1"/>
          <p:cNvSpPr/>
          <p:nvPr/>
        </p:nvSpPr>
        <p:spPr>
          <a:xfrm>
            <a:off x="868680" y="3273552"/>
            <a:ext cx="10799064" cy="722376"/>
          </a:xfrm>
          <a:prstGeom prst="rect">
            <a:avLst/>
          </a:prstGeom>
          <a:noFill/>
          <a:ln/>
        </p:spPr>
        <p:txBody>
          <a:bodyPr wrap="none" lIns="0" tIns="0" rIns="0" bIns="0" rtlCol="0" anchor="ctr"/>
          <a:lstStyle/>
          <a:p>
            <a:pPr algn="ctr" latinLnBrk="1">
              <a:lnSpc>
                <a:spcPct val="120000"/>
              </a:lnSpc>
            </a:pPr>
            <a:r>
              <a:rPr lang="en-US" altLang="zh-CN" sz="4000" b="1" i="0" dirty="0">
                <a:solidFill>
                  <a:srgbClr val="000000"/>
                </a:solidFill>
                <a:latin typeface="微软雅黑" pitchFamily="34" charset="0"/>
                <a:ea typeface="微软雅黑" pitchFamily="34" charset="-122"/>
                <a:cs typeface="微软雅黑" pitchFamily="34" charset="-120"/>
              </a:rPr>
              <a:t>第6讲</a:t>
            </a:r>
            <a:r>
              <a:rPr lang="en-US" altLang="zh-CN" sz="4000" b="1" i="0" dirty="0">
                <a:solidFill>
                  <a:srgbClr val="000000"/>
                </a:solidFill>
                <a:latin typeface="SimSun" pitchFamily="34" charset="0"/>
                <a:ea typeface="SimSun" pitchFamily="34" charset="-122"/>
                <a:cs typeface="SimSun" pitchFamily="34" charset="-120"/>
              </a:rPr>
              <a:t> </a:t>
            </a:r>
            <a:r>
              <a:rPr lang="en-US" altLang="zh-CN" sz="4000" b="1" i="0" dirty="0">
                <a:solidFill>
                  <a:srgbClr val="000000"/>
                </a:solidFill>
                <a:latin typeface="微软雅黑" pitchFamily="34" charset="0"/>
                <a:ea typeface="微软雅黑" pitchFamily="34" charset="-122"/>
                <a:cs typeface="微软雅黑" pitchFamily="34" charset="-120"/>
              </a:rPr>
              <a:t>透镜及其应用</a:t>
            </a:r>
            <a:endParaRPr lang="en-US" altLang="zh-CN" sz="4000" dirty="0"/>
          </a:p>
        </p:txBody>
      </p:sp>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name="Hexin Slide 20checked= 1 &amp; amp; version = 1.0.5checked=1&amp;version=1.0.5">
    <p:spTree>
      <p:nvGrpSpPr>
        <p:cNvPr id="1" name=""/>
        <p:cNvGrpSpPr/>
        <p:nvPr/>
      </p:nvGrpSpPr>
      <p:grpSpPr>
        <a:xfrm>
          <a:off x="0" y="0"/>
          <a:ext cx="0" cy="0"/>
          <a:chOff x="0" y="0"/>
          <a:chExt cx="0" cy="0"/>
        </a:xfrm>
      </p:grpSpPr>
      <p:sp>
        <p:nvSpPr>
          <p:cNvPr id="2" name="P_5_BD#0101799f7?segpoint=1&amp;vbadefaultcenterpage=1&amp;parentnodeid=d6cf1a819&amp;vbahtmlprocessed=1"/>
          <p:cNvSpPr/>
          <p:nvPr/>
        </p:nvSpPr>
        <p:spPr>
          <a:xfrm>
            <a:off x="356616" y="2416239"/>
            <a:ext cx="11475720" cy="185178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Times New Roman" pitchFamily="34" charset="0"/>
                <a:ea typeface="微软雅黑" pitchFamily="34" charset="-122"/>
                <a:cs typeface="Times New Roman" pitchFamily="34" charset="-120"/>
              </a:rPr>
              <a:t>记忆小口诀：</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凸透镜成像的规律:一焦分虚实，二焦分大小;虚像同侧正,实像异侧倒;成实像，物近像远像变大;成虚像,物近像近像变小。</a:t>
            </a:r>
            <a:endParaRPr lang="en-US" altLang="zh-CN" sz="2800" dirty="0"/>
          </a:p>
        </p:txBody>
      </p:sp>
    </p:spTree>
  </p:cSld>
  <p:clrMapOvr>
    <a:masterClrMapping/>
  </p:clrMapOvr>
  <p:transition>
    <p:split dir="in"/>
  </p:transition>
</p:sld>
</file>

<file path=ppt/slides/slide21.xml><?xml version="1.0" encoding="utf-8"?>
<p:sld xmlns:a="http://schemas.openxmlformats.org/drawingml/2006/main" xmlns:r="http://schemas.openxmlformats.org/officeDocument/2006/relationships" xmlns:p="http://schemas.openxmlformats.org/presentationml/2006/main">
  <p:cSld name="Hexin Slide 21checked= 1 &amp; amp; version = 1.0.5checked=1&amp;version=1.0.5">
    <p:spTree>
      <p:nvGrpSpPr>
        <p:cNvPr id="1" name=""/>
        <p:cNvGrpSpPr/>
        <p:nvPr/>
      </p:nvGrpSpPr>
      <p:grpSpPr>
        <a:xfrm>
          <a:off x="0" y="0"/>
          <a:ext cx="0" cy="0"/>
          <a:chOff x="0" y="0"/>
          <a:chExt cx="0" cy="0"/>
        </a:xfrm>
      </p:grpSpPr>
      <p:sp>
        <p:nvSpPr>
          <p:cNvPr id="2" name="C_4_BD#83c216bb7?vbadefaultcenterpage=1&amp;parentnodeid=e8fe18d04&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重点2</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实验：探究凸透镜成像的规律</a:t>
            </a:r>
            <a:endParaRPr lang="en-US" altLang="zh-CN" sz="3000" dirty="0"/>
          </a:p>
        </p:txBody>
      </p:sp>
      <p:sp>
        <p:nvSpPr>
          <p:cNvPr id="3" name="P_5_BD#026d5639f?segpoint=1&amp;vbadefaultcenterpage=1&amp;parentnodeid=83c216bb7&amp;vbahtmlprocessed=1"/>
          <p:cNvSpPr/>
          <p:nvPr/>
        </p:nvSpPr>
        <p:spPr>
          <a:xfrm>
            <a:off x="356616" y="1225650"/>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1.凸透镜成像原理：光的折射</a:t>
            </a:r>
            <a:endParaRPr lang="en-US" altLang="zh-CN" sz="2800" dirty="0"/>
          </a:p>
        </p:txBody>
      </p:sp>
      <p:sp>
        <p:nvSpPr>
          <p:cNvPr id="4" name="P_5_BD#026d5639f?segpoint=1&amp;vbadefaultcenterpage=1&amp;parentnodeid=83c216bb7&amp;vbahtmlprocessed=1"/>
          <p:cNvSpPr/>
          <p:nvPr/>
        </p:nvSpPr>
        <p:spPr>
          <a:xfrm>
            <a:off x="356616" y="1868678"/>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2.实验装置（如图1-6-1）</a:t>
            </a:r>
            <a:endParaRPr lang="en-US" altLang="zh-CN" sz="2800" dirty="0"/>
          </a:p>
        </p:txBody>
      </p:sp>
      <p:pic>
        <p:nvPicPr>
          <p:cNvPr id="5" name="P_5_BD#026d5639f?imagetipindex=7&amp;vbadefaultcenterpage=1&amp;parentnodeid=83c216bb7&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41064" y="2565400"/>
            <a:ext cx="4315968" cy="14996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P_5_BD#026d5639f?imagetipindex=7&amp;vbadefaultcenterpage=1&amp;parentnodeid=83c216bb7&amp;vbahtmlprocessed=1"/>
          <p:cNvSpPr/>
          <p:nvPr/>
        </p:nvSpPr>
        <p:spPr>
          <a:xfrm>
            <a:off x="5495005" y="4192016"/>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图1-6-1</a:t>
            </a:r>
            <a:endParaRPr lang="en-US" altLang="zh-CN" sz="2800" dirty="0"/>
          </a:p>
        </p:txBody>
      </p:sp>
    </p:spTree>
  </p:cSld>
  <p:clrMapOvr>
    <a:masterClrMapping/>
  </p:clrMapOvr>
  <p:transition>
    <p:split dir="in"/>
  </p:transition>
</p:sld>
</file>

<file path=ppt/slides/slide22.xml><?xml version="1.0" encoding="utf-8"?>
<p:sld xmlns:a="http://schemas.openxmlformats.org/drawingml/2006/main" xmlns:r="http://schemas.openxmlformats.org/officeDocument/2006/relationships" xmlns:p="http://schemas.openxmlformats.org/presentationml/2006/main">
  <p:cSld name="Hexin Slide 22checked= 1 &amp; amp; version = 1.0.5checked=1&amp;version=1.0.5">
    <p:spTree>
      <p:nvGrpSpPr>
        <p:cNvPr id="1" name=""/>
        <p:cNvGrpSpPr/>
        <p:nvPr/>
      </p:nvGrpSpPr>
      <p:grpSpPr>
        <a:xfrm>
          <a:off x="0" y="0"/>
          <a:ext cx="0" cy="0"/>
          <a:chOff x="0" y="0"/>
          <a:chExt cx="0" cy="0"/>
        </a:xfrm>
      </p:grpSpPr>
      <p:sp>
        <p:nvSpPr>
          <p:cNvPr id="2" name="P_5_BD#026d5639f?segpoint=1&amp;vbadefaultcenterpage=1&amp;parentnodeid=83c216bb7&amp;vbahtmlprocessed=1"/>
          <p:cNvSpPr/>
          <p:nvPr/>
        </p:nvSpPr>
        <p:spPr>
          <a:xfrm>
            <a:off x="356616" y="776224"/>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3.实验器材及其组装</a:t>
            </a:r>
            <a:endParaRPr lang="en-US" altLang="zh-CN" sz="2800" dirty="0"/>
          </a:p>
        </p:txBody>
      </p:sp>
      <p:sp>
        <p:nvSpPr>
          <p:cNvPr id="3" name="P_5_BD#026d5639f?segpoint=1&amp;vbadefaultcenterpage=1&amp;parentnodeid=83c216bb7&amp;vbahtmlprocessed=1"/>
          <p:cNvSpPr/>
          <p:nvPr/>
        </p:nvSpPr>
        <p:spPr>
          <a:xfrm>
            <a:off x="356616" y="1419606"/>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（1）实验器材：光具座、蜡烛、凸透镜、光屏等。</a:t>
            </a:r>
            <a:endParaRPr lang="en-US" altLang="zh-CN" sz="2800" dirty="0"/>
          </a:p>
        </p:txBody>
      </p:sp>
      <p:sp>
        <p:nvSpPr>
          <p:cNvPr id="4" name="P_5_BD#026d5639f?segpoint=1&amp;vbadefaultcenterpage=1&amp;parentnodeid=83c216bb7&amp;vbahtmlprocessed=1"/>
          <p:cNvSpPr/>
          <p:nvPr/>
        </p:nvSpPr>
        <p:spPr>
          <a:xfrm>
            <a:off x="356616" y="2054606"/>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（2）组装时凸透镜要位于蜡烛和光屏之间。</a:t>
            </a:r>
            <a:endParaRPr lang="en-US" altLang="zh-CN" sz="2800" dirty="0"/>
          </a:p>
        </p:txBody>
      </p:sp>
      <p:sp>
        <p:nvSpPr>
          <p:cNvPr id="5" name="P_5_BD#026d5639f?segpoint=1&amp;vbadefaultcenterpage=1&amp;parentnodeid=83c216bb7&amp;vbahtmlprocessed=1"/>
          <p:cNvSpPr/>
          <p:nvPr/>
        </p:nvSpPr>
        <p:spPr>
          <a:xfrm>
            <a:off x="356616" y="2697416"/>
            <a:ext cx="11475720" cy="185210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（3）点燃蜡烛后，调整凸透镜和光屏，使烛焰、凸透镜、光屏三者的中心大致在同一高度，目的是使烛焰通过凸透镜所成的像呈现在光屏中央，便于观察和比较像与物的关系。</a:t>
            </a:r>
            <a:endParaRPr lang="en-US" altLang="zh-CN" sz="2800" dirty="0"/>
          </a:p>
        </p:txBody>
      </p:sp>
      <p:sp>
        <p:nvSpPr>
          <p:cNvPr id="6" name="P_5_BD#026d5639f?segpoint=1&amp;vbadefaultcenterpage=1&amp;parentnodeid=83c216bb7&amp;vbahtmlprocessed=1"/>
          <p:cNvSpPr/>
          <p:nvPr/>
        </p:nvSpPr>
        <p:spPr>
          <a:xfrm>
            <a:off x="356616" y="4622863"/>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（4）光具座要足够长（长度大于四倍焦距），确保蜡烛和光屏能够移动的距离大于二倍焦距。</a:t>
            </a:r>
            <a:endParaRPr lang="en-US" altLang="zh-CN" sz="2800" dirty="0"/>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name="Hexin Slide 23checked= 1 &amp; amp; version = 1.0.5checked=1&amp;version=1.0.5">
    <p:spTree>
      <p:nvGrpSpPr>
        <p:cNvPr id="1" name=""/>
        <p:cNvGrpSpPr/>
        <p:nvPr/>
      </p:nvGrpSpPr>
      <p:grpSpPr>
        <a:xfrm>
          <a:off x="0" y="0"/>
          <a:ext cx="0" cy="0"/>
          <a:chOff x="0" y="0"/>
          <a:chExt cx="0" cy="0"/>
        </a:xfrm>
      </p:grpSpPr>
      <p:sp>
        <p:nvSpPr>
          <p:cNvPr id="2" name="P_5_BD#026d5639f?segpoint=1&amp;vbadefaultcenterpage=1&amp;parentnodeid=83c216bb7&amp;vbahtmlprocessed=1"/>
          <p:cNvSpPr/>
          <p:nvPr/>
        </p:nvSpPr>
        <p:spPr>
          <a:xfrm>
            <a:off x="356616" y="2382869"/>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（5）用发光二极管代替蜡烛的好处：成像稳定并容易比较像与物的大小关系。</a:t>
            </a:r>
            <a:endParaRPr lang="en-US" altLang="zh-CN" sz="2800" dirty="0"/>
          </a:p>
        </p:txBody>
      </p:sp>
      <p:sp>
        <p:nvSpPr>
          <p:cNvPr id="3" name="P_5_BD#026d5639f?segpoint=1&amp;vbadefaultcenterpage=1&amp;parentnodeid=83c216bb7&amp;vbahtmlprocessed=1"/>
          <p:cNvSpPr/>
          <p:nvPr/>
        </p:nvSpPr>
        <p:spPr>
          <a:xfrm>
            <a:off x="356616" y="366125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（6）用带方格的光屏代替白色光屏的目的：便于比较像的大小变化。</a:t>
            </a:r>
            <a:endParaRPr lang="en-US" altLang="zh-CN" sz="2800" dirty="0"/>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name="Hexin Slide 24checked= 1 &amp; amp; version = 1.0.5checked=1&amp;version=1.0.5">
    <p:spTree>
      <p:nvGrpSpPr>
        <p:cNvPr id="1" name=""/>
        <p:cNvGrpSpPr/>
        <p:nvPr/>
      </p:nvGrpSpPr>
      <p:grpSpPr>
        <a:xfrm>
          <a:off x="0" y="0"/>
          <a:ext cx="0" cy="0"/>
          <a:chOff x="0" y="0"/>
          <a:chExt cx="0" cy="0"/>
        </a:xfrm>
      </p:grpSpPr>
      <p:sp>
        <p:nvSpPr>
          <p:cNvPr id="2" name="P_5_BD#026d5639f?segpoint=1&amp;vbadefaultcenterpage=1&amp;parentnodeid=83c216bb7&amp;vbahtmlprocessed=1"/>
          <p:cNvSpPr/>
          <p:nvPr/>
        </p:nvSpPr>
        <p:spPr>
          <a:xfrm>
            <a:off x="356616" y="1096327"/>
            <a:ext cx="11475720" cy="566992"/>
          </a:xfrm>
          <a:prstGeom prst="rect">
            <a:avLst/>
          </a:prstGeom>
          <a:noFill/>
          <a:ln/>
        </p:spPr>
        <p:txBody>
          <a:bodyPr wrap="square" lIns="0" tIns="0" rIns="0" bIns="0" rtlCol="0" anchor="t"/>
          <a:lstStyle/>
          <a:p>
            <a:pPr algn="l" latinLnBrk="1">
              <a:lnSpc>
                <a:spcPct val="150000"/>
              </a:lnSpc>
            </a:pPr>
            <a:r>
              <a:rPr lang="en-US" altLang="zh-CN" sz="2800" b="0" i="0" spc="-50"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Times New Roman" pitchFamily="34" charset="0"/>
                <a:ea typeface="微软雅黑" pitchFamily="34" charset="-122"/>
                <a:cs typeface="Times New Roman" pitchFamily="34" charset="-120"/>
              </a:rPr>
              <a:t>4.实验环境：为了使实验现象更明显，本实验应该在较暗的环境中进行。</a:t>
            </a:r>
            <a:endParaRPr lang="en-US" altLang="zh-CN" sz="2800" spc="-50" dirty="0"/>
          </a:p>
        </p:txBody>
      </p:sp>
      <p:sp>
        <p:nvSpPr>
          <p:cNvPr id="3" name="P_5_BD#026d5639f?segpoint=1&amp;vbadefaultcenterpage=1&amp;parentnodeid=83c216bb7&amp;vbahtmlprocessed=1"/>
          <p:cNvSpPr/>
          <p:nvPr/>
        </p:nvSpPr>
        <p:spPr>
          <a:xfrm>
            <a:off x="356616" y="1739709"/>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5.实验操作分析</a:t>
            </a:r>
            <a:endParaRPr lang="en-US" altLang="zh-CN" sz="2800" dirty="0"/>
          </a:p>
        </p:txBody>
      </p:sp>
      <p:sp>
        <p:nvSpPr>
          <p:cNvPr id="4" name="P_5_BD#026d5639f?segpoint=1&amp;vbadefaultcenterpage=1&amp;parentnodeid=83c216bb7&amp;vbahtmlprocessed=1"/>
          <p:cNvSpPr/>
          <p:nvPr/>
        </p:nvSpPr>
        <p:spPr>
          <a:xfrm>
            <a:off x="356616" y="2382519"/>
            <a:ext cx="11475720" cy="313226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（1）测量凸透镜焦距的两种方法</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①将凸透镜正对平行光源，在另一侧移动光屏，当光屏上承接到最小、最亮的光斑时，该光斑到凸透镜光心的距离为焦距。</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②当凸透镜所成的像为倒立、等大的实像时，蜡烛到凸透镜光心距离的一半即为焦距。</a:t>
            </a:r>
            <a:endParaRPr lang="en-US" altLang="zh-CN" sz="2800" dirty="0"/>
          </a:p>
        </p:txBody>
      </p:sp>
    </p:spTree>
  </p:cSld>
  <p:clrMapOvr>
    <a:masterClrMapping/>
  </p:clrMapOvr>
  <p:transition>
    <p:split dir="in"/>
  </p:transition>
</p:sld>
</file>

<file path=ppt/slides/slide25.xml><?xml version="1.0" encoding="utf-8"?>
<p:sld xmlns:a="http://schemas.openxmlformats.org/drawingml/2006/main" xmlns:r="http://schemas.openxmlformats.org/officeDocument/2006/relationships" xmlns:p="http://schemas.openxmlformats.org/presentationml/2006/main">
  <p:cSld name="Hexin Slide 25checked= 1 &amp; amp; version = 1.0.5checked=1&amp;version=1.0.5">
    <p:spTree>
      <p:nvGrpSpPr>
        <p:cNvPr id="1" name=""/>
        <p:cNvGrpSpPr/>
        <p:nvPr/>
      </p:nvGrpSpPr>
      <p:grpSpPr>
        <a:xfrm>
          <a:off x="0" y="0"/>
          <a:ext cx="0" cy="0"/>
          <a:chOff x="0" y="0"/>
          <a:chExt cx="0" cy="0"/>
        </a:xfrm>
      </p:grpSpPr>
      <p:sp>
        <p:nvSpPr>
          <p:cNvPr id="2" name="P_5_BD#026d5639f?segpoint=1&amp;vbadefaultcenterpage=1&amp;parentnodeid=83c216bb7&amp;vbahtmlprocessed=1"/>
          <p:cNvSpPr/>
          <p:nvPr/>
        </p:nvSpPr>
        <p:spPr>
          <a:xfrm>
            <a:off x="356616" y="774954"/>
            <a:ext cx="11475720" cy="185210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（2）找到像的准确位置的操作</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为了找到像的准确位置，必须做好光屏的微调，即在一定范围内左右移动光屏，使光屏上的像由模糊到清晰，直至找到像最清晰的位置。</a:t>
            </a:r>
            <a:endParaRPr lang="en-US" altLang="zh-CN" sz="2800" dirty="0"/>
          </a:p>
        </p:txBody>
      </p:sp>
      <p:sp>
        <p:nvSpPr>
          <p:cNvPr id="3" name="P_5_BD#026d5639f?segpoint=1&amp;vbadefaultcenterpage=1&amp;parentnodeid=83c216bb7&amp;vbahtmlprocessed=1"/>
          <p:cNvSpPr/>
          <p:nvPr/>
        </p:nvSpPr>
        <p:spPr>
          <a:xfrm>
            <a:off x="356616" y="2703893"/>
            <a:ext cx="11475720" cy="313226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（3）光屏上得不到清晰的像的原因</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①烛焰、凸透镜、光屏三者的中心不在同一高度。</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②蜡烛在凸透镜一倍焦距以内或焦点上。</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③光具座不够长（或像距太长，超出了光具座的长度范围）；成实像时蜡烛距离焦点太近。</a:t>
            </a:r>
            <a:endParaRPr lang="en-US" altLang="zh-CN" sz="2800" dirty="0"/>
          </a:p>
        </p:txBody>
      </p:sp>
    </p:spTree>
  </p:cSld>
  <p:clrMapOvr>
    <a:masterClrMapping/>
  </p:clrMapOvr>
  <p:transition>
    <p:split dir="in"/>
  </p:transition>
</p:sld>
</file>

<file path=ppt/slides/slide26.xml><?xml version="1.0" encoding="utf-8"?>
<p:sld xmlns:a="http://schemas.openxmlformats.org/drawingml/2006/main" xmlns:r="http://schemas.openxmlformats.org/officeDocument/2006/relationships" xmlns:p="http://schemas.openxmlformats.org/presentationml/2006/main">
  <p:cSld name="Hexin Slide 26checked= 1 &amp; amp; version = 1.0.5checked=1&amp;version=1.0.5">
    <p:spTree>
      <p:nvGrpSpPr>
        <p:cNvPr id="1" name=""/>
        <p:cNvGrpSpPr/>
        <p:nvPr/>
      </p:nvGrpSpPr>
      <p:grpSpPr>
        <a:xfrm>
          <a:off x="0" y="0"/>
          <a:ext cx="0" cy="0"/>
          <a:chOff x="0" y="0"/>
          <a:chExt cx="0" cy="0"/>
        </a:xfrm>
      </p:grpSpPr>
      <p:sp>
        <p:nvSpPr>
          <p:cNvPr id="2" name="P_5_BD#026d5639f?segpoint=1&amp;vbadefaultcenterpage=1&amp;parentnodeid=83c216bb7&amp;vbahtmlprocessed=1"/>
          <p:cNvSpPr/>
          <p:nvPr/>
        </p:nvSpPr>
        <p:spPr>
          <a:xfrm>
            <a:off x="356616" y="769874"/>
            <a:ext cx="11475720" cy="185210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（4）实像与虚像的观察区域</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物距大于焦距时成实像，在光屏上观察实像；物距小于焦距时成虚像，光屏不能承接，从光屏一侧透过凸透镜观察烛焰的像。</a:t>
            </a:r>
            <a:endParaRPr lang="en-US" altLang="zh-CN" sz="2800" dirty="0"/>
          </a:p>
        </p:txBody>
      </p:sp>
      <p:sp>
        <p:nvSpPr>
          <p:cNvPr id="3" name="P_5_BD#026d5639f?segpoint=1&amp;vbadefaultcenterpage=1&amp;parentnodeid=83c216bb7&amp;vbahtmlprocessed=1"/>
          <p:cNvSpPr/>
          <p:nvPr/>
        </p:nvSpPr>
        <p:spPr>
          <a:xfrm>
            <a:off x="356616" y="2698813"/>
            <a:ext cx="11475720" cy="185210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（5）用纸板遮住凸透镜的一部分，光屏上成像的变化情况及原因：光屏上成的像仍然完整，但会变暗一些，因为物体各部分发出或反射的光总有一部分透过凸透镜到另一侧，成像在光屏上。</a:t>
            </a:r>
            <a:endParaRPr lang="en-US" altLang="zh-CN" sz="2800" dirty="0"/>
          </a:p>
        </p:txBody>
      </p:sp>
      <p:sp>
        <p:nvSpPr>
          <p:cNvPr id="4" name="P_5_BD#026d5639f?segpoint=1&amp;vbadefaultcenterpage=1&amp;parentnodeid=83c216bb7&amp;vbahtmlprocessed=1"/>
          <p:cNvSpPr/>
          <p:nvPr/>
        </p:nvSpPr>
        <p:spPr>
          <a:xfrm>
            <a:off x="356616" y="4629213"/>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（6）随着燃烧，蜡烛变短，光屏上像的变化：烛焰在光屏上的像将向上移动。</a:t>
            </a:r>
            <a:endParaRPr lang="en-US" altLang="zh-CN" sz="2800" dirty="0"/>
          </a:p>
        </p:txBody>
      </p:sp>
    </p:spTree>
  </p:cSld>
  <p:clrMapOvr>
    <a:masterClrMapping/>
  </p:clrMapOvr>
  <p:transition>
    <p:split dir="in"/>
  </p:transition>
</p:sld>
</file>

<file path=ppt/slides/slide27.xml><?xml version="1.0" encoding="utf-8"?>
<p:sld xmlns:a="http://schemas.openxmlformats.org/drawingml/2006/main" xmlns:r="http://schemas.openxmlformats.org/officeDocument/2006/relationships" xmlns:p="http://schemas.openxmlformats.org/presentationml/2006/main">
  <p:cSld name="Hexin Slide 27checked= 1 &amp; amp; version = 1.0.5checked=1&amp;version=1.0.5">
    <p:spTree>
      <p:nvGrpSpPr>
        <p:cNvPr id="1" name=""/>
        <p:cNvGrpSpPr/>
        <p:nvPr/>
      </p:nvGrpSpPr>
      <p:grpSpPr>
        <a:xfrm>
          <a:off x="0" y="0"/>
          <a:ext cx="0" cy="0"/>
          <a:chOff x="0" y="0"/>
          <a:chExt cx="0" cy="0"/>
        </a:xfrm>
      </p:grpSpPr>
      <p:sp>
        <p:nvSpPr>
          <p:cNvPr id="2" name="P_5_BD#026d5639f?segpoint=1&amp;vbadefaultcenterpage=1&amp;parentnodeid=83c216bb7&amp;vbahtmlprocessed=1"/>
          <p:cNvSpPr/>
          <p:nvPr/>
        </p:nvSpPr>
        <p:spPr>
          <a:xfrm>
            <a:off x="356616" y="1099343"/>
            <a:ext cx="11475720" cy="44124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（7）在蜡烛和凸透镜之间加透镜（或眼镜）</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①当在蜡烛和凸透镜之间加凸透镜（或远视眼镜）时，因凸透镜对光有会聚作用，会使像距变小。若要使光屏上再次出现清晰的像，应将光屏靠近透镜。</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②当在蜡烛和凸透镜之间加凹透镜（或近视眼镜）时，因凹透镜对光有发散作用，会使像距变大。若要使光屏上再次出现清晰的像，应将光屏远离透镜。</a:t>
            </a:r>
            <a:endParaRPr lang="en-US" altLang="zh-CN" sz="2800" dirty="0"/>
          </a:p>
        </p:txBody>
      </p:sp>
    </p:spTree>
  </p:cSld>
  <p:clrMapOvr>
    <a:masterClrMapping/>
  </p:clrMapOvr>
  <p:transition>
    <p:split dir="in"/>
  </p:transition>
</p:sld>
</file>

<file path=ppt/slides/slide28.xml><?xml version="1.0" encoding="utf-8"?>
<p:sld xmlns:a="http://schemas.openxmlformats.org/drawingml/2006/main" xmlns:r="http://schemas.openxmlformats.org/officeDocument/2006/relationships" xmlns:p="http://schemas.openxmlformats.org/presentationml/2006/main">
  <p:cSld name="Hexin Slide 28checked= 1 &amp; amp; version = 1.0.5checked=1&amp;version=1.0.5">
    <p:spTree>
      <p:nvGrpSpPr>
        <p:cNvPr id="1" name=""/>
        <p:cNvGrpSpPr/>
        <p:nvPr/>
      </p:nvGrpSpPr>
      <p:grpSpPr>
        <a:xfrm>
          <a:off x="0" y="0"/>
          <a:ext cx="0" cy="0"/>
          <a:chOff x="0" y="0"/>
          <a:chExt cx="0" cy="0"/>
        </a:xfrm>
      </p:grpSpPr>
      <p:sp>
        <p:nvSpPr>
          <p:cNvPr id="2" name="P_5_BD#026d5639f?segpoint=1&amp;vbadefaultcenterpage=1&amp;parentnodeid=83c216bb7&amp;vbahtmlprocessed=1"/>
          <p:cNvSpPr/>
          <p:nvPr/>
        </p:nvSpPr>
        <p:spPr>
          <a:xfrm>
            <a:off x="356616" y="1093724"/>
            <a:ext cx="11475720" cy="313226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（8）水透镜（或更换焦距不同的凸透镜）</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①给水透镜里加水（或更换厚一些的凸透镜），它的焦距减小，会聚光的能力增强。</a:t>
            </a:r>
            <a:endParaRPr lang="en-US" altLang="zh-CN" sz="2800" dirty="0"/>
          </a:p>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②从水透镜里抽水（或更换薄一些的凸透镜），它的焦距增大，会聚光的能力减弱。</a:t>
            </a:r>
            <a:endParaRPr lang="en-US" altLang="zh-CN" sz="2800" dirty="0"/>
          </a:p>
        </p:txBody>
      </p:sp>
      <p:sp>
        <p:nvSpPr>
          <p:cNvPr id="3" name="P_5_BD#026d5639f?segpoint=1&amp;vbadefaultcenterpage=1&amp;parentnodeid=83c216bb7&amp;vbahtmlprocessed=1"/>
          <p:cNvSpPr/>
          <p:nvPr/>
        </p:nvSpPr>
        <p:spPr>
          <a:xfrm>
            <a:off x="356616" y="4305363"/>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（9）将光屏和蜡烛位置对调，光屏上还能否接收到清晰的像：根据光路的可逆性，将光屏和蜡烛位置对调，仍能在光屏上接收到清晰的像。</a:t>
            </a:r>
            <a:endParaRPr lang="en-US" altLang="zh-CN" sz="2800" dirty="0"/>
          </a:p>
        </p:txBody>
      </p:sp>
    </p:spTree>
  </p:cSld>
  <p:clrMapOvr>
    <a:masterClrMapping/>
  </p:clrMapOvr>
  <p:transition>
    <p:split dir="in"/>
  </p:transition>
</p:sld>
</file>

<file path=ppt/slides/slide29.xml><?xml version="1.0" encoding="utf-8"?>
<p:sld xmlns:a="http://schemas.openxmlformats.org/drawingml/2006/main" xmlns:r="http://schemas.openxmlformats.org/officeDocument/2006/relationships" xmlns:p="http://schemas.openxmlformats.org/presentationml/2006/main">
  <p:cSld name="Hexin Slide 29checked= 1 &amp; amp; version = 1.0.5checked=1&amp;version=1.0.5">
    <p:spTree>
      <p:nvGrpSpPr>
        <p:cNvPr id="1" name=""/>
        <p:cNvGrpSpPr/>
        <p:nvPr/>
      </p:nvGrpSpPr>
      <p:grpSpPr>
        <a:xfrm>
          <a:off x="0" y="0"/>
          <a:ext cx="0" cy="0"/>
          <a:chOff x="0" y="0"/>
          <a:chExt cx="0" cy="0"/>
        </a:xfrm>
      </p:grpSpPr>
      <p:sp>
        <p:nvSpPr>
          <p:cNvPr id="2" name="C_4_BD#d8f9547de?vbadefaultcenterpage=1&amp;parentnodeid=e8fe18d04&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重点3</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眼睛和眼镜</a:t>
            </a:r>
            <a:endParaRPr lang="en-US" altLang="zh-CN" sz="3000" dirty="0"/>
          </a:p>
        </p:txBody>
      </p:sp>
      <p:sp>
        <p:nvSpPr>
          <p:cNvPr id="3" name="P_5_BD#6df9e5dc4?segpoint=1&amp;vbadefaultcenterpage=1&amp;parentnodeid=d8f9547de&amp;vbahtmlprocessed=1"/>
          <p:cNvSpPr/>
          <p:nvPr/>
        </p:nvSpPr>
        <p:spPr>
          <a:xfrm>
            <a:off x="356616" y="1220978"/>
            <a:ext cx="11475720" cy="248723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1.眼球的结构主要包括：角膜、晶状体、睫状体、玻璃体、视网膜、视神经、瞳孔。晶状体和角膜的共同作用相当于一个凸透镜，</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它把来自物体的光会聚到视网膜上，</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形成物体的像。视觉神经细胞感受到光的刺激，</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把这个信号传输给大脑，</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我们就看到了物体。</a:t>
            </a:r>
            <a:endParaRPr lang="en-US" altLang="zh-CN" sz="2800" dirty="0"/>
          </a:p>
        </p:txBody>
      </p:sp>
      <p:sp>
        <p:nvSpPr>
          <p:cNvPr id="4" name="P_5_BD#6df9e5dc4?segpoint=1&amp;vbadefaultcenterpage=1&amp;parentnodeid=d8f9547de&amp;vbahtmlprocessed=1"/>
          <p:cNvSpPr/>
          <p:nvPr/>
        </p:nvSpPr>
        <p:spPr>
          <a:xfrm>
            <a:off x="356616" y="3781488"/>
            <a:ext cx="11475720" cy="185210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2.眼睛的调节：当睫状体放松时，晶状体比较薄，</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对光的会聚作用较小，</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因而有利于眼睛看清远处的物体；相反，当睫状体收缩时，晶状体比较厚，对光的会聚作用较大，因而有利于眼睛看清近处的物体。</a:t>
            </a:r>
            <a:endParaRPr lang="en-US" altLang="zh-CN" sz="2800" dirty="0"/>
          </a:p>
        </p:txBody>
      </p:sp>
    </p:spTree>
  </p:cSld>
  <p:clrMapOvr>
    <a:masterClrMapping/>
  </p:clrMapOvr>
  <p:transition>
    <p:split dir="in"/>
  </p:transition>
</p:sld>
</file>

<file path=ppt/slides/slide3.xml><?xml version="1.0" encoding="utf-8"?>
<p:sld xmlns:a="http://schemas.openxmlformats.org/drawingml/2006/main" xmlns:r="http://schemas.openxmlformats.org/officeDocument/2006/relationships" xmlns:p="http://schemas.openxmlformats.org/presentationml/2006/main">
  <p:cSld name="Hexin Slide 3checked= 1 &amp; amp; version = 1.0.5checked=1&amp;version=1.0.5">
    <p:spTree>
      <p:nvGrpSpPr>
        <p:cNvPr id="1" name=""/>
        <p:cNvGrpSpPr/>
        <p:nvPr/>
      </p:nvGrpSpPr>
      <p:grpSpPr>
        <a:xfrm>
          <a:off x="0" y="0"/>
          <a:ext cx="0" cy="0"/>
          <a:chOff x="0" y="0"/>
          <a:chExt cx="0" cy="0"/>
        </a:xfrm>
      </p:grpSpPr>
      <p:pic>
        <p:nvPicPr>
          <p:cNvPr id="2" name="C_1#目录1:b1d31caae?linknodeid=e63009fa3&amp;catalogrefid=e63009fa3&amp;vbahtmlprocessed=1" descr="preencoded.png">
            <a:hlinkClick r:id="rId3" action="ppaction://hlinksldjump"/>
          </p:cNvPr>
          <p:cNvPicPr>
            <a:picLocks noChangeAspect="1"/>
          </p:cNvPicPr>
          <p:nvPr/>
        </p:nvPicPr>
        <p:blipFill>
          <a:blip r:embed="rId4"/>
          <a:stretch>
            <a:fillRect/>
          </a:stretch>
        </p:blipFill>
        <p:spPr>
          <a:xfrm>
            <a:off x="4233672" y="2249424"/>
            <a:ext cx="356616" cy="356616"/>
          </a:xfrm>
          <a:prstGeom prst="rect">
            <a:avLst/>
          </a:prstGeom>
        </p:spPr>
      </p:pic>
      <p:sp>
        <p:nvSpPr>
          <p:cNvPr id="3" name="C_1#目录1:b1d31caae?linknodeid=e63009fa3&amp;catalogrefid=e63009fa3&amp;vbahtmlprocessed=1">
            <a:hlinkClick r:id="rId3" action="ppaction://hlinksldjump"/>
          </p:cNvPr>
          <p:cNvSpPr/>
          <p:nvPr/>
        </p:nvSpPr>
        <p:spPr>
          <a:xfrm>
            <a:off x="4773168" y="2103120"/>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基础知识梳理</a:t>
            </a:r>
            <a:endParaRPr lang="en-US" altLang="zh-CN" sz="3600" dirty="0"/>
          </a:p>
        </p:txBody>
      </p:sp>
      <p:pic>
        <p:nvPicPr>
          <p:cNvPr id="4" name="C_1#目录1:b1d31caae?linknodeid=e8fe18d04&amp;catalogrefid=e8fe18d04&amp;vbahtmlprocessed=1" descr="preencoded.png">
            <a:hlinkClick r:id="rId5" action="ppaction://hlinksldjump"/>
          </p:cNvPr>
          <p:cNvPicPr>
            <a:picLocks noChangeAspect="1"/>
          </p:cNvPicPr>
          <p:nvPr/>
        </p:nvPicPr>
        <p:blipFill>
          <a:blip r:embed="rId4"/>
          <a:stretch>
            <a:fillRect/>
          </a:stretch>
        </p:blipFill>
        <p:spPr>
          <a:xfrm>
            <a:off x="4233672" y="3145536"/>
            <a:ext cx="356616" cy="356616"/>
          </a:xfrm>
          <a:prstGeom prst="rect">
            <a:avLst/>
          </a:prstGeom>
        </p:spPr>
      </p:pic>
      <p:sp>
        <p:nvSpPr>
          <p:cNvPr id="5" name="C_1#目录1:b1d31caae?linknodeid=e8fe18d04&amp;catalogrefid=e8fe18d04&amp;vbahtmlprocessed=1">
            <a:hlinkClick r:id="rId5" action="ppaction://hlinksldjump"/>
          </p:cNvPr>
          <p:cNvSpPr/>
          <p:nvPr/>
        </p:nvSpPr>
        <p:spPr>
          <a:xfrm>
            <a:off x="4773168" y="3008376"/>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重难点突破</a:t>
            </a:r>
            <a:endParaRPr lang="en-US" altLang="zh-CN" sz="3600" dirty="0"/>
          </a:p>
        </p:txBody>
      </p:sp>
      <p:pic>
        <p:nvPicPr>
          <p:cNvPr id="6" name="C_1#目录1:b1d31caae?linknodeid=712b37977&amp;catalogrefid=712b37977&amp;vbahtmlprocessed=1" descr="preencoded.png">
            <a:hlinkClick r:id="rId6" action="ppaction://hlinksldjump"/>
          </p:cNvPr>
          <p:cNvPicPr>
            <a:picLocks noChangeAspect="1"/>
          </p:cNvPicPr>
          <p:nvPr/>
        </p:nvPicPr>
        <p:blipFill>
          <a:blip r:embed="rId4"/>
          <a:stretch>
            <a:fillRect/>
          </a:stretch>
        </p:blipFill>
        <p:spPr>
          <a:xfrm>
            <a:off x="4233672" y="4050792"/>
            <a:ext cx="356616" cy="356616"/>
          </a:xfrm>
          <a:prstGeom prst="rect">
            <a:avLst/>
          </a:prstGeom>
        </p:spPr>
      </p:pic>
      <p:sp>
        <p:nvSpPr>
          <p:cNvPr id="7" name="C_1#目录1:b1d31caae?linknodeid=712b37977&amp;catalogrefid=712b37977&amp;vbahtmlprocessed=1">
            <a:hlinkClick r:id="rId6" action="ppaction://hlinksldjump"/>
          </p:cNvPr>
          <p:cNvSpPr/>
          <p:nvPr/>
        </p:nvSpPr>
        <p:spPr>
          <a:xfrm>
            <a:off x="4773168" y="3904488"/>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陕西中考链接</a:t>
            </a:r>
            <a:endParaRPr lang="en-US" altLang="zh-CN" sz="3600" dirty="0"/>
          </a:p>
        </p:txBody>
      </p:sp>
      <p:pic>
        <p:nvPicPr>
          <p:cNvPr id="8" name="C_1#目录1:b1d31caae?linknodeid=5cf6a89c2&amp;catalogrefid=5cf6a89c2&amp;vbahtmlprocessed=1" descr="preencoded.png">
            <a:hlinkClick r:id="rId7" action="ppaction://hlinksldjump"/>
          </p:cNvPr>
          <p:cNvPicPr>
            <a:picLocks noChangeAspect="1"/>
          </p:cNvPicPr>
          <p:nvPr/>
        </p:nvPicPr>
        <p:blipFill>
          <a:blip r:embed="rId4"/>
          <a:stretch>
            <a:fillRect/>
          </a:stretch>
        </p:blipFill>
        <p:spPr>
          <a:xfrm>
            <a:off x="4233672" y="4946904"/>
            <a:ext cx="356616" cy="356616"/>
          </a:xfrm>
          <a:prstGeom prst="rect">
            <a:avLst/>
          </a:prstGeom>
        </p:spPr>
      </p:pic>
      <p:sp>
        <p:nvSpPr>
          <p:cNvPr id="9" name="C_1#目录1:b1d31caae?linknodeid=5cf6a89c2&amp;catalogrefid=5cf6a89c2&amp;vbahtmlprocessed=1">
            <a:hlinkClick r:id="rId7" action="ppaction://hlinksldjump"/>
          </p:cNvPr>
          <p:cNvSpPr/>
          <p:nvPr/>
        </p:nvSpPr>
        <p:spPr>
          <a:xfrm>
            <a:off x="4773168" y="4809744"/>
            <a:ext cx="4142232" cy="649224"/>
          </a:xfrm>
          <a:prstGeom prst="rect">
            <a:avLst/>
          </a:prstGeom>
          <a:noFill/>
          <a:ln/>
        </p:spPr>
        <p:txBody>
          <a:bodyPr wrap="square" lIns="0" tIns="0" rIns="0" bIns="0" rtlCol="0" anchor="ctr"/>
          <a:lstStyle/>
          <a:p>
            <a:pPr marL="180000" algn="l" latinLnBrk="1">
              <a:lnSpc>
                <a:spcPct val="150000"/>
              </a:lnSpc>
            </a:pPr>
            <a:r>
              <a:rPr lang="en-US" altLang="zh-CN" sz="3600" b="0" i="0" dirty="0">
                <a:solidFill>
                  <a:srgbClr val="000000"/>
                </a:solidFill>
                <a:latin typeface="微软雅黑" pitchFamily="34" charset="0"/>
                <a:ea typeface="微软雅黑" pitchFamily="34" charset="-122"/>
                <a:cs typeface="微软雅黑" pitchFamily="34" charset="-120"/>
              </a:rPr>
              <a:t>核心素养培优</a:t>
            </a:r>
            <a:endParaRPr lang="en-US" altLang="zh-CN" sz="36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name="Hexin Slide 30checked= 1 &amp; amp; version = 1.0.5checked=1&amp;version=1.0.5">
    <p:spTree>
      <p:nvGrpSpPr>
        <p:cNvPr id="1" name=""/>
        <p:cNvGrpSpPr/>
        <p:nvPr/>
      </p:nvGrpSpPr>
      <p:grpSpPr>
        <a:xfrm>
          <a:off x="0" y="0"/>
          <a:ext cx="0" cy="0"/>
          <a:chOff x="0" y="0"/>
          <a:chExt cx="0" cy="0"/>
        </a:xfrm>
      </p:grpSpPr>
      <p:sp>
        <p:nvSpPr>
          <p:cNvPr id="2" name="P_5_BD#6df9e5dc4?segpoint=1&amp;vbadefaultcenterpage=1&amp;parentnodeid=d8f9547de&amp;vbahtmlprocessed=1"/>
          <p:cNvSpPr/>
          <p:nvPr/>
        </p:nvSpPr>
        <p:spPr>
          <a:xfrm>
            <a:off x="356616" y="555276"/>
            <a:ext cx="11475720" cy="5500560"/>
          </a:xfrm>
          <a:prstGeom prst="rect">
            <a:avLst/>
          </a:prstGeom>
          <a:noFill/>
          <a:ln/>
        </p:spPr>
        <p:txBody>
          <a:bodyPr wrap="square" lIns="0" tIns="0" rIns="0" bIns="0" rtlCol="0" anchor="t"/>
          <a:lstStyle/>
          <a:p>
            <a:pPr algn="l" latinLnBrk="1">
              <a:lnSpc>
                <a:spcPct val="13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3.眼睛的疾病及矫正：（1）近视眼只能看清近处的物体，</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看不清远处的物体。产生近视眼的原因是晶状体太厚，</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折光能力太强。</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因此来自远处物体的光会聚在视网膜的前方，</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光到达视网膜时已经不是一个点，</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而是一个模糊的光斑了。所以，在矫正近视眼时，应该利用凹透镜对光有发散作用的特点。因此，近视眼镜是凹透镜。（2）远视眼只能看清远处的物体，</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看不清近处的物体。产生远视眼的原因是晶状体太薄，</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折光能力太弱。因此来自近处物体的光只能会聚在视网膜的后方，即当光到达视网膜时还未会聚成像，</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只是在视网膜上形成一个模糊的光斑。所以，</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在矫正远视眼时，应该利用凸透镜对光有会聚作用的特点。因此，</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远视眼镜是凸透镜。</a:t>
            </a:r>
            <a:endParaRPr lang="en-US" altLang="zh-CN" sz="2800" dirty="0"/>
          </a:p>
        </p:txBody>
      </p:sp>
    </p:spTree>
  </p:cSld>
  <p:clrMapOvr>
    <a:masterClrMapping/>
  </p:clrMapOvr>
  <p:transition>
    <p:split dir="in"/>
  </p:transition>
</p:sld>
</file>

<file path=ppt/slides/slide31.xml><?xml version="1.0" encoding="utf-8"?>
<p:sld xmlns:a="http://schemas.openxmlformats.org/drawingml/2006/main" xmlns:r="http://schemas.openxmlformats.org/officeDocument/2006/relationships" xmlns:p="http://schemas.openxmlformats.org/presentationml/2006/main">
  <p:cSld name="Hexin Slide 31checked= 1 &amp; amp; version = 1.0.5checked=1&amp;version=1.0.5">
    <p:spTree>
      <p:nvGrpSpPr>
        <p:cNvPr id="1" name=""/>
        <p:cNvGrpSpPr/>
        <p:nvPr/>
      </p:nvGrpSpPr>
      <p:grpSpPr>
        <a:xfrm>
          <a:off x="0" y="0"/>
          <a:ext cx="0" cy="0"/>
          <a:chOff x="0" y="0"/>
          <a:chExt cx="0" cy="0"/>
        </a:xfrm>
      </p:grpSpPr>
      <p:sp>
        <p:nvSpPr>
          <p:cNvPr id="2" name="P_5_BD#6df9e5dc4?segpoint=1&amp;vbadefaultcenterpage=1&amp;parentnodeid=d8f9547de&amp;vbahtmlprocessed=1"/>
          <p:cNvSpPr/>
          <p:nvPr/>
        </p:nvSpPr>
        <p:spPr>
          <a:xfrm>
            <a:off x="356616" y="1635791"/>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4.眼镜的度数</a:t>
            </a:r>
            <a:endParaRPr lang="en-US" altLang="zh-CN" sz="2800" dirty="0"/>
          </a:p>
        </p:txBody>
      </p:sp>
      <mc:AlternateContent xmlns:mc="http://schemas.openxmlformats.org/markup-compatibility/2006" xmlns:a14="http://schemas.microsoft.com/office/drawing/2010/main">
        <mc:Choice Requires="a14">
          <p:sp>
            <p:nvSpPr>
              <p:cNvPr id="3" name="P_5_BD#6df9e5dc4?segpoint=1&amp;vbadefaultcenterpage=1&amp;parentnodeid=d8f9547de&amp;vbahtmlprocessed=1&amp;hasbroken=1"/>
              <p:cNvSpPr/>
              <p:nvPr/>
            </p:nvSpPr>
            <p:spPr>
              <a:xfrm>
                <a:off x="356616" y="2213895"/>
                <a:ext cx="11475720" cy="1537843"/>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（1）通常把透镜的焦距</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0" i="1" dirty="0">
                            <a:solidFill>
                              <a:srgbClr val="000000"/>
                            </a:solidFill>
                            <a:latin typeface="Cambria Math"/>
                            <a:ea typeface="微软雅黑" pitchFamily="34" charset="-122"/>
                            <a:cs typeface="Times New Roman" pitchFamily="34" charset="-120"/>
                          </a:rPr>
                        </m:ctrlPr>
                      </m:d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的倒数叫作透镜的焦度，用</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表示，</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即</a:t>
                </a:r>
                <a:r>
                  <a:rPr lang="en-US" altLang="zh-CN" sz="900" b="0" i="0" u="none">
                    <a:solidFill>
                      <a:srgbClr val="000000"/>
                    </a:solidFill>
                    <a:latin typeface="SimSun" pitchFamily="34" charset="0"/>
                    <a:ea typeface="SimSun" pitchFamily="34" charset="-122"/>
                    <a:cs typeface="SimSun" pitchFamily="34" charset="-120"/>
                  </a:rPr>
                  <a:t> </a:t>
                </a:r>
              </a:p>
              <a:p>
                <a:pPr latinLnBrk="1">
                  <a:lnSpc>
                    <a:spcPts val="7100"/>
                  </a:lnSpc>
                </a:pPr>
                <a:r>
                  <a:rPr lang="en-US" altLang="zh-CN" sz="100" b="0" i="0" kern="0" spc="-99900">
                    <a:solidFill>
                      <a:srgbClr val="FFFFFF"/>
                    </a:solidFill>
                    <a:latin typeface="Times New Roman" pitchFamily="34" charset="0"/>
                    <a:ea typeface="微软雅黑" pitchFamily="34" charset="-122"/>
                    <a:cs typeface="Times New Roman" pitchFamily="34" charset="-120"/>
                  </a:rPr>
                  <a:t>&lt;</a:t>
                </a:r>
                <a:r>
                  <a:rPr lang="en-US" altLang="zh-CN" sz="100" b="0" i="0" kern="0" spc="-99900" dirty="0">
                    <a:solidFill>
                      <a:srgbClr val="FFFFFF"/>
                    </a:solidFill>
                    <a:latin typeface="Times New Roman" pitchFamily="34" charset="0"/>
                    <a:ea typeface="微软雅黑" pitchFamily="34" charset="-122"/>
                    <a:cs typeface="Times New Roman" pitchFamily="34" charset="-120"/>
                  </a:rPr>
                  <a: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𝛷</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f>
                      <m:fPr>
                        <m:ctrlPr>
                          <a:rPr lang="en-US" altLang="zh-CN" sz="2800" b="0" i="1" dirty="0">
                            <a:solidFill>
                              <a:srgbClr val="000000"/>
                            </a:solidFill>
                            <a:latin typeface="Cambria Math"/>
                            <a:ea typeface="微软雅黑" pitchFamily="34" charset="-122"/>
                            <a:cs typeface="Times New Roman" pitchFamily="34" charset="-120"/>
                          </a:rPr>
                        </m:ctrlPr>
                      </m:fPr>
                      <m:num>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m:t>
                        </m:r>
                      </m:num>
                      <m:den>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用米作单位）。</a:t>
                </a:r>
                <a:endParaRPr lang="en-US" altLang="zh-CN" sz="2800" dirty="0"/>
              </a:p>
            </p:txBody>
          </p:sp>
        </mc:Choice>
        <mc:Fallback xmlns="">
          <p:sp>
            <p:nvSpPr>
              <p:cNvPr id="3" name="P_5_BD#6df9e5dc4?segpoint=1&amp;vbadefaultcenterpage=1&amp;parentnodeid=d8f9547de&amp;vbahtmlprocessed=1&amp;hasbroken=1"/>
              <p:cNvSpPr>
                <a:spLocks noRot="1" noChangeAspect="1" noMove="1" noResize="1" noEditPoints="1" noAdjustHandles="1" noChangeArrowheads="1" noChangeShapeType="1" noTextEdit="1"/>
              </p:cNvSpPr>
              <p:nvPr/>
            </p:nvSpPr>
            <p:spPr>
              <a:xfrm>
                <a:off x="356616" y="2213895"/>
                <a:ext cx="11475720" cy="1537843"/>
              </a:xfrm>
              <a:prstGeom prst="rect">
                <a:avLst/>
              </a:prstGeom>
              <a:blipFill>
                <a:blip r:embed="rId3"/>
                <a:stretch>
                  <a:fillRect l="-106" r="-425" b="-595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P_5_BD#6df9e5dc4?segpoint=1&amp;vbadefaultcenterpage=1&amp;parentnodeid=d8f9547de&amp;vbahtmlprocessed=1"/>
              <p:cNvSpPr/>
              <p:nvPr/>
            </p:nvSpPr>
            <p:spPr>
              <a:xfrm>
                <a:off x="356616" y="3763295"/>
                <a:ext cx="11475720" cy="12120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（2）眼镜片的度数：</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焦度</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0" i="1" dirty="0">
                            <a:solidFill>
                              <a:srgbClr val="000000"/>
                            </a:solidFill>
                            <a:latin typeface="Cambria Math"/>
                            <a:ea typeface="微软雅黑" pitchFamily="34" charset="-122"/>
                            <a:cs typeface="Times New Roman" pitchFamily="34" charset="-120"/>
                          </a:rPr>
                        </m:ctrlPr>
                      </m:d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𝛷</m:t>
                        </m:r>
                      </m:e>
                    </m:d>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。远视镜的度数用正数表示，</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近视镜的度数用负数表示。</a:t>
                </a:r>
                <a:endParaRPr lang="en-US" altLang="zh-CN" sz="2800" dirty="0"/>
              </a:p>
            </p:txBody>
          </p:sp>
        </mc:Choice>
        <mc:Fallback xmlns="">
          <p:sp>
            <p:nvSpPr>
              <p:cNvPr id="4" name="P_5_BD#6df9e5dc4?segpoint=1&amp;vbadefaultcenterpage=1&amp;parentnodeid=d8f9547de&amp;vbahtmlprocessed=1"/>
              <p:cNvSpPr>
                <a:spLocks noRot="1" noChangeAspect="1" noMove="1" noResize="1" noEditPoints="1" noAdjustHandles="1" noChangeArrowheads="1" noChangeShapeType="1" noTextEdit="1"/>
              </p:cNvSpPr>
              <p:nvPr/>
            </p:nvSpPr>
            <p:spPr>
              <a:xfrm>
                <a:off x="356616" y="3763295"/>
                <a:ext cx="11475720" cy="1212025"/>
              </a:xfrm>
              <a:prstGeom prst="rect">
                <a:avLst/>
              </a:prstGeom>
              <a:blipFill>
                <a:blip r:embed="rId4"/>
                <a:stretch>
                  <a:fillRect l="-1913" b="-17588"/>
                </a:stretch>
              </a:blipFill>
              <a:ln/>
            </p:spPr>
            <p:txBody>
              <a:bodyPr/>
              <a:lstStyle/>
              <a:p>
                <a:r>
                  <a:rPr lang="zh-CN" altLang="en-US">
                    <a:noFill/>
                  </a:rPr>
                  <a:t> </a:t>
                </a:r>
              </a:p>
            </p:txBody>
          </p:sp>
        </mc:Fallback>
      </mc:AlternateContent>
    </p:spTree>
  </p:cSld>
  <p:clrMapOvr>
    <a:masterClrMapping/>
  </p:clrMapOvr>
  <p:transition>
    <p:split dir="in"/>
  </p:transition>
</p:sld>
</file>

<file path=ppt/slides/slide32.xml><?xml version="1.0" encoding="utf-8"?>
<p:sld xmlns:a="http://schemas.openxmlformats.org/drawingml/2006/main" xmlns:r="http://schemas.openxmlformats.org/officeDocument/2006/relationships" xmlns:p="http://schemas.openxmlformats.org/presentationml/2006/main">
  <p:cSld name="Hexin Slide 32checked= 1 &amp; amp; version = 1.0.5checked=1&amp;version=1.0.5">
    <p:spTree>
      <p:nvGrpSpPr>
        <p:cNvPr id="1" name=""/>
        <p:cNvGrpSpPr/>
        <p:nvPr/>
      </p:nvGrpSpPr>
      <p:grpSpPr>
        <a:xfrm>
          <a:off x="0" y="0"/>
          <a:ext cx="0" cy="0"/>
          <a:chOff x="0" y="0"/>
          <a:chExt cx="0" cy="0"/>
        </a:xfrm>
      </p:grpSpPr>
      <p:sp>
        <p:nvSpPr>
          <p:cNvPr id="2" name="C_4_BD#29bf61ea4?vbadefaultcenterpage=1&amp;parentnodeid=e8fe18d04&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重点4</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显微镜和望远镜</a:t>
            </a:r>
            <a:endParaRPr lang="en-US" altLang="zh-CN" sz="3000" dirty="0"/>
          </a:p>
        </p:txBody>
      </p:sp>
      <p:sp>
        <p:nvSpPr>
          <p:cNvPr id="3" name="P_5_BD#9335d7545?segpoint=1&amp;vbadefaultcenterpage=1&amp;parentnodeid=29bf61ea4&amp;vbahtmlprocessed=1"/>
          <p:cNvSpPr/>
          <p:nvPr/>
        </p:nvSpPr>
        <p:spPr>
          <a:xfrm>
            <a:off x="356616" y="1220978"/>
            <a:ext cx="11475720" cy="441242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1.显微镜的基本结构主要包括：目镜、物镜、载物台和反光镜等。靠近眼睛的凸透镜叫作目镜，靠近被观察物体的凸透镜叫作物镜。在显微镜中，来自被观察物体的光经过物镜后能够成一个倒立、放大的实像，</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所以物镜的成像原理与投影仪的成像原理一样。目镜的作用相当于一个放大镜，</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能够把物镜所成的像进一步放大。经过两次放大作用，我们就可以看到肉眼看不见的微小物体，</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例如细胞。</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显微镜的放大倍数=物镜放大倍数×目镜放大倍数。</a:t>
            </a:r>
            <a:endParaRPr lang="en-US" altLang="zh-CN" sz="2800" dirty="0"/>
          </a:p>
        </p:txBody>
      </p:sp>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name="Hexin Slide 33checked= 1 &amp; amp; version = 1.0.5checked=1&amp;version=1.0.5">
    <p:spTree>
      <p:nvGrpSpPr>
        <p:cNvPr id="1" name=""/>
        <p:cNvGrpSpPr/>
        <p:nvPr/>
      </p:nvGrpSpPr>
      <p:grpSpPr>
        <a:xfrm>
          <a:off x="0" y="0"/>
          <a:ext cx="0" cy="0"/>
          <a:chOff x="0" y="0"/>
          <a:chExt cx="0" cy="0"/>
        </a:xfrm>
      </p:grpSpPr>
      <p:sp>
        <p:nvSpPr>
          <p:cNvPr id="2" name="P_5_BD#9335d7545?segpoint=1&amp;vbadefaultcenterpage=1&amp;parentnodeid=29bf61ea4&amp;vbahtmlprocessed=1"/>
          <p:cNvSpPr/>
          <p:nvPr/>
        </p:nvSpPr>
        <p:spPr>
          <a:xfrm>
            <a:off x="356616" y="777494"/>
            <a:ext cx="11475720" cy="249218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2.显微镜的调节方法:经显微镜的物镜和目镜两次放大后的像相对于最初的被观察物体而言是倒立的,既上下互换，也左右互换。因此,在调节显微镜时,要把像移到视野的中央，像偏向哪个方向，载物片（物体）就朝哪个方向移动。</a:t>
            </a:r>
            <a:endParaRPr lang="en-US" altLang="zh-CN" sz="2800" dirty="0"/>
          </a:p>
        </p:txBody>
      </p:sp>
      <p:sp>
        <p:nvSpPr>
          <p:cNvPr id="3" name="P_5_BD#9335d7545?segpoint=1&amp;vbadefaultcenterpage=1&amp;parentnodeid=29bf61ea4&amp;vbahtmlprocessed=1"/>
          <p:cNvSpPr/>
          <p:nvPr/>
        </p:nvSpPr>
        <p:spPr>
          <a:xfrm>
            <a:off x="356616" y="3341433"/>
            <a:ext cx="11475720" cy="249218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3.开普勒望远镜是由两种凸透镜组成的，其基本结构包括目镜和物镜两部分。望远镜的物镜的作用相当于一架照相机，能够使远处的物体在焦点附近成倒立、</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缩小的实像，即增大了视角；目镜的作用相当于一个放大镜，使物镜所成的实像被放大。</a:t>
            </a:r>
            <a:endParaRPr lang="en-US" altLang="zh-CN" sz="2800" dirty="0"/>
          </a:p>
        </p:txBody>
      </p:sp>
    </p:spTree>
  </p:cSld>
  <p:clrMapOvr>
    <a:masterClrMapping/>
  </p:clrMapOvr>
  <p:transition>
    <p:split dir="in"/>
  </p:transition>
</p:sld>
</file>

<file path=ppt/slides/slide34.xml><?xml version="1.0" encoding="utf-8"?>
<p:sld xmlns:a="http://schemas.openxmlformats.org/drawingml/2006/main" xmlns:r="http://schemas.openxmlformats.org/officeDocument/2006/relationships" xmlns:p="http://schemas.openxmlformats.org/presentationml/2006/main">
  <p:cSld name="Hexin Slide 34checked= 1 &amp; amp; version = 1.0.5checked=1&amp;version=1.0.5">
    <p:spTree>
      <p:nvGrpSpPr>
        <p:cNvPr id="1" name=""/>
        <p:cNvGrpSpPr/>
        <p:nvPr/>
      </p:nvGrpSpPr>
      <p:grpSpPr>
        <a:xfrm>
          <a:off x="0" y="0"/>
          <a:ext cx="0" cy="0"/>
          <a:chOff x="0" y="0"/>
          <a:chExt cx="0" cy="0"/>
        </a:xfrm>
      </p:grpSpPr>
      <p:sp>
        <p:nvSpPr>
          <p:cNvPr id="2" name="P_5_BD#9335d7545?segpoint=1&amp;vbadefaultcenterpage=1&amp;parentnodeid=29bf61ea4&amp;vbahtmlprocessed=1"/>
          <p:cNvSpPr/>
          <p:nvPr/>
        </p:nvSpPr>
        <p:spPr>
          <a:xfrm>
            <a:off x="356616" y="2059463"/>
            <a:ext cx="11475720" cy="2492185"/>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4.视角：我们的眼睛能不能看清一个物体，主要取决于物体相对于我们的眼睛所成的视角的大小。一个物体离我们较远时，</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视角较小，</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我们感觉物体较小；</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相反，</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这个物体离我们较近时，</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视角较大，我们感觉它较大。视角的大小与物体的大小和物体到眼睛的距离有关。</a:t>
            </a:r>
            <a:endParaRPr lang="en-US" altLang="zh-CN" sz="2800" dirty="0"/>
          </a:p>
        </p:txBody>
      </p:sp>
    </p:spTree>
  </p:cSld>
  <p:clrMapOvr>
    <a:masterClrMapping/>
  </p:clrMapOvr>
  <p:transition>
    <p:split dir="in"/>
  </p:transition>
</p:sld>
</file>

<file path=ppt/slides/slide35.xml><?xml version="1.0" encoding="utf-8"?>
<p:sld xmlns:a="http://schemas.openxmlformats.org/drawingml/2006/main" xmlns:r="http://schemas.openxmlformats.org/officeDocument/2006/relationships" xmlns:p="http://schemas.openxmlformats.org/presentationml/2006/main">
  <p:cSld name="Hexin Slide 35checked= 1 &amp; amp; version = 1.0.5checked=1&amp;version=1.0.5">
    <p:spTree>
      <p:nvGrpSpPr>
        <p:cNvPr id="1" name=""/>
        <p:cNvGrpSpPr/>
        <p:nvPr/>
      </p:nvGrpSpPr>
      <p:grpSpPr>
        <a:xfrm>
          <a:off x="0" y="0"/>
          <a:ext cx="0" cy="0"/>
          <a:chOff x="0" y="0"/>
          <a:chExt cx="0" cy="0"/>
        </a:xfrm>
      </p:grpSpPr>
      <p:sp>
        <p:nvSpPr>
          <p:cNvPr id="2" name="C_3_BD#712b37977.fixed?vbadefaultcenterpage=1&amp;parentnodeid=b1d31caae&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陕西中考链接</a:t>
            </a:r>
            <a:endParaRPr lang="en-US" altLang="zh-CN" sz="5500" dirty="0"/>
          </a:p>
        </p:txBody>
      </p:sp>
      <p:sp>
        <p:nvSpPr>
          <p:cNvPr id="3" name="C_3#712b37977.fixed?vbadefaultcenterpage=1&amp;parentnodeid=b1d31caae&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03</a:t>
            </a:r>
            <a:endParaRPr lang="en-US" altLang="zh-CN" sz="5500"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name="Hexin Slide 3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4_BD.35_1#df90e6faa?segpoint=1&amp;vbadefaultcenterpage=1&amp;parentnodeid=712b37977&amp;vbahtmlprocessed=1&amp;hasbroken=1"/>
              <p:cNvSpPr/>
              <p:nvPr/>
            </p:nvSpPr>
            <p:spPr>
              <a:xfrm>
                <a:off x="356616" y="625285"/>
                <a:ext cx="11475720" cy="2929573"/>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1" i="0" dirty="0">
                    <a:solidFill>
                      <a:srgbClr val="29964C"/>
                    </a:solidFill>
                    <a:latin typeface="KaiTi" pitchFamily="34" charset="0"/>
                    <a:ea typeface="KaiTi" pitchFamily="34" charset="-122"/>
                    <a:cs typeface="KaiTi" pitchFamily="34" charset="-120"/>
                  </a:rPr>
                  <a:t>（2021·陕西中考）</a:t>
                </a:r>
                <a:r>
                  <a:rPr lang="en-US" altLang="zh-CN" sz="2800" b="0" i="0" dirty="0">
                    <a:solidFill>
                      <a:srgbClr val="000000"/>
                    </a:solidFill>
                    <a:latin typeface="Times New Roman" pitchFamily="34" charset="0"/>
                    <a:ea typeface="微软雅黑" pitchFamily="34" charset="-122"/>
                    <a:cs typeface="Times New Roman" pitchFamily="34" charset="-120"/>
                  </a:rPr>
                  <a:t>如图1-6-2所示</a:t>
                </a:r>
                <a:r>
                  <a:rPr lang="en-US" altLang="zh-CN" sz="2800" b="0" i="0">
                    <a:solidFill>
                      <a:srgbClr val="000000"/>
                    </a:solidFill>
                    <a:latin typeface="Times New Roman" pitchFamily="34" charset="0"/>
                    <a:ea typeface="微软雅黑" pitchFamily="34" charset="-122"/>
                    <a:cs typeface="Times New Roman" pitchFamily="34" charset="-120"/>
                  </a:rPr>
                  <a:t>，此时烛焰通过凸透镜在光屏上成清</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晰</a:t>
                </a:r>
                <a:r>
                  <a:rPr lang="en-US" altLang="zh-CN" sz="2800" b="0" i="0" dirty="0">
                    <a:solidFill>
                      <a:srgbClr val="000000"/>
                    </a:solidFill>
                    <a:latin typeface="Times New Roman" pitchFamily="34" charset="0"/>
                    <a:ea typeface="微软雅黑" pitchFamily="34" charset="-122"/>
                    <a:cs typeface="Times New Roman" pitchFamily="34" charset="-120"/>
                  </a:rPr>
                  <a:t>、等大的实像。将蜡烛移至</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15</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刻度线处</a:t>
                </a:r>
                <a:r>
                  <a:rPr lang="en-US" altLang="zh-CN" sz="2800" b="0" i="0">
                    <a:solidFill>
                      <a:srgbClr val="000000"/>
                    </a:solidFill>
                    <a:latin typeface="Times New Roman" pitchFamily="34" charset="0"/>
                    <a:ea typeface="微软雅黑" pitchFamily="34" charset="-122"/>
                    <a:cs typeface="Times New Roman" pitchFamily="34" charset="-120"/>
                  </a:rPr>
                  <a:t>，移动光屏使烛焰再次在光</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屏上成清晰的像</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则烛焰在光屏上成的是倒立、</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的实像。生活中的</a:t>
                </a:r>
              </a:p>
              <a:p>
                <a:pPr latinLnBrk="1">
                  <a:lnSpc>
                    <a:spcPts val="4800"/>
                  </a:lnSpc>
                </a:pP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选填“照相机”“投影仪”或“放大镜</a:t>
                </a:r>
                <a:r>
                  <a:rPr lang="en-US" altLang="zh-CN" sz="2800" b="0" i="0">
                    <a:solidFill>
                      <a:srgbClr val="000000"/>
                    </a:solidFill>
                    <a:latin typeface="Times New Roman" pitchFamily="34" charset="0"/>
                    <a:ea typeface="微软雅黑" pitchFamily="34" charset="-122"/>
                    <a:cs typeface="Times New Roman" pitchFamily="34" charset="-120"/>
                  </a:rPr>
                  <a:t>”）就是利用凸透镜这一成像</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规律制成的</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B_4_BD.35_1#df90e6faa?segpoint=1&amp;vbadefaultcenterpage=1&amp;parentnodeid=712b37977&amp;vbahtmlprocessed=1&amp;hasbroken=1"/>
              <p:cNvSpPr>
                <a:spLocks noRot="1" noChangeAspect="1" noMove="1" noResize="1" noEditPoints="1" noAdjustHandles="1" noChangeArrowheads="1" noChangeShapeType="1" noTextEdit="1"/>
              </p:cNvSpPr>
              <p:nvPr/>
            </p:nvSpPr>
            <p:spPr>
              <a:xfrm>
                <a:off x="356616" y="625285"/>
                <a:ext cx="11475720" cy="2929573"/>
              </a:xfrm>
              <a:prstGeom prst="rect">
                <a:avLst/>
              </a:prstGeom>
              <a:blipFill>
                <a:blip r:embed="rId3"/>
                <a:stretch>
                  <a:fillRect l="-1913" t="-625" r="-797" b="-9167"/>
                </a:stretch>
              </a:blipFill>
              <a:ln/>
            </p:spPr>
            <p:txBody>
              <a:bodyPr/>
              <a:lstStyle/>
              <a:p>
                <a:r>
                  <a:rPr lang="zh-CN" altLang="en-US">
                    <a:noFill/>
                  </a:rPr>
                  <a:t> </a:t>
                </a:r>
              </a:p>
            </p:txBody>
          </p:sp>
        </mc:Fallback>
      </mc:AlternateContent>
      <p:pic>
        <p:nvPicPr>
          <p:cNvPr id="3" name="QB_4_BD.35_2#df90e6faa?imagetipindex=8&amp;vbadefaultcenterpage=1&amp;parentnodeid=712b37977&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035808" y="3691572"/>
            <a:ext cx="6117336" cy="17007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4_BD.35_3#df90e6faa?imagetipindex=8&amp;vbadefaultcenterpage=1&amp;parentnodeid=712b37977&amp;vbahtmlprocessed=1"/>
          <p:cNvSpPr/>
          <p:nvPr/>
        </p:nvSpPr>
        <p:spPr>
          <a:xfrm>
            <a:off x="5490432" y="5519356"/>
            <a:ext cx="1208087" cy="539623"/>
          </a:xfrm>
          <a:prstGeom prst="rect">
            <a:avLst/>
          </a:prstGeom>
          <a:noFill/>
          <a:ln/>
        </p:spPr>
        <p:txBody>
          <a:bodyPr wrap="square" lIns="0" tIns="0" rIns="0" bIns="0" rtlCol="0" anchor="t"/>
          <a:lstStyle/>
          <a:p>
            <a:pPr algn="ctr"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图1-6-2</a:t>
            </a:r>
            <a:endParaRPr lang="en-US" altLang="zh-CN" sz="2800" dirty="0"/>
          </a:p>
        </p:txBody>
      </p:sp>
      <p:sp>
        <p:nvSpPr>
          <p:cNvPr id="5" name="QB_4_AN.36_1#df90e6faa.blank?vbadefaultcenterpage=1&amp;parentnodeid=712b37977&amp;vbapositionanswer=35&amp;vbahtmlprocessed=1"/>
          <p:cNvSpPr/>
          <p:nvPr/>
        </p:nvSpPr>
        <p:spPr>
          <a:xfrm>
            <a:off x="7963916" y="1782001"/>
            <a:ext cx="7921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缩小</a:t>
            </a:r>
            <a:endParaRPr lang="en-US" altLang="zh-CN" sz="2800" dirty="0"/>
          </a:p>
        </p:txBody>
      </p:sp>
      <p:sp>
        <p:nvSpPr>
          <p:cNvPr id="6" name="QB_4_AN.37_1#df90e6faa.blank?vbadefaultcenterpage=1&amp;parentnodeid=712b37977&amp;vbapositionanswer=36&amp;vbahtmlprocessed=1"/>
          <p:cNvSpPr/>
          <p:nvPr/>
        </p:nvSpPr>
        <p:spPr>
          <a:xfrm>
            <a:off x="496316" y="2379409"/>
            <a:ext cx="11477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照相机</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Hexin Slide 37checked= 1 &amp; amp; version = 1.0.5checked=1&amp;version=1.0.5">
    <p:spTree>
      <p:nvGrpSpPr>
        <p:cNvPr id="1" name=""/>
        <p:cNvGrpSpPr/>
        <p:nvPr/>
      </p:nvGrpSpPr>
      <p:grpSpPr>
        <a:xfrm>
          <a:off x="0" y="0"/>
          <a:ext cx="0" cy="0"/>
          <a:chOff x="0" y="0"/>
          <a:chExt cx="0" cy="0"/>
        </a:xfrm>
      </p:grpSpPr>
      <p:sp>
        <p:nvSpPr>
          <p:cNvPr id="2" name="QB_4#b3dd8a919?vbadefaultcenterpage=1&amp;parentnodeid=712b37977&amp;vbahtmlprocessed=1&amp;hasbroken=1"/>
          <p:cNvSpPr/>
          <p:nvPr/>
        </p:nvSpPr>
        <p:spPr>
          <a:xfrm>
            <a:off x="356616" y="2098516"/>
            <a:ext cx="11475720"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（2020·陕西中考）</a:t>
            </a:r>
            <a:r>
              <a:rPr lang="en-US" altLang="zh-CN" sz="2800" b="0" i="0" dirty="0">
                <a:solidFill>
                  <a:srgbClr val="000000"/>
                </a:solidFill>
                <a:latin typeface="Times New Roman" pitchFamily="34" charset="0"/>
                <a:ea typeface="微软雅黑" pitchFamily="34" charset="-122"/>
                <a:cs typeface="Times New Roman" pitchFamily="34" charset="-120"/>
              </a:rPr>
              <a:t>照相机的镜头相当于一个凸透镜，凸透镜对光有</a:t>
            </a:r>
            <a:endParaRPr lang="en-US" altLang="zh-CN" sz="2800" dirty="0"/>
          </a:p>
          <a:p>
            <a:pPr algn="l" latinLnBrk="1">
              <a:lnSpc>
                <a:spcPts val="5100"/>
              </a:lnSpc>
            </a:pP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作用</a:t>
            </a:r>
            <a:r>
              <a:rPr lang="en-US" altLang="zh-CN" sz="2800" b="0" i="0" dirty="0">
                <a:solidFill>
                  <a:srgbClr val="000000"/>
                </a:solidFill>
                <a:latin typeface="Times New Roman" pitchFamily="34" charset="0"/>
                <a:ea typeface="微软雅黑" pitchFamily="34" charset="-122"/>
                <a:cs typeface="Times New Roman" pitchFamily="34" charset="-120"/>
              </a:rPr>
              <a:t>。拍照时</a:t>
            </a:r>
            <a:r>
              <a:rPr lang="en-US" altLang="zh-CN" sz="2800" b="0" i="0">
                <a:solidFill>
                  <a:srgbClr val="000000"/>
                </a:solidFill>
                <a:latin typeface="Times New Roman" pitchFamily="34" charset="0"/>
                <a:ea typeface="微软雅黑" pitchFamily="34" charset="-122"/>
                <a:cs typeface="Times New Roman" pitchFamily="34" charset="-120"/>
              </a:rPr>
              <a:t>，镜头与被拍摄对象之间的距离应大于</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某次小明去博物馆参观</a:t>
            </a:r>
            <a:r>
              <a:rPr lang="en-US" altLang="zh-CN" sz="2800" b="0" i="0" dirty="0">
                <a:solidFill>
                  <a:srgbClr val="000000"/>
                </a:solidFill>
                <a:latin typeface="Times New Roman" pitchFamily="34" charset="0"/>
                <a:ea typeface="微软雅黑" pitchFamily="34" charset="-122"/>
                <a:cs typeface="Times New Roman" pitchFamily="34" charset="-120"/>
              </a:rPr>
              <a:t>，他想把石碑上的文字拍得更大些</a:t>
            </a:r>
            <a:r>
              <a:rPr lang="en-US" altLang="zh-CN" sz="2800" b="0" i="0">
                <a:solidFill>
                  <a:srgbClr val="000000"/>
                </a:solidFill>
                <a:latin typeface="Times New Roman" pitchFamily="34" charset="0"/>
                <a:ea typeface="微软雅黑" pitchFamily="34" charset="-122"/>
                <a:cs typeface="Times New Roman" pitchFamily="34" charset="-120"/>
              </a:rPr>
              <a:t>，可将照相机的</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镜头</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选填“远离”或“靠近”）石碑。</a:t>
            </a:r>
            <a:endParaRPr lang="en-US" altLang="zh-CN" sz="2800" dirty="0"/>
          </a:p>
        </p:txBody>
      </p:sp>
      <p:sp>
        <p:nvSpPr>
          <p:cNvPr id="3" name="QB_4_AN.38_1#b3dd8a919.blank?vbadefaultcenterpage=1&amp;parentnodeid=712b37977&amp;vbapositionanswer=37&amp;vbahtmlprocessed=1"/>
          <p:cNvSpPr/>
          <p:nvPr/>
        </p:nvSpPr>
        <p:spPr>
          <a:xfrm>
            <a:off x="496316" y="2660205"/>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会聚</a:t>
            </a:r>
            <a:endParaRPr lang="en-US" altLang="zh-CN" sz="2800" dirty="0"/>
          </a:p>
        </p:txBody>
      </p:sp>
      <p:sp>
        <p:nvSpPr>
          <p:cNvPr id="4" name="QB_4_AN.39_1#b3dd8a919.blank?vbadefaultcenterpage=1&amp;parentnodeid=712b37977&amp;vbapositionanswer=38&amp;vbahtmlprocessed=1"/>
          <p:cNvSpPr/>
          <p:nvPr/>
        </p:nvSpPr>
        <p:spPr>
          <a:xfrm>
            <a:off x="9741916" y="2660205"/>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二倍焦距</a:t>
            </a:r>
            <a:endParaRPr lang="en-US" altLang="zh-CN" sz="2800" dirty="0"/>
          </a:p>
        </p:txBody>
      </p:sp>
      <p:sp>
        <p:nvSpPr>
          <p:cNvPr id="5" name="QB_4_AN.40_1#b3dd8a919.blank?vbadefaultcenterpage=1&amp;parentnodeid=712b37977&amp;vbapositionanswer=39&amp;vbahtmlprocessed=1"/>
          <p:cNvSpPr/>
          <p:nvPr/>
        </p:nvSpPr>
        <p:spPr>
          <a:xfrm>
            <a:off x="1207516" y="3980656"/>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靠近</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blinds(horizontal)">
                                      <p:cBhvr>
                                        <p:cTn id="15" dur="500"/>
                                        <p:tgtEl>
                                          <p:spTgt spid="4">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blinds(horizontal)">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blinds(horizontal)">
                                      <p:cBhvr>
                                        <p:cTn id="23" dur="500"/>
                                        <p:tgtEl>
                                          <p:spTgt spid="5">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blinds(horizontal)">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Hexin Slide 38checked= 1 &amp; amp; version = 1.0.5checked=1&amp;version=1.0.5">
    <p:spTree>
      <p:nvGrpSpPr>
        <p:cNvPr id="1" name=""/>
        <p:cNvGrpSpPr/>
        <p:nvPr/>
      </p:nvGrpSpPr>
      <p:grpSpPr>
        <a:xfrm>
          <a:off x="0" y="0"/>
          <a:ext cx="0" cy="0"/>
          <a:chOff x="0" y="0"/>
          <a:chExt cx="0" cy="0"/>
        </a:xfrm>
      </p:grpSpPr>
      <p:sp>
        <p:nvSpPr>
          <p:cNvPr id="2" name="QO_4_BD.41_1#472906448?segpoint=1&amp;vbadefaultcenterpage=1&amp;parentnodeid=712b37977&amp;vbahtmlprocessed=1"/>
          <p:cNvSpPr/>
          <p:nvPr/>
        </p:nvSpPr>
        <p:spPr>
          <a:xfrm>
            <a:off x="356616" y="675322"/>
            <a:ext cx="11475720" cy="1500061"/>
          </a:xfrm>
          <a:prstGeom prst="rect">
            <a:avLst/>
          </a:prstGeom>
          <a:noFill/>
          <a:ln/>
        </p:spPr>
        <p:txBody>
          <a:bodyPr wrap="square" lIns="0" tIns="0" rIns="0" bIns="0" rtlCol="0" anchor="t"/>
          <a:lstStyle/>
          <a:p>
            <a:pPr algn="l"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1" i="0" dirty="0">
                <a:solidFill>
                  <a:srgbClr val="29964C"/>
                </a:solidFill>
                <a:latin typeface="KaiTi" pitchFamily="34" charset="0"/>
                <a:ea typeface="KaiTi" pitchFamily="34" charset="-122"/>
                <a:cs typeface="KaiTi" pitchFamily="34" charset="-120"/>
              </a:rPr>
              <a:t>（2022·陕西中考）</a:t>
            </a:r>
            <a:r>
              <a:rPr lang="en-US" altLang="zh-CN" sz="2800" b="0" i="0" dirty="0">
                <a:solidFill>
                  <a:srgbClr val="000000"/>
                </a:solidFill>
                <a:latin typeface="Times New Roman" pitchFamily="34" charset="0"/>
                <a:ea typeface="微软雅黑" pitchFamily="34" charset="-122"/>
                <a:cs typeface="Times New Roman" pitchFamily="34" charset="-120"/>
              </a:rPr>
              <a:t>如图1-6-3甲所示，人眼的功能类似于照相机。学习了凸透镜成像规律后，小明对人眼和照相机如何成清晰的像，进行了进一步研究。</a:t>
            </a:r>
            <a:endParaRPr lang="en-US" altLang="zh-CN" sz="2800" dirty="0"/>
          </a:p>
        </p:txBody>
      </p:sp>
      <p:pic>
        <p:nvPicPr>
          <p:cNvPr id="3" name="QO_4_BD.41_2#472906448?imagetipindex=9&amp;vbadefaultcenterpage=1&amp;parentnodeid=712b37977&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70248" y="2306510"/>
            <a:ext cx="3648456" cy="30998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4_BD.41_3#472906448?imagetipindex=9&amp;vbadefaultcenterpage=1&amp;parentnodeid=712b37977&amp;vbahtmlprocessed=1"/>
          <p:cNvSpPr/>
          <p:nvPr/>
        </p:nvSpPr>
        <p:spPr>
          <a:xfrm>
            <a:off x="5490432" y="5533326"/>
            <a:ext cx="1208087" cy="475615"/>
          </a:xfrm>
          <a:prstGeom prst="rect">
            <a:avLst/>
          </a:prstGeom>
          <a:noFill/>
          <a:ln/>
        </p:spPr>
        <p:txBody>
          <a:bodyPr wrap="square" lIns="0" tIns="0" rIns="0" bIns="0" rtlCol="0" anchor="t"/>
          <a:lstStyle/>
          <a:p>
            <a:pPr algn="ctr" latinLnBrk="1">
              <a:lnSpc>
                <a:spcPct val="120000"/>
              </a:lnSpc>
            </a:pPr>
            <a:r>
              <a:rPr lang="en-US" altLang="zh-CN" sz="2800" b="0" i="0" dirty="0">
                <a:solidFill>
                  <a:srgbClr val="000000"/>
                </a:solidFill>
                <a:latin typeface="Times New Roman" pitchFamily="34" charset="0"/>
                <a:ea typeface="微软雅黑" pitchFamily="34" charset="-122"/>
                <a:cs typeface="Times New Roman" pitchFamily="34" charset="-120"/>
              </a:rPr>
              <a:t>图1-6-3</a:t>
            </a:r>
            <a:endParaRPr lang="en-US" altLang="zh-CN" sz="2800" dirty="0"/>
          </a:p>
        </p:txBody>
      </p:sp>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name="Hexin Slide 39checked= 1 &amp; amp; version = 1.0.5checked=1&amp;version=1.0.5">
    <p:spTree>
      <p:nvGrpSpPr>
        <p:cNvPr id="1" name=""/>
        <p:cNvGrpSpPr/>
        <p:nvPr/>
      </p:nvGrpSpPr>
      <p:grpSpPr>
        <a:xfrm>
          <a:off x="0" y="0"/>
          <a:ext cx="0" cy="0"/>
          <a:chOff x="0" y="0"/>
          <a:chExt cx="0" cy="0"/>
        </a:xfrm>
      </p:grpSpPr>
      <p:sp>
        <p:nvSpPr>
          <p:cNvPr id="2" name="QB_5#53b5dad96?vbadefaultcenterpage=1&amp;parentnodeid=472906448&amp;vbahtmlprocessed=1&amp;hasbroken=1"/>
          <p:cNvSpPr/>
          <p:nvPr/>
        </p:nvSpPr>
        <p:spPr>
          <a:xfrm>
            <a:off x="356616" y="1491202"/>
            <a:ext cx="11475720" cy="249186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（1）人眼结构中，视网膜到晶状体的距离不变，相当于</a:t>
            </a:r>
            <a:r>
              <a:rPr lang="en-US" altLang="zh-CN" sz="2800" b="0" i="0">
                <a:solidFill>
                  <a:srgbClr val="000000"/>
                </a:solidFill>
                <a:latin typeface="Times New Roman" pitchFamily="34" charset="0"/>
                <a:ea typeface="微软雅黑" pitchFamily="34" charset="-122"/>
                <a:cs typeface="Times New Roman" pitchFamily="34" charset="-120"/>
              </a:rPr>
              <a:t>“探究凸透镜成像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规律”实验中</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到凸透镜的距离不变</a:t>
            </a:r>
            <a:r>
              <a:rPr lang="en-US" altLang="zh-CN" sz="2800" b="0" i="0" dirty="0">
                <a:solidFill>
                  <a:srgbClr val="000000"/>
                </a:solidFill>
                <a:latin typeface="Times New Roman" pitchFamily="34" charset="0"/>
                <a:ea typeface="微软雅黑" pitchFamily="34" charset="-122"/>
                <a:cs typeface="Times New Roman" pitchFamily="34" charset="-120"/>
              </a:rPr>
              <a:t>。能否看清远近不同的物体</a:t>
            </a:r>
            <a:r>
              <a:rPr lang="en-US" altLang="zh-CN" sz="2800" b="0" i="0">
                <a:solidFill>
                  <a:srgbClr val="000000"/>
                </a:solidFill>
                <a:latin typeface="Times New Roman" pitchFamily="34" charset="0"/>
                <a:ea typeface="微软雅黑" pitchFamily="34" charset="-122"/>
                <a:cs typeface="Times New Roman" pitchFamily="34" charset="-120"/>
              </a:rPr>
              <a:t>，可</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能与晶状体的焦距有关</a:t>
            </a:r>
            <a:r>
              <a:rPr lang="en-US" altLang="zh-CN" sz="2800" b="0" i="0" dirty="0">
                <a:solidFill>
                  <a:srgbClr val="000000"/>
                </a:solidFill>
                <a:latin typeface="Times New Roman" pitchFamily="34" charset="0"/>
                <a:ea typeface="微软雅黑" pitchFamily="34" charset="-122"/>
                <a:cs typeface="Times New Roman" pitchFamily="34" charset="-120"/>
              </a:rPr>
              <a:t>。使用变焦照相机拍照，能否得到清晰的像</a:t>
            </a:r>
            <a:r>
              <a:rPr lang="en-US" altLang="zh-CN" sz="2800" b="0" i="0">
                <a:solidFill>
                  <a:srgbClr val="000000"/>
                </a:solidFill>
                <a:latin typeface="Times New Roman" pitchFamily="34" charset="0"/>
                <a:ea typeface="微软雅黑" pitchFamily="34" charset="-122"/>
                <a:cs typeface="Times New Roman" pitchFamily="34" charset="-120"/>
              </a:rPr>
              <a:t>，可能</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同时与焦距和像距有关</a:t>
            </a:r>
            <a:r>
              <a:rPr lang="en-US" altLang="zh-CN" sz="2800" b="0" i="0" dirty="0">
                <a:solidFill>
                  <a:srgbClr val="000000"/>
                </a:solidFill>
                <a:latin typeface="Times New Roman" pitchFamily="34" charset="0"/>
                <a:ea typeface="微软雅黑" pitchFamily="34" charset="-122"/>
                <a:cs typeface="Times New Roman" pitchFamily="34" charset="-120"/>
              </a:rPr>
              <a:t>。于是，小明用图1-6-3乙所示装置进行探究。</a:t>
            </a:r>
            <a:endParaRPr lang="en-US" altLang="zh-CN" sz="2800" dirty="0"/>
          </a:p>
        </p:txBody>
      </p:sp>
      <p:sp>
        <p:nvSpPr>
          <p:cNvPr id="3" name="QB_5_AN.42_1#53b5dad96.blank?vbadefaultcenterpage=1&amp;parentnodeid=472906448&amp;vbapositionanswer=40&amp;vbahtmlprocessed=1"/>
          <p:cNvSpPr/>
          <p:nvPr/>
        </p:nvSpPr>
        <p:spPr>
          <a:xfrm>
            <a:off x="2431479" y="2049843"/>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光屏</a:t>
            </a:r>
            <a:endParaRPr lang="en-US" altLang="zh-CN" sz="2800" dirty="0"/>
          </a:p>
        </p:txBody>
      </p:sp>
      <mc:AlternateContent xmlns:mc="http://schemas.openxmlformats.org/markup-compatibility/2006" xmlns:a14="http://schemas.microsoft.com/office/drawing/2010/main">
        <mc:Choice Requires="a14">
          <p:sp>
            <p:nvSpPr>
              <p:cNvPr id="4" name="QB_5#003ffc2f9?vbadefaultcenterpage=1&amp;parentnodeid=472906448&amp;vbahtmlprocessed=1&amp;hasbroken=1"/>
              <p:cNvSpPr/>
              <p:nvPr/>
            </p:nvSpPr>
            <p:spPr>
              <a:xfrm>
                <a:off x="356616" y="3985989"/>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（2）实验前，调节“</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F</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”光源和光屏的中心在凸透镜的主光轴上是为了使像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呈现在</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4" name="QB_5#003ffc2f9?vbadefaultcenterpage=1&amp;parentnodeid=472906448&amp;vbahtmlprocessed=1&amp;hasbroken=1"/>
              <p:cNvSpPr>
                <a:spLocks noRot="1" noChangeAspect="1" noMove="1" noResize="1" noEditPoints="1" noAdjustHandles="1" noChangeArrowheads="1" noChangeShapeType="1" noTextEdit="1"/>
              </p:cNvSpPr>
              <p:nvPr/>
            </p:nvSpPr>
            <p:spPr>
              <a:xfrm>
                <a:off x="356616" y="3985989"/>
                <a:ext cx="11475720" cy="1207072"/>
              </a:xfrm>
              <a:prstGeom prst="rect">
                <a:avLst/>
              </a:prstGeom>
              <a:blipFill>
                <a:blip r:embed="rId3"/>
                <a:stretch>
                  <a:fillRect l="-1913" r="-1488" b="-18687"/>
                </a:stretch>
              </a:blipFill>
              <a:ln/>
            </p:spPr>
            <p:txBody>
              <a:bodyPr/>
              <a:lstStyle/>
              <a:p>
                <a:r>
                  <a:rPr lang="zh-CN" altLang="en-US">
                    <a:noFill/>
                  </a:rPr>
                  <a:t> </a:t>
                </a:r>
              </a:p>
            </p:txBody>
          </p:sp>
        </mc:Fallback>
      </mc:AlternateContent>
      <p:sp>
        <p:nvSpPr>
          <p:cNvPr id="5" name="QB_5_AN.43_1#003ffc2f9.blank?vbadefaultcenterpage=1&amp;parentnodeid=472906448&amp;vbapositionanswer=41&amp;vbahtmlprocessed=1"/>
          <p:cNvSpPr/>
          <p:nvPr/>
        </p:nvSpPr>
        <p:spPr>
          <a:xfrm>
            <a:off x="1563116" y="4587969"/>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光屏中央</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Hexin Slide 4checked= 1 &amp; amp; version = 1.0.5checked=1&amp;version=1.0.5">
    <p:spTree>
      <p:nvGrpSpPr>
        <p:cNvPr id="1" name=""/>
        <p:cNvGrpSpPr/>
        <p:nvPr/>
      </p:nvGrpSpPr>
      <p:grpSpPr>
        <a:xfrm>
          <a:off x="0" y="0"/>
          <a:ext cx="0" cy="0"/>
          <a:chOff x="0" y="0"/>
          <a:chExt cx="0" cy="0"/>
        </a:xfrm>
      </p:grpSpPr>
      <p:sp>
        <p:nvSpPr>
          <p:cNvPr id="2" name="C_3_BD#e63009fa3.fixed?vbadefaultcenterpage=1&amp;parentnodeid=b1d31caae&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基础知识梳理</a:t>
            </a:r>
            <a:endParaRPr lang="en-US" altLang="zh-CN" sz="5500" dirty="0"/>
          </a:p>
        </p:txBody>
      </p:sp>
      <p:sp>
        <p:nvSpPr>
          <p:cNvPr id="3" name="C_3#e63009fa3.fixed?vbadefaultcenterpage=1&amp;parentnodeid=b1d31caae&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01</a:t>
            </a:r>
            <a:endParaRPr lang="en-US" altLang="zh-CN" sz="550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name="Hexin Slide 4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44_1#a29a5885e?segpoint=1&amp;vbadefaultcenterpage=1&amp;parentnodeid=472906448&amp;vbahtmlprocessed=1&amp;hasbroken=1"/>
              <p:cNvSpPr/>
              <p:nvPr/>
            </p:nvSpPr>
            <p:spPr>
              <a:xfrm>
                <a:off x="356616" y="1455959"/>
                <a:ext cx="11475720" cy="377234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（3）实验主要步骤：</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①保持光屏到凸透镜的距离</a:t>
                </a:r>
                <a:r>
                  <a:rPr lang="en-US" altLang="zh-CN" sz="2800" b="0" i="0" spc="-100" dirty="0">
                    <a:solidFill>
                      <a:srgbClr val="000000"/>
                    </a:solidFill>
                    <a:latin typeface="Times New Roman" pitchFamily="34" charset="0"/>
                    <a:ea typeface="微软雅黑" pitchFamily="34" charset="-122"/>
                    <a:cs typeface="Times New Roman" pitchFamily="34" charset="-120"/>
                  </a:rPr>
                  <a:t>不变，换上不同焦距的凸透镜，调节“</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m:rPr>
                        <m:sty m:val="p"/>
                      </m:rPr>
                      <a:rPr lang="en-US" altLang="zh-CN" sz="2800" b="0" i="0" spc="-100" dirty="0">
                        <a:solidFill>
                          <a:srgbClr val="000000"/>
                        </a:solidFill>
                        <a:latin typeface="Cambria Math" panose="02040503050406030204" pitchFamily="18" charset="0"/>
                        <a:ea typeface="微软雅黑" pitchFamily="34" charset="-122"/>
                        <a:cs typeface="Times New Roman" pitchFamily="34" charset="-120"/>
                      </a:rPr>
                      <m:t>F</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spc="-100">
                    <a:solidFill>
                      <a:srgbClr val="000000"/>
                    </a:solidFill>
                    <a:latin typeface="Times New Roman" pitchFamily="34" charset="0"/>
                    <a:ea typeface="微软雅黑" pitchFamily="34" charset="-122"/>
                    <a:cs typeface="Times New Roman" pitchFamily="34" charset="-120"/>
                  </a:rPr>
                  <a:t>”光源到</a:t>
                </a:r>
              </a:p>
              <a:p>
                <a:pPr latinLnBrk="1">
                  <a:lnSpc>
                    <a:spcPts val="5100"/>
                  </a:lnSpc>
                </a:pPr>
                <a:r>
                  <a:rPr lang="en-US" altLang="zh-CN" sz="2800" b="0" i="0" spc="-100">
                    <a:solidFill>
                      <a:srgbClr val="000000"/>
                    </a:solidFill>
                    <a:latin typeface="Times New Roman" pitchFamily="34" charset="0"/>
                    <a:ea typeface="微软雅黑" pitchFamily="34" charset="-122"/>
                    <a:cs typeface="Times New Roman" pitchFamily="34" charset="-120"/>
                  </a:rPr>
                  <a:t>凸透镜的距离</a:t>
                </a:r>
                <a:r>
                  <a:rPr lang="en-US" altLang="zh-CN" sz="2800" b="0" i="0" spc="-100" dirty="0">
                    <a:solidFill>
                      <a:srgbClr val="000000"/>
                    </a:solidFill>
                    <a:latin typeface="Times New Roman" pitchFamily="34" charset="0"/>
                    <a:ea typeface="微软雅黑" pitchFamily="34" charset="-122"/>
                    <a:cs typeface="Times New Roman" pitchFamily="34" charset="-120"/>
                  </a:rPr>
                  <a:t>，直到光屏上成清晰的像，分别记录焦距、物距和像的高度。</a:t>
                </a:r>
                <a:endParaRPr lang="en-US" altLang="zh-CN" sz="2800" spc="-100" dirty="0"/>
              </a:p>
              <a:p>
                <a:pPr algn="l"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②保持</a:t>
                </a:r>
                <a:r>
                  <a:rPr lang="en-US" altLang="zh-CN" sz="2800" i="0">
                    <a:solidFill>
                      <a:srgbClr val="000000"/>
                    </a:solidFill>
                    <a:latin typeface="SimSun" pitchFamily="34" charset="0"/>
                    <a:ea typeface="SimSun" pitchFamily="34" charset="-122"/>
                    <a:cs typeface="SimSun" pitchFamily="34" charset="-120"/>
                  </a:rPr>
                  <a:t>___________</a:t>
                </a:r>
                <a:r>
                  <a:rPr lang="en-US" altLang="zh-CN" sz="2800" b="0" i="0">
                    <a:solidFill>
                      <a:srgbClr val="000000"/>
                    </a:solidFill>
                    <a:latin typeface="Times New Roman" pitchFamily="34" charset="0"/>
                    <a:ea typeface="微软雅黑" pitchFamily="34" charset="-122"/>
                    <a:cs typeface="Times New Roman" pitchFamily="34" charset="-120"/>
                  </a:rPr>
                  <a:t>到凸透镜的距离不变</a:t>
                </a:r>
                <a:r>
                  <a:rPr lang="en-US" altLang="zh-CN" sz="2800" b="0" i="0" dirty="0">
                    <a:solidFill>
                      <a:srgbClr val="000000"/>
                    </a:solidFill>
                    <a:latin typeface="Times New Roman" pitchFamily="34" charset="0"/>
                    <a:ea typeface="微软雅黑" pitchFamily="34" charset="-122"/>
                    <a:cs typeface="Times New Roman" pitchFamily="34" charset="-120"/>
                  </a:rPr>
                  <a:t>，换上不同焦距的凸透镜</a:t>
                </a:r>
                <a:r>
                  <a:rPr lang="en-US" altLang="zh-CN" sz="2800" b="0" i="0">
                    <a:solidFill>
                      <a:srgbClr val="000000"/>
                    </a:solidFill>
                    <a:latin typeface="Times New Roman" pitchFamily="34" charset="0"/>
                    <a:ea typeface="微软雅黑" pitchFamily="34" charset="-122"/>
                    <a:cs typeface="Times New Roman" pitchFamily="34" charset="-120"/>
                  </a:rPr>
                  <a:t>，调节</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光屏到凸透镜的距离</a:t>
                </a:r>
                <a:r>
                  <a:rPr lang="en-US" altLang="zh-CN" sz="2800" b="0" i="0" dirty="0">
                    <a:solidFill>
                      <a:srgbClr val="000000"/>
                    </a:solidFill>
                    <a:latin typeface="Times New Roman" pitchFamily="34" charset="0"/>
                    <a:ea typeface="微软雅黑" pitchFamily="34" charset="-122"/>
                    <a:cs typeface="Times New Roman" pitchFamily="34" charset="-120"/>
                  </a:rPr>
                  <a:t>，直到光屏上成清晰的像，分别记录焦距</a:t>
                </a:r>
                <a:r>
                  <a:rPr lang="en-US" altLang="zh-CN" sz="2800" b="0" i="0">
                    <a:solidFill>
                      <a:srgbClr val="000000"/>
                    </a:solidFill>
                    <a:latin typeface="Times New Roman" pitchFamily="34" charset="0"/>
                    <a:ea typeface="微软雅黑" pitchFamily="34" charset="-122"/>
                    <a:cs typeface="Times New Roman" pitchFamily="34" charset="-120"/>
                  </a:rPr>
                  <a:t>、像距和像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的高度</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B_5_BD.44_1#a29a5885e?segpoint=1&amp;vbadefaultcenterpage=1&amp;parentnodeid=472906448&amp;vbahtmlprocessed=1&amp;hasbroken=1"/>
              <p:cNvSpPr>
                <a:spLocks noRot="1" noChangeAspect="1" noMove="1" noResize="1" noEditPoints="1" noAdjustHandles="1" noChangeArrowheads="1" noChangeShapeType="1" noTextEdit="1"/>
              </p:cNvSpPr>
              <p:nvPr/>
            </p:nvSpPr>
            <p:spPr>
              <a:xfrm>
                <a:off x="356616" y="1455959"/>
                <a:ext cx="11475720" cy="3772345"/>
              </a:xfrm>
              <a:prstGeom prst="rect">
                <a:avLst/>
              </a:prstGeom>
              <a:blipFill>
                <a:blip r:embed="rId3"/>
                <a:stretch>
                  <a:fillRect l="-1913" r="-903" b="-662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5_AN.45_1#a29a5885e.blank?vbadefaultcenterpage=1&amp;parentnodeid=472906448&amp;vbapositionanswer=42&amp;vbahtmlprocessed=1"/>
              <p:cNvSpPr/>
              <p:nvPr/>
            </p:nvSpPr>
            <p:spPr>
              <a:xfrm>
                <a:off x="1499616" y="3297999"/>
                <a:ext cx="1808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m:rPr>
                        <m:sty m:val="p"/>
                      </m:rPr>
                      <a:rPr lang="en-US" altLang="zh-CN" sz="2800" b="0" i="0" dirty="0">
                        <a:solidFill>
                          <a:srgbClr val="FF0000"/>
                        </a:solidFill>
                        <a:latin typeface="Cambria Math" panose="02040503050406030204" pitchFamily="18" charset="0"/>
                        <a:ea typeface="微软雅黑" pitchFamily="34" charset="-122"/>
                        <a:cs typeface="微软雅黑" pitchFamily="34" charset="-120"/>
                      </a:rPr>
                      <m:t>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”光源</a:t>
                </a:r>
                <a:endParaRPr lang="en-US" altLang="zh-CN" sz="2800" dirty="0"/>
              </a:p>
            </p:txBody>
          </p:sp>
        </mc:Choice>
        <mc:Fallback xmlns="">
          <p:sp>
            <p:nvSpPr>
              <p:cNvPr id="3" name="QB_5_AN.45_1#a29a5885e.blank?vbadefaultcenterpage=1&amp;parentnodeid=472906448&amp;vbapositionanswer=42&amp;vbahtmlprocessed=1"/>
              <p:cNvSpPr>
                <a:spLocks noRot="1" noChangeAspect="1" noMove="1" noResize="1" noEditPoints="1" noAdjustHandles="1" noChangeArrowheads="1" noChangeShapeType="1" noTextEdit="1"/>
              </p:cNvSpPr>
              <p:nvPr/>
            </p:nvSpPr>
            <p:spPr>
              <a:xfrm>
                <a:off x="1499616" y="3297999"/>
                <a:ext cx="1808163" cy="571945"/>
              </a:xfrm>
              <a:prstGeom prst="rect">
                <a:avLst/>
              </a:prstGeom>
              <a:blipFill>
                <a:blip r:embed="rId4"/>
                <a:stretch>
                  <a:fillRect l="-9428" r="-9764" b="-38298"/>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Hexin Slide 4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46_1#253e62c46?segpoint=1&amp;vbadefaultcenterpage=1&amp;parentnodeid=472906448&amp;vbahtmlprocessed=1&amp;hasbroken=1"/>
              <p:cNvSpPr/>
              <p:nvPr/>
            </p:nvSpPr>
            <p:spPr>
              <a:xfrm>
                <a:off x="356616" y="1215040"/>
                <a:ext cx="11475720" cy="57162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（4）实验数据如下表所示。（物体的高度</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𝐻</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2" name="QO_5_BD.46_1#253e62c46?segpoint=1&amp;vbadefaultcenterpage=1&amp;parentnodeid=472906448&amp;vbahtmlprocessed=1&amp;hasbroken=1"/>
              <p:cNvSpPr>
                <a:spLocks noRot="1" noChangeAspect="1" noMove="1" noResize="1" noEditPoints="1" noAdjustHandles="1" noChangeArrowheads="1" noChangeShapeType="1" noTextEdit="1"/>
              </p:cNvSpPr>
              <p:nvPr/>
            </p:nvSpPr>
            <p:spPr>
              <a:xfrm>
                <a:off x="356616" y="1215040"/>
                <a:ext cx="11475720" cy="571627"/>
              </a:xfrm>
              <a:prstGeom prst="rect">
                <a:avLst/>
              </a:prstGeom>
              <a:blipFill>
                <a:blip r:embed="rId3"/>
                <a:stretch>
                  <a:fillRect l="-1913" b="-3829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2" name="QO_5_BD.46_2#253e62c46?colgroup=4,5,5,5,7&amp;vbadefaultcenterpage=1&amp;parentnodeid=472906448&amp;vbahtmlprocessed=1&amp;hasbroken=1"/>
              <p:cNvGraphicFramePr>
                <a:graphicFrameLocks noGrp="1"/>
              </p:cNvGraphicFramePr>
              <p:nvPr>
                <p:extLst>
                  <p:ext uri="{D42A27DB-BD31-4B8C-83A1-F6EECF244321}">
                    <p14:modId xmlns:p14="http://schemas.microsoft.com/office/powerpoint/2010/main" val="2658076934"/>
                  </p:ext>
                </p:extLst>
              </p:nvPr>
            </p:nvGraphicFramePr>
            <p:xfrm>
              <a:off x="356616" y="1915572"/>
              <a:ext cx="11420856" cy="3911600"/>
            </p:xfrm>
            <a:graphic>
              <a:graphicData uri="http://schemas.openxmlformats.org/drawingml/2006/table">
                <a:tbl>
                  <a:tblPr/>
                  <a:tblGrid>
                    <a:gridCol w="1837944">
                      <a:extLst>
                        <a:ext uri="{9D8B030D-6E8A-4147-A177-3AD203B41FA5}">
                          <a16:colId xmlns:a16="http://schemas.microsoft.com/office/drawing/2014/main" xmlns="" val="20000"/>
                        </a:ext>
                      </a:extLst>
                    </a:gridCol>
                    <a:gridCol w="2185416">
                      <a:extLst>
                        <a:ext uri="{9D8B030D-6E8A-4147-A177-3AD203B41FA5}">
                          <a16:colId xmlns:a16="http://schemas.microsoft.com/office/drawing/2014/main" xmlns="" val="20001"/>
                        </a:ext>
                      </a:extLst>
                    </a:gridCol>
                    <a:gridCol w="2157984">
                      <a:extLst>
                        <a:ext uri="{9D8B030D-6E8A-4147-A177-3AD203B41FA5}">
                          <a16:colId xmlns:a16="http://schemas.microsoft.com/office/drawing/2014/main" xmlns="" val="20002"/>
                        </a:ext>
                      </a:extLst>
                    </a:gridCol>
                    <a:gridCol w="2203704">
                      <a:extLst>
                        <a:ext uri="{9D8B030D-6E8A-4147-A177-3AD203B41FA5}">
                          <a16:colId xmlns:a16="http://schemas.microsoft.com/office/drawing/2014/main" xmlns="" val="20003"/>
                        </a:ext>
                      </a:extLst>
                    </a:gridCol>
                    <a:gridCol w="3035808">
                      <a:extLst>
                        <a:ext uri="{9D8B030D-6E8A-4147-A177-3AD203B41FA5}">
                          <a16:colId xmlns:a16="http://schemas.microsoft.com/office/drawing/2014/main" xmlns="" val="20004"/>
                        </a:ext>
                      </a:extLst>
                    </a:gridCol>
                  </a:tblGrid>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物距</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𝑢</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像距</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𝑣</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焦距</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像的高度</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h</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507619">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mc:Choice>
        <mc:Fallback xmlns="">
          <p:graphicFrame>
            <p:nvGraphicFramePr>
              <p:cNvPr id="42" name="QO_5_BD.46_2#253e62c46?colgroup=4,5,5,5,7&amp;vbadefaultcenterpage=1&amp;parentnodeid=472906448&amp;vbahtmlprocessed=1&amp;hasbroken=1"/>
              <p:cNvGraphicFramePr>
                <a:graphicFrameLocks noGrp="1"/>
              </p:cNvGraphicFramePr>
              <p:nvPr>
                <p:extLst>
                  <p:ext uri="{D42A27DB-BD31-4B8C-83A1-F6EECF244321}">
                    <p14:modId xmlns:p14="http://schemas.microsoft.com/office/powerpoint/2010/main" val="2658076934"/>
                  </p:ext>
                </p:extLst>
              </p:nvPr>
            </p:nvGraphicFramePr>
            <p:xfrm>
              <a:off x="356616" y="1915572"/>
              <a:ext cx="11420856" cy="3574987"/>
            </p:xfrm>
            <a:graphic>
              <a:graphicData uri="http://schemas.openxmlformats.org/drawingml/2006/table">
                <a:tbl>
                  <a:tblPr/>
                  <a:tblGrid>
                    <a:gridCol w="1837944">
                      <a:extLst>
                        <a:ext uri="{9D8B030D-6E8A-4147-A177-3AD203B41FA5}">
                          <a16:colId xmlns:a16="http://schemas.microsoft.com/office/drawing/2014/main" val="20000"/>
                        </a:ext>
                      </a:extLst>
                    </a:gridCol>
                    <a:gridCol w="2185416">
                      <a:extLst>
                        <a:ext uri="{9D8B030D-6E8A-4147-A177-3AD203B41FA5}">
                          <a16:colId xmlns:a16="http://schemas.microsoft.com/office/drawing/2014/main" val="20001"/>
                        </a:ext>
                      </a:extLst>
                    </a:gridCol>
                    <a:gridCol w="2157984">
                      <a:extLst>
                        <a:ext uri="{9D8B030D-6E8A-4147-A177-3AD203B41FA5}">
                          <a16:colId xmlns:a16="http://schemas.microsoft.com/office/drawing/2014/main" val="20002"/>
                        </a:ext>
                      </a:extLst>
                    </a:gridCol>
                    <a:gridCol w="2203704">
                      <a:extLst>
                        <a:ext uri="{9D8B030D-6E8A-4147-A177-3AD203B41FA5}">
                          <a16:colId xmlns:a16="http://schemas.microsoft.com/office/drawing/2014/main" val="20003"/>
                        </a:ext>
                      </a:extLst>
                    </a:gridCol>
                    <a:gridCol w="3035808">
                      <a:extLst>
                        <a:ext uri="{9D8B030D-6E8A-4147-A177-3AD203B41FA5}">
                          <a16:colId xmlns:a16="http://schemas.microsoft.com/office/drawing/2014/main" val="20004"/>
                        </a:ext>
                      </a:extLst>
                    </a:gridCol>
                  </a:tblGrid>
                  <a:tr h="510985">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实验序号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84637" t="-5952" r="-339665" b="-6392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86723" t="-5952" r="-243503" b="-6392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80387" t="-5952" r="-138122" b="-6392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76506" t="-5952" r="-402" b="-639286"/>
                          </a:stretch>
                        </a:blipFill>
                      </a:tcPr>
                    </a:tc>
                    <a:extLst>
                      <a:ext uri="{0D108BD9-81ED-4DB2-BD59-A6C34878D82A}">
                        <a16:rowId xmlns:a16="http://schemas.microsoft.com/office/drawing/2014/main" val="10000"/>
                      </a:ext>
                    </a:extLst>
                  </a:tr>
                  <a:tr h="51066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1066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1066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1066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1066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1066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name="Hexin Slide 42checked= 1 &amp; amp; version = 1.0.5checked=1&amp;version=1.0.5">
    <p:spTree>
      <p:nvGrpSpPr>
        <p:cNvPr id="1" name=""/>
        <p:cNvGrpSpPr/>
        <p:nvPr/>
      </p:nvGrpSpPr>
      <p:grpSpPr>
        <a:xfrm>
          <a:off x="0" y="0"/>
          <a:ext cx="0" cy="0"/>
          <a:chOff x="0" y="0"/>
          <a:chExt cx="0" cy="0"/>
        </a:xfrm>
      </p:grpSpPr>
      <p:sp>
        <p:nvSpPr>
          <p:cNvPr id="2" name="QB_6#53137a283?vbadefaultcenterpage=1&amp;parentnodeid=253e62c46&amp;vbahtmlprocessed=1&amp;hasbroken=1"/>
          <p:cNvSpPr/>
          <p:nvPr/>
        </p:nvSpPr>
        <p:spPr>
          <a:xfrm>
            <a:off x="356616" y="2107725"/>
            <a:ext cx="11475720" cy="1212025"/>
          </a:xfrm>
          <a:prstGeom prst="rect">
            <a:avLst/>
          </a:prstGeom>
          <a:noFill/>
          <a:ln/>
        </p:spPr>
        <p:txBody>
          <a:bodyPr wrap="none" lIns="0" tIns="0" rIns="0" bIns="0" rtlCol="0" anchor="t"/>
          <a:lstStyle/>
          <a:p>
            <a:pPr algn="l"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①分析</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三组数据可知</a:t>
            </a:r>
            <a:r>
              <a:rPr lang="en-US" altLang="zh-CN" sz="2800" b="0" i="0" dirty="0">
                <a:solidFill>
                  <a:srgbClr val="000000"/>
                </a:solidFill>
                <a:latin typeface="Times New Roman" pitchFamily="34" charset="0"/>
                <a:ea typeface="微软雅黑" pitchFamily="34" charset="-122"/>
                <a:cs typeface="Times New Roman" pitchFamily="34" charset="-120"/>
              </a:rPr>
              <a:t>：当像距不变时，物距变大</a:t>
            </a:r>
            <a:r>
              <a:rPr lang="en-US" altLang="zh-CN" sz="2800" b="0" i="0">
                <a:solidFill>
                  <a:srgbClr val="000000"/>
                </a:solidFill>
                <a:latin typeface="Times New Roman" pitchFamily="34" charset="0"/>
                <a:ea typeface="微软雅黑" pitchFamily="34" charset="-122"/>
                <a:cs typeface="Times New Roman" pitchFamily="34" charset="-120"/>
              </a:rPr>
              <a:t>，要成清晰的</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像</a:t>
            </a:r>
            <a:r>
              <a:rPr lang="en-US" altLang="zh-CN" sz="2800" b="0" i="0" dirty="0">
                <a:solidFill>
                  <a:srgbClr val="000000"/>
                </a:solidFill>
                <a:latin typeface="Times New Roman" pitchFamily="34" charset="0"/>
                <a:ea typeface="微软雅黑" pitchFamily="34" charset="-122"/>
                <a:cs typeface="Times New Roman" pitchFamily="34" charset="-120"/>
              </a:rPr>
              <a:t>，凸透镜焦距要变大。</a:t>
            </a:r>
            <a:endParaRPr lang="en-US" altLang="zh-CN" sz="2800" dirty="0"/>
          </a:p>
        </p:txBody>
      </p:sp>
      <mc:AlternateContent xmlns:mc="http://schemas.openxmlformats.org/markup-compatibility/2006" xmlns:a14="http://schemas.microsoft.com/office/drawing/2010/main">
        <mc:Choice Requires="a14">
          <p:sp>
            <p:nvSpPr>
              <p:cNvPr id="3" name="QB_6_AN.47_1#53137a283.blank?vbadefaultcenterpage=1&amp;parentnodeid=253e62c46&amp;vbapositionanswer=43&amp;vbahtmlprocessed=1"/>
              <p:cNvSpPr/>
              <p:nvPr/>
            </p:nvSpPr>
            <p:spPr>
              <a:xfrm>
                <a:off x="1550416" y="2086800"/>
                <a:ext cx="1533525" cy="564706"/>
              </a:xfrm>
              <a:prstGeom prst="rect">
                <a:avLst/>
              </a:prstGeom>
              <a:noFill/>
              <a:ln/>
            </p:spPr>
            <p:txBody>
              <a:bodyPr wrap="square" lIns="0" tIns="0" rIns="0" bIns="0" rtlCol="0" anchor="t"/>
              <a:lstStyle/>
              <a:p>
                <a:pPr algn="ctr" latinLnBrk="1">
                  <a:lnSpc>
                    <a:spcPts val="5100"/>
                  </a:lnSpc>
                </a:pP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a:t>
                </a:r>
                <a:r>
                  <a:rPr lang="en-US" altLang="zh-CN" sz="900" b="0" i="0" u="none" dirty="0">
                    <a:solidFill>
                      <a:srgbClr val="FF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2800" b="0" i="0" dirty="0">
                        <a:solidFill>
                          <a:srgbClr val="FF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endParaRPr lang="en-US" altLang="zh-CN" sz="100" dirty="0"/>
              </a:p>
            </p:txBody>
          </p:sp>
        </mc:Choice>
        <mc:Fallback xmlns="">
          <p:sp>
            <p:nvSpPr>
              <p:cNvPr id="3" name="QB_6_AN.47_1#53137a283.blank?vbadefaultcenterpage=1&amp;parentnodeid=253e62c46&amp;vbapositionanswer=43&amp;vbahtmlprocessed=1"/>
              <p:cNvSpPr>
                <a:spLocks noRot="1" noChangeAspect="1" noMove="1" noResize="1" noEditPoints="1" noAdjustHandles="1" noChangeArrowheads="1" noChangeShapeType="1" noTextEdit="1"/>
              </p:cNvSpPr>
              <p:nvPr/>
            </p:nvSpPr>
            <p:spPr>
              <a:xfrm>
                <a:off x="1550416" y="2086800"/>
                <a:ext cx="1533525" cy="564706"/>
              </a:xfrm>
              <a:prstGeom prst="rect">
                <a:avLst/>
              </a:prstGeom>
              <a:blipFill rotWithShape="1">
                <a:blip r:embed="rId3"/>
                <a:stretch>
                  <a:fillRect r="-397" b="-3978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ba3427718?vbadefaultcenterpage=1&amp;parentnodeid=253e62c46&amp;vbahtmlprocessed=1&amp;hasbroken=1"/>
              <p:cNvSpPr/>
              <p:nvPr/>
            </p:nvSpPr>
            <p:spPr>
              <a:xfrm>
                <a:off x="356616" y="3327940"/>
                <a:ext cx="11475720" cy="121202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②分析</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三组数据可知：当物距不变时</a:t>
                </a:r>
                <a:r>
                  <a:rPr lang="en-US" altLang="zh-CN" sz="2800" b="0" i="0">
                    <a:solidFill>
                      <a:srgbClr val="000000"/>
                    </a:solidFill>
                    <a:latin typeface="Times New Roman" pitchFamily="34" charset="0"/>
                    <a:ea typeface="微软雅黑" pitchFamily="34" charset="-122"/>
                    <a:cs typeface="Times New Roman" pitchFamily="34" charset="-120"/>
                  </a:rPr>
                  <a:t>，凸透镜焦距越</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距越大</a:t>
                </a:r>
                <a:r>
                  <a:rPr lang="en-US" altLang="zh-CN" sz="2800" b="0" i="0" dirty="0">
                    <a:solidFill>
                      <a:srgbClr val="000000"/>
                    </a:solidFill>
                    <a:latin typeface="Times New Roman" pitchFamily="34" charset="0"/>
                    <a:ea typeface="微软雅黑" pitchFamily="34" charset="-122"/>
                    <a:cs typeface="Times New Roman" pitchFamily="34" charset="-120"/>
                  </a:rPr>
                  <a:t>，像也越大。</a:t>
                </a:r>
                <a:endParaRPr lang="en-US" altLang="zh-CN" sz="2800" dirty="0"/>
              </a:p>
            </p:txBody>
          </p:sp>
        </mc:Choice>
        <mc:Fallback xmlns="">
          <p:sp>
            <p:nvSpPr>
              <p:cNvPr id="4" name="QB_6#ba3427718?vbadefaultcenterpage=1&amp;parentnodeid=253e62c46&amp;vbahtmlprocessed=1&amp;hasbroken=1"/>
              <p:cNvSpPr>
                <a:spLocks noRot="1" noChangeAspect="1" noMove="1" noResize="1" noEditPoints="1" noAdjustHandles="1" noChangeArrowheads="1" noChangeShapeType="1" noTextEdit="1"/>
              </p:cNvSpPr>
              <p:nvPr/>
            </p:nvSpPr>
            <p:spPr>
              <a:xfrm>
                <a:off x="356616" y="3327940"/>
                <a:ext cx="11475720" cy="1212025"/>
              </a:xfrm>
              <a:prstGeom prst="rect">
                <a:avLst/>
              </a:prstGeom>
              <a:blipFill>
                <a:blip r:embed="rId4"/>
                <a:stretch>
                  <a:fillRect l="-1913" b="-18090"/>
                </a:stretch>
              </a:blipFill>
              <a:ln/>
            </p:spPr>
            <p:txBody>
              <a:bodyPr/>
              <a:lstStyle/>
              <a:p>
                <a:r>
                  <a:rPr lang="zh-CN" altLang="en-US">
                    <a:noFill/>
                  </a:rPr>
                  <a:t> </a:t>
                </a:r>
              </a:p>
            </p:txBody>
          </p:sp>
        </mc:Fallback>
      </mc:AlternateContent>
      <p:sp>
        <p:nvSpPr>
          <p:cNvPr id="5" name="QB_6_AN.48_1#ba3427718.blank?vbadefaultcenterpage=1&amp;parentnodeid=253e62c46&amp;vbapositionanswer=44&amp;vbahtmlprocessed=1"/>
          <p:cNvSpPr/>
          <p:nvPr/>
        </p:nvSpPr>
        <p:spPr>
          <a:xfrm>
            <a:off x="10323163" y="3327940"/>
            <a:ext cx="436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Hexin Slide 43checked= 1 &amp; amp; version = 1.0.5checked=1&amp;version=1.0.5">
    <p:spTree>
      <p:nvGrpSpPr>
        <p:cNvPr id="1" name=""/>
        <p:cNvGrpSpPr/>
        <p:nvPr/>
      </p:nvGrpSpPr>
      <p:grpSpPr>
        <a:xfrm>
          <a:off x="0" y="0"/>
          <a:ext cx="0" cy="0"/>
          <a:chOff x="0" y="0"/>
          <a:chExt cx="0" cy="0"/>
        </a:xfrm>
      </p:grpSpPr>
      <p:sp>
        <p:nvSpPr>
          <p:cNvPr id="2" name="P_5_BD#eea19fc6a?vbadefaultcenterpage=1&amp;parentnodeid=472906448&amp;vbahtmlprocessed=1"/>
          <p:cNvSpPr/>
          <p:nvPr/>
        </p:nvSpPr>
        <p:spPr>
          <a:xfrm>
            <a:off x="356616" y="630872"/>
            <a:ext cx="11475720" cy="1734757"/>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根据以上探究可知：人眼是通过调节晶状体焦距来看清远近不同的物体。用变焦照相机在同一位置拍摄同一物体时，是通过同时调节焦距和像距，使物体成大小不同的清晰的像。</a:t>
            </a:r>
            <a:endParaRPr lang="en-US" altLang="zh-CN" sz="2800" dirty="0"/>
          </a:p>
        </p:txBody>
      </p:sp>
      <p:sp>
        <p:nvSpPr>
          <p:cNvPr id="3" name="QO_5#23aed2cb1?vbadefaultcenterpage=1&amp;parentnodeid=472906448&amp;vbahtmlprocessed=1"/>
          <p:cNvSpPr/>
          <p:nvPr/>
        </p:nvSpPr>
        <p:spPr>
          <a:xfrm>
            <a:off x="356616" y="2442654"/>
            <a:ext cx="11475720" cy="539623"/>
          </a:xfrm>
          <a:prstGeom prst="rect">
            <a:avLst/>
          </a:prstGeom>
          <a:noFill/>
          <a:ln/>
        </p:spPr>
        <p:txBody>
          <a:bodyPr wrap="square" lIns="0" tIns="0" rIns="0" bIns="0" rtlCol="0" anchor="t"/>
          <a:lstStyle/>
          <a:p>
            <a:pPr algn="l" latinLnBrk="1">
              <a:lnSpc>
                <a:spcPct val="140000"/>
              </a:lnSpc>
            </a:pPr>
            <a:r>
              <a:rPr lang="en-US" altLang="zh-CN" sz="2800" b="0" i="0" dirty="0">
                <a:solidFill>
                  <a:srgbClr val="000000"/>
                </a:solidFill>
                <a:latin typeface="Times New Roman" pitchFamily="34" charset="0"/>
                <a:ea typeface="微软雅黑" pitchFamily="34" charset="-122"/>
                <a:cs typeface="Times New Roman" pitchFamily="34" charset="-120"/>
              </a:rPr>
              <a:t>（5）实验结束后，小明和同学们进行了如下交流。</a:t>
            </a:r>
            <a:endParaRPr lang="en-US" altLang="zh-CN" sz="2800" dirty="0"/>
          </a:p>
        </p:txBody>
      </p:sp>
      <p:sp>
        <p:nvSpPr>
          <p:cNvPr id="4" name="QB_6#9308daa82?vbadefaultcenterpage=1&amp;parentnodeid=23aed2cb1&amp;vbahtmlprocessed=1&amp;hasbroken=1"/>
          <p:cNvSpPr/>
          <p:nvPr/>
        </p:nvSpPr>
        <p:spPr>
          <a:xfrm>
            <a:off x="356616" y="3044761"/>
            <a:ext cx="11475720" cy="1734757"/>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①人长时间看近处物体，眼睛容易疲劳。学习较长时间后</a:t>
            </a:r>
            <a:r>
              <a:rPr lang="en-US" altLang="zh-CN" sz="2800" b="0" i="0">
                <a:solidFill>
                  <a:srgbClr val="000000"/>
                </a:solidFill>
                <a:latin typeface="Times New Roman" pitchFamily="34" charset="0"/>
                <a:ea typeface="微软雅黑" pitchFamily="34" charset="-122"/>
                <a:cs typeface="Times New Roman" pitchFamily="34" charset="-120"/>
              </a:rPr>
              <a:t>，建议同学们适</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当远眺</a:t>
            </a:r>
            <a:r>
              <a:rPr lang="en-US" altLang="zh-CN" sz="2800" b="0" i="0" dirty="0">
                <a:solidFill>
                  <a:srgbClr val="000000"/>
                </a:solidFill>
                <a:latin typeface="Times New Roman" pitchFamily="34" charset="0"/>
                <a:ea typeface="微软雅黑" pitchFamily="34" charset="-122"/>
                <a:cs typeface="Times New Roman" pitchFamily="34" charset="-120"/>
              </a:rPr>
              <a:t>，使睫状体放松</a:t>
            </a:r>
            <a:r>
              <a:rPr lang="en-US" altLang="zh-CN" sz="2800" b="0" i="0">
                <a:solidFill>
                  <a:srgbClr val="000000"/>
                </a:solidFill>
                <a:latin typeface="Times New Roman" pitchFamily="34" charset="0"/>
                <a:ea typeface="微软雅黑" pitchFamily="34" charset="-122"/>
                <a:cs typeface="Times New Roman" pitchFamily="34" charset="-120"/>
              </a:rPr>
              <a:t>，晶状体变</a:t>
            </a:r>
            <a:r>
              <a:rPr lang="en-US" altLang="zh-CN" sz="2800" i="0">
                <a:solidFill>
                  <a:srgbClr val="000000"/>
                </a:solidFill>
                <a:latin typeface="SimSun" pitchFamily="34" charset="0"/>
                <a:ea typeface="SimSun" pitchFamily="34" charset="-122"/>
                <a:cs typeface="SimSun" pitchFamily="34" charset="-120"/>
              </a:rPr>
              <a:t>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选填“厚”或“薄”），</a:t>
            </a:r>
            <a:r>
              <a:rPr lang="en-US" altLang="zh-CN" sz="2800" b="0" i="0">
                <a:solidFill>
                  <a:srgbClr val="000000"/>
                </a:solidFill>
                <a:latin typeface="Times New Roman" pitchFamily="34" charset="0"/>
                <a:ea typeface="微软雅黑" pitchFamily="34" charset="-122"/>
                <a:cs typeface="Times New Roman" pitchFamily="34" charset="-120"/>
              </a:rPr>
              <a:t>焦距变大，</a:t>
            </a:r>
          </a:p>
          <a:p>
            <a:pPr latinLnBrk="1">
              <a:lnSpc>
                <a:spcPts val="4800"/>
              </a:lnSpc>
            </a:pPr>
            <a:r>
              <a:rPr lang="en-US" altLang="zh-CN" sz="2800" b="0" i="0">
                <a:solidFill>
                  <a:srgbClr val="000000"/>
                </a:solidFill>
                <a:latin typeface="Times New Roman" pitchFamily="34" charset="0"/>
                <a:ea typeface="微软雅黑" pitchFamily="34" charset="-122"/>
                <a:cs typeface="Times New Roman" pitchFamily="34" charset="-120"/>
              </a:rPr>
              <a:t>舒缓眼疲劳</a:t>
            </a:r>
            <a:r>
              <a:rPr lang="en-US" altLang="zh-CN" sz="2800" b="0" i="0" dirty="0">
                <a:solidFill>
                  <a:srgbClr val="000000"/>
                </a:solidFill>
                <a:latin typeface="Times New Roman" pitchFamily="34" charset="0"/>
                <a:ea typeface="微软雅黑" pitchFamily="34" charset="-122"/>
                <a:cs typeface="Times New Roman" pitchFamily="34" charset="-120"/>
              </a:rPr>
              <a:t>，保护眼睛。</a:t>
            </a:r>
            <a:endParaRPr lang="en-US" altLang="zh-CN" sz="2800" dirty="0"/>
          </a:p>
        </p:txBody>
      </p:sp>
      <p:sp>
        <p:nvSpPr>
          <p:cNvPr id="5" name="QB_6_AN.49_1#9308daa82.blank?vbadefaultcenterpage=1&amp;parentnodeid=23aed2cb1&amp;vbapositionanswer=45&amp;vbahtmlprocessed=1"/>
          <p:cNvSpPr/>
          <p:nvPr/>
        </p:nvSpPr>
        <p:spPr>
          <a:xfrm>
            <a:off x="5830316" y="3604069"/>
            <a:ext cx="436563" cy="539941"/>
          </a:xfrm>
          <a:prstGeom prst="rect">
            <a:avLst/>
          </a:prstGeom>
          <a:noFill/>
          <a:ln/>
        </p:spPr>
        <p:txBody>
          <a:bodyPr wrap="square" lIns="0" tIns="0" rIns="0" bIns="0" rtlCol="0" anchor="t"/>
          <a:lstStyle/>
          <a:p>
            <a:pPr algn="ctr" latinLnBrk="1">
              <a:lnSpc>
                <a:spcPts val="4800"/>
              </a:lnSpc>
            </a:pPr>
            <a:r>
              <a:rPr lang="en-US" altLang="zh-CN" sz="2800" b="0" i="0" dirty="0">
                <a:solidFill>
                  <a:srgbClr val="FF0000"/>
                </a:solidFill>
                <a:latin typeface="微软雅黑" pitchFamily="34" charset="0"/>
                <a:ea typeface="微软雅黑" pitchFamily="34" charset="-122"/>
                <a:cs typeface="微软雅黑" pitchFamily="34" charset="-120"/>
              </a:rPr>
              <a:t>薄</a:t>
            </a:r>
            <a:endParaRPr lang="en-US" altLang="zh-CN" sz="2800" dirty="0"/>
          </a:p>
        </p:txBody>
      </p:sp>
      <p:sp>
        <p:nvSpPr>
          <p:cNvPr id="6" name="QB_6#934ac7f3d?vbadefaultcenterpage=1&amp;parentnodeid=23aed2cb1&amp;vbahtmlprocessed=1&amp;hasbroken=1"/>
          <p:cNvSpPr/>
          <p:nvPr/>
        </p:nvSpPr>
        <p:spPr>
          <a:xfrm>
            <a:off x="356616" y="4847844"/>
            <a:ext cx="11475720" cy="1132396"/>
          </a:xfrm>
          <a:prstGeom prst="rect">
            <a:avLst/>
          </a:prstGeom>
          <a:noFill/>
          <a:ln/>
        </p:spPr>
        <p:txBody>
          <a:bodyPr wrap="none" lIns="0" tIns="0" rIns="0" bIns="0" rtlCol="0" anchor="t"/>
          <a:lstStyle/>
          <a:p>
            <a:pPr algn="l" latinLnBrk="1">
              <a:lnSpc>
                <a:spcPts val="4800"/>
              </a:lnSpc>
            </a:pPr>
            <a:r>
              <a:rPr lang="en-US" altLang="zh-CN" sz="2800" b="0" i="0" dirty="0">
                <a:solidFill>
                  <a:srgbClr val="000000"/>
                </a:solidFill>
                <a:latin typeface="Times New Roman" pitchFamily="34" charset="0"/>
                <a:ea typeface="微软雅黑" pitchFamily="34" charset="-122"/>
                <a:cs typeface="Times New Roman" pitchFamily="34" charset="-120"/>
              </a:rPr>
              <a:t>②</a:t>
            </a:r>
            <a:r>
              <a:rPr lang="en-US" altLang="zh-CN" sz="2800" b="0" i="0" spc="-100" dirty="0">
                <a:solidFill>
                  <a:srgbClr val="000000"/>
                </a:solidFill>
                <a:latin typeface="Times New Roman" pitchFamily="34" charset="0"/>
                <a:ea typeface="微软雅黑" pitchFamily="34" charset="-122"/>
                <a:cs typeface="Times New Roman" pitchFamily="34" charset="-120"/>
              </a:rPr>
              <a:t>变焦相机拍完西安钟楼的全景后，</a:t>
            </a:r>
            <a:r>
              <a:rPr lang="en-US" altLang="zh-CN" sz="2800" b="0" i="0" spc="-100">
                <a:solidFill>
                  <a:srgbClr val="000000"/>
                </a:solidFill>
                <a:latin typeface="Times New Roman" pitchFamily="34" charset="0"/>
                <a:ea typeface="微软雅黑" pitchFamily="34" charset="-122"/>
                <a:cs typeface="Times New Roman" pitchFamily="34" charset="-120"/>
              </a:rPr>
              <a:t>要在原地把钟楼上的钟拍得更大一些，</a:t>
            </a:r>
          </a:p>
          <a:p>
            <a:pPr latinLnBrk="1">
              <a:lnSpc>
                <a:spcPts val="4800"/>
              </a:lnSpc>
            </a:pPr>
            <a:r>
              <a:rPr lang="en-US" altLang="zh-CN" sz="2800" b="0" i="0" spc="-100">
                <a:solidFill>
                  <a:srgbClr val="000000"/>
                </a:solidFill>
                <a:latin typeface="Times New Roman" pitchFamily="34" charset="0"/>
                <a:ea typeface="微软雅黑" pitchFamily="34" charset="-122"/>
                <a:cs typeface="Times New Roman" pitchFamily="34" charset="-120"/>
              </a:rPr>
              <a:t>应该把照相机的镜头</a:t>
            </a:r>
            <a:r>
              <a:rPr lang="en-US" altLang="zh-CN" sz="2800" i="0" spc="-100">
                <a:solidFill>
                  <a:srgbClr val="000000"/>
                </a:solidFill>
                <a:latin typeface="SimSun" pitchFamily="34" charset="0"/>
                <a:ea typeface="SimSun" pitchFamily="34" charset="-122"/>
                <a:cs typeface="SimSun" pitchFamily="34" charset="-120"/>
              </a:rPr>
              <a:t>________</a:t>
            </a:r>
            <a:r>
              <a:rPr lang="en-US" altLang="zh-CN" sz="2800" b="0" i="0" spc="-100">
                <a:solidFill>
                  <a:srgbClr val="000000"/>
                </a:solidFill>
                <a:latin typeface="SimSun" pitchFamily="34" charset="0"/>
                <a:ea typeface="SimSun" pitchFamily="34" charset="-122"/>
                <a:cs typeface="SimSun" pitchFamily="34" charset="-120"/>
              </a:rPr>
              <a:t> </a:t>
            </a:r>
            <a:r>
              <a:rPr lang="en-US" altLang="zh-CN" sz="2800" b="0" i="0" spc="-100" dirty="0">
                <a:solidFill>
                  <a:srgbClr val="000000"/>
                </a:solidFill>
                <a:latin typeface="Times New Roman" pitchFamily="34" charset="0"/>
                <a:ea typeface="微软雅黑" pitchFamily="34" charset="-122"/>
                <a:cs typeface="Times New Roman" pitchFamily="34" charset="-120"/>
              </a:rPr>
              <a:t>（选填“向前伸”或“往后缩”），同时增大焦距。</a:t>
            </a:r>
            <a:endParaRPr lang="en-US" altLang="zh-CN" sz="2800" spc="-100" dirty="0"/>
          </a:p>
        </p:txBody>
      </p:sp>
      <p:sp>
        <p:nvSpPr>
          <p:cNvPr id="7" name="QB_6_AN.50_1#934ac7f3d.blank?vbadefaultcenterpage=1&amp;parentnodeid=23aed2cb1&amp;vbapositionanswer=46&amp;vbahtmlprocessed=1"/>
          <p:cNvSpPr/>
          <p:nvPr/>
        </p:nvSpPr>
        <p:spPr>
          <a:xfrm>
            <a:off x="3557016" y="5407152"/>
            <a:ext cx="1096963" cy="539941"/>
          </a:xfrm>
          <a:prstGeom prst="rect">
            <a:avLst/>
          </a:prstGeom>
          <a:noFill/>
          <a:ln/>
        </p:spPr>
        <p:txBody>
          <a:bodyPr wrap="square" lIns="0" tIns="0" rIns="0" bIns="0" rtlCol="0" anchor="t"/>
          <a:lstStyle/>
          <a:p>
            <a:pPr algn="ctr" latinLnBrk="1">
              <a:lnSpc>
                <a:spcPts val="4800"/>
              </a:lnSpc>
            </a:pPr>
            <a:r>
              <a:rPr lang="en-US" altLang="zh-CN" sz="2800" b="0" i="0" spc="-100" dirty="0">
                <a:solidFill>
                  <a:srgbClr val="FF0000"/>
                </a:solidFill>
                <a:latin typeface="微软雅黑" pitchFamily="34" charset="0"/>
                <a:ea typeface="微软雅黑" pitchFamily="34" charset="-122"/>
                <a:cs typeface="微软雅黑" pitchFamily="34" charset="-120"/>
              </a:rPr>
              <a:t>向前伸</a:t>
            </a:r>
            <a:endParaRPr lang="en-US" altLang="zh-CN" sz="28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blinds(horizontal)">
                                      <p:cBhvr>
                                        <p:cTn id="15" dur="500"/>
                                        <p:tgtEl>
                                          <p:spTgt spid="7">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blinds(horizontal)">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Hexin Slide 44checked= 1 &amp; amp; version = 1.0.5checked=1&amp;version=1.0.5">
    <p:spTree>
      <p:nvGrpSpPr>
        <p:cNvPr id="1" name=""/>
        <p:cNvGrpSpPr/>
        <p:nvPr/>
      </p:nvGrpSpPr>
      <p:grpSpPr>
        <a:xfrm>
          <a:off x="0" y="0"/>
          <a:ext cx="0" cy="0"/>
          <a:chOff x="0" y="0"/>
          <a:chExt cx="0" cy="0"/>
        </a:xfrm>
      </p:grpSpPr>
      <p:sp>
        <p:nvSpPr>
          <p:cNvPr id="2" name="C_3_BD#5cf6a89c2.fixed?vbadefaultcenterpage=1&amp;parentnodeid=b1d31caae&amp;vbahtmlprocessed=1"/>
          <p:cNvSpPr/>
          <p:nvPr/>
        </p:nvSpPr>
        <p:spPr>
          <a:xfrm>
            <a:off x="4498848" y="3163824"/>
            <a:ext cx="7507224" cy="1014984"/>
          </a:xfrm>
          <a:prstGeom prst="rect">
            <a:avLst/>
          </a:prstGeom>
          <a:noFill/>
          <a:ln/>
        </p:spPr>
        <p:txBody>
          <a:bodyPr wrap="none" lIns="0" tIns="0" rIns="0" bIns="0" rtlCol="0" anchor="ctr"/>
          <a:lstStyle/>
          <a:p>
            <a:pPr algn="l"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核心素养培优</a:t>
            </a:r>
            <a:endParaRPr lang="en-US" altLang="zh-CN" sz="5500" dirty="0"/>
          </a:p>
        </p:txBody>
      </p:sp>
      <p:sp>
        <p:nvSpPr>
          <p:cNvPr id="3" name="C_3#5cf6a89c2.fixed?vbadefaultcenterpage=1&amp;parentnodeid=b1d31caae&amp;vbahtmlprocessed=1"/>
          <p:cNvSpPr/>
          <p:nvPr/>
        </p:nvSpPr>
        <p:spPr>
          <a:xfrm>
            <a:off x="1975104" y="3163824"/>
            <a:ext cx="2039112" cy="1014984"/>
          </a:xfrm>
          <a:prstGeom prst="rect">
            <a:avLst/>
          </a:prstGeom>
          <a:noFill/>
          <a:ln/>
        </p:spPr>
        <p:txBody>
          <a:bodyPr wrap="none" lIns="0" tIns="0" rIns="0" bIns="0" rtlCol="0" anchor="ctr"/>
          <a:lstStyle/>
          <a:p>
            <a:pPr algn="ctr" latinLnBrk="1">
              <a:lnSpc>
                <a:spcPct val="100000"/>
              </a:lnSpc>
            </a:pPr>
            <a:r>
              <a:rPr lang="en-US" altLang="zh-CN" sz="5500" b="1" i="0" dirty="0">
                <a:solidFill>
                  <a:srgbClr val="000000"/>
                </a:solidFill>
                <a:latin typeface="微软雅黑" pitchFamily="34" charset="0"/>
                <a:ea typeface="微软雅黑" pitchFamily="34" charset="-122"/>
                <a:cs typeface="微软雅黑" pitchFamily="34" charset="-120"/>
              </a:rPr>
              <a:t>04</a:t>
            </a:r>
            <a:endParaRPr lang="en-US" altLang="zh-CN" sz="55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name="Hexin Slide 45checked= 1 &amp; amp; version = 1.0.5checked=1&amp;version=1.0.5">
    <p:spTree>
      <p:nvGrpSpPr>
        <p:cNvPr id="1" name=""/>
        <p:cNvGrpSpPr/>
        <p:nvPr/>
      </p:nvGrpSpPr>
      <p:grpSpPr>
        <a:xfrm>
          <a:off x="0" y="0"/>
          <a:ext cx="0" cy="0"/>
          <a:chOff x="0" y="0"/>
          <a:chExt cx="0" cy="0"/>
        </a:xfrm>
      </p:grpSpPr>
      <p:sp>
        <p:nvSpPr>
          <p:cNvPr id="2" name="C_4_BD#0169dbcf3?vbadefaultcenterpage=1&amp;parentnodeid=5cf6a89c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一、选择题</a:t>
            </a:r>
            <a:endParaRPr lang="en-US" altLang="zh-CN" sz="3000" dirty="0"/>
          </a:p>
        </p:txBody>
      </p:sp>
      <p:sp>
        <p:nvSpPr>
          <p:cNvPr id="3" name="QC_5#8f5528cbc?vbadefaultcenterpage=1&amp;parentnodeid=0169dbcf3&amp;vbahtmlprocessed=1&amp;hasbroken=1"/>
          <p:cNvSpPr/>
          <p:nvPr/>
        </p:nvSpPr>
        <p:spPr>
          <a:xfrm>
            <a:off x="356616" y="1220978"/>
            <a:ext cx="11475720" cy="248723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a:t>
            </a:r>
            <a:r>
              <a:rPr lang="en-US" altLang="zh-CN" sz="2800" b="0" i="0">
                <a:solidFill>
                  <a:srgbClr val="000000"/>
                </a:solidFill>
                <a:latin typeface="Times New Roman" pitchFamily="34" charset="0"/>
                <a:ea typeface="微软雅黑" pitchFamily="34" charset="-122"/>
                <a:cs typeface="Times New Roman" pitchFamily="34" charset="-120"/>
              </a:rPr>
              <a:t>.中科院西安光学精密机械研究所为我国自主研发先进航空发动机提供核</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心技术与装备</a:t>
            </a:r>
            <a:r>
              <a:rPr lang="en-US" altLang="zh-CN" sz="2800" b="0" i="0" dirty="0">
                <a:solidFill>
                  <a:srgbClr val="000000"/>
                </a:solidFill>
                <a:latin typeface="Times New Roman" pitchFamily="34" charset="0"/>
                <a:ea typeface="微软雅黑" pitchFamily="34" charset="-122"/>
                <a:cs typeface="Times New Roman" pitchFamily="34" charset="-120"/>
              </a:rPr>
              <a:t>。其中，</a:t>
            </a: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液态镜头由充满液体的容器和弹性高分子膜组成。</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液态镜头相当于凸透镜</a:t>
            </a:r>
            <a:r>
              <a:rPr lang="en-US" altLang="zh-CN" sz="2800" b="0" i="0" dirty="0">
                <a:solidFill>
                  <a:srgbClr val="000000"/>
                </a:solidFill>
                <a:latin typeface="Times New Roman" pitchFamily="34" charset="0"/>
                <a:ea typeface="微软雅黑" pitchFamily="34" charset="-122"/>
                <a:cs typeface="Times New Roman" pitchFamily="34" charset="-120"/>
              </a:rPr>
              <a:t>，使物体到相机的距离无论远近，</a:t>
            </a:r>
            <a:r>
              <a:rPr lang="en-US" altLang="zh-CN" sz="2800" b="0" i="0">
                <a:solidFill>
                  <a:srgbClr val="000000"/>
                </a:solidFill>
                <a:latin typeface="Times New Roman" pitchFamily="34" charset="0"/>
                <a:ea typeface="微软雅黑" pitchFamily="34" charset="-122"/>
                <a:cs typeface="Times New Roman" pitchFamily="34" charset="-120"/>
              </a:rPr>
              <a:t>都可以变焦成像。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液态镜头(</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4" name="QC_5_AN.51_1#8f5528cbc.bracket?vbadefaultcenterpage=1&amp;parentnodeid=0169dbcf3&amp;vbapositionanswer=47&amp;vbahtmlprocessed=1"/>
          <p:cNvSpPr/>
          <p:nvPr/>
        </p:nvSpPr>
        <p:spPr>
          <a:xfrm>
            <a:off x="2185416" y="3141218"/>
            <a:ext cx="3317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A</a:t>
            </a:r>
            <a:endParaRPr lang="en-US" altLang="zh-CN" sz="2800" dirty="0"/>
          </a:p>
        </p:txBody>
      </p:sp>
      <p:sp>
        <p:nvSpPr>
          <p:cNvPr id="5" name="QC_5_BD.52_1#8f5528cbc.choices?vbadefaultcenterpage=1&amp;parentnodeid=0169dbcf3&amp;vbahtmlprocessed=1"/>
          <p:cNvSpPr/>
          <p:nvPr/>
        </p:nvSpPr>
        <p:spPr>
          <a:xfrm>
            <a:off x="356616" y="3781488"/>
            <a:ext cx="11475720" cy="1207072"/>
          </a:xfrm>
          <a:prstGeom prst="rect">
            <a:avLst/>
          </a:prstGeom>
          <a:noFill/>
          <a:ln/>
        </p:spPr>
        <p:txBody>
          <a:bodyPr wrap="square" lIns="0" tIns="0" rIns="0" bIns="0" rtlCol="0" anchor="t"/>
          <a:lstStyle/>
          <a:p>
            <a:pPr latinLnBrk="1">
              <a:lnSpc>
                <a:spcPct val="150000"/>
              </a:lnSpc>
              <a:tabLst>
                <a:tab pos="5750560" algn="l"/>
              </a:tabLst>
            </a:pPr>
            <a:r>
              <a:rPr lang="en-US" altLang="zh-CN" sz="2800" b="0" i="0" dirty="0">
                <a:solidFill>
                  <a:srgbClr val="000000"/>
                </a:solidFill>
                <a:latin typeface="Times New Roman" pitchFamily="34" charset="0"/>
                <a:ea typeface="微软雅黑" pitchFamily="34" charset="-122"/>
                <a:cs typeface="Times New Roman" pitchFamily="34" charset="-120"/>
              </a:rPr>
              <a:t>A</a:t>
            </a:r>
            <a:r>
              <a:rPr lang="en-US" altLang="zh-CN" sz="2800" b="0" i="0">
                <a:solidFill>
                  <a:srgbClr val="000000"/>
                </a:solidFill>
                <a:latin typeface="Times New Roman" pitchFamily="34" charset="0"/>
                <a:ea typeface="微软雅黑" pitchFamily="34" charset="-122"/>
                <a:cs typeface="Times New Roman" pitchFamily="34" charset="-120"/>
              </a:rPr>
              <a:t>.对光有会聚作用</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.能成倒立的虚像</a:t>
            </a:r>
            <a:endParaRPr lang="en-US" altLang="zh-CN" sz="2800" dirty="0"/>
          </a:p>
          <a:p>
            <a:pPr latinLnBrk="1">
              <a:lnSpc>
                <a:spcPct val="150000"/>
              </a:lnSpc>
              <a:tabLst>
                <a:tab pos="5750560" algn="l"/>
              </a:tabLst>
            </a:pPr>
            <a:r>
              <a:rPr lang="en-US" altLang="zh-CN" sz="2800" b="0" i="0" dirty="0">
                <a:solidFill>
                  <a:srgbClr val="000000"/>
                </a:solidFill>
                <a:latin typeface="Times New Roman" pitchFamily="34" charset="0"/>
                <a:ea typeface="微软雅黑" pitchFamily="34" charset="-122"/>
                <a:cs typeface="Times New Roman" pitchFamily="34" charset="-120"/>
              </a:rPr>
              <a:t>C</a:t>
            </a:r>
            <a:r>
              <a:rPr lang="en-US" altLang="zh-CN" sz="2800" b="0" i="0">
                <a:solidFill>
                  <a:srgbClr val="000000"/>
                </a:solidFill>
                <a:latin typeface="Times New Roman" pitchFamily="34" charset="0"/>
                <a:ea typeface="微软雅黑" pitchFamily="34" charset="-122"/>
                <a:cs typeface="Times New Roman" pitchFamily="34" charset="-120"/>
              </a:rPr>
              <a:t>.能成正立的实像</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.能成缩小的虚像</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Hexin Slide 46checked= 1 &amp; amp; version = 1.0.5checked=1&amp;version=1.0.5">
    <p:spTree>
      <p:nvGrpSpPr>
        <p:cNvPr id="1" name=""/>
        <p:cNvGrpSpPr/>
        <p:nvPr/>
      </p:nvGrpSpPr>
      <p:grpSpPr>
        <a:xfrm>
          <a:off x="0" y="0"/>
          <a:ext cx="0" cy="0"/>
          <a:chOff x="0" y="0"/>
          <a:chExt cx="0" cy="0"/>
        </a:xfrm>
      </p:grpSpPr>
      <p:sp>
        <p:nvSpPr>
          <p:cNvPr id="2" name="QC_5_BD.53_1#5233adc1f?segpoint=1&amp;vbadefaultcenterpage=1&amp;parentnodeid=0169dbcf3&amp;vbahtmlprocessed=1&amp;hasbroken=1"/>
          <p:cNvSpPr/>
          <p:nvPr/>
        </p:nvSpPr>
        <p:spPr>
          <a:xfrm>
            <a:off x="356616" y="809561"/>
            <a:ext cx="11475720" cy="184715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a:t>
            </a:r>
            <a:r>
              <a:rPr lang="en-US" altLang="zh-CN" sz="2800" b="1" i="0" dirty="0">
                <a:solidFill>
                  <a:srgbClr val="29964C"/>
                </a:solidFill>
                <a:latin typeface="KaiTi" pitchFamily="34" charset="0"/>
                <a:ea typeface="KaiTi" pitchFamily="34" charset="-122"/>
                <a:cs typeface="KaiTi" pitchFamily="34" charset="-120"/>
              </a:rPr>
              <a:t>（2022·鄂州中考）</a:t>
            </a:r>
            <a:r>
              <a:rPr lang="en-US" altLang="zh-CN" sz="2800" b="0" i="0" dirty="0">
                <a:solidFill>
                  <a:srgbClr val="000000"/>
                </a:solidFill>
                <a:latin typeface="Times New Roman" pitchFamily="34" charset="0"/>
                <a:ea typeface="微软雅黑" pitchFamily="34" charset="-122"/>
                <a:cs typeface="Times New Roman" pitchFamily="34" charset="-120"/>
              </a:rPr>
              <a:t>实验操作考试临近，同学们上实验室动手实验</a:t>
            </a:r>
            <a:r>
              <a:rPr lang="en-US" altLang="zh-CN" sz="2800" b="0" i="0">
                <a:solidFill>
                  <a:srgbClr val="000000"/>
                </a:solidFill>
                <a:latin typeface="Times New Roman" pitchFamily="34" charset="0"/>
                <a:ea typeface="微软雅黑" pitchFamily="34" charset="-122"/>
                <a:cs typeface="Times New Roman" pitchFamily="34" charset="-120"/>
              </a:rPr>
              <a:t>，通</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过训练提高操作技能</a:t>
            </a:r>
            <a:r>
              <a:rPr lang="en-US" altLang="zh-CN" sz="2800" b="0" i="0" dirty="0">
                <a:solidFill>
                  <a:srgbClr val="000000"/>
                </a:solidFill>
                <a:latin typeface="Times New Roman" pitchFamily="34" charset="0"/>
                <a:ea typeface="微软雅黑" pitchFamily="34" charset="-122"/>
                <a:cs typeface="Times New Roman" pitchFamily="34" charset="-120"/>
              </a:rPr>
              <a:t>。如图1-6-4所示，小明正在做凸透镜成像实验</a:t>
            </a:r>
            <a:r>
              <a:rPr lang="en-US" altLang="zh-CN" sz="2800" b="0" i="0">
                <a:solidFill>
                  <a:srgbClr val="000000"/>
                </a:solidFill>
                <a:latin typeface="Times New Roman" pitchFamily="34" charset="0"/>
                <a:ea typeface="微软雅黑" pitchFamily="34" charset="-122"/>
                <a:cs typeface="Times New Roman" pitchFamily="34" charset="-120"/>
              </a:rPr>
              <a:t>，此时</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光屏上出现了清晰的像</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下列说法正确的是(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C_5_AN.54_1#5233adc1f.bracket?vbadefaultcenterpage=1&amp;parentnodeid=0169dbcf3&amp;vbapositionanswer=48&amp;vbahtmlprocessed=1"/>
          <p:cNvSpPr/>
          <p:nvPr/>
        </p:nvSpPr>
        <p:spPr>
          <a:xfrm>
            <a:off x="7519416" y="2089721"/>
            <a:ext cx="3190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C</a:t>
            </a:r>
            <a:endParaRPr lang="en-US" altLang="zh-CN" sz="2800" dirty="0"/>
          </a:p>
        </p:txBody>
      </p:sp>
      <p:pic>
        <p:nvPicPr>
          <p:cNvPr id="4" name="QC_5_BD.55_1#5233adc1f?imagetipindex=10&amp;hastextimagelayout=1&amp;vbadefaultcenterpage=1&amp;parentnodeid=0169dbcf3&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12810" y="2796349"/>
            <a:ext cx="3465576" cy="12252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55_2#5233adc1f?imagetipindex=10&amp;hastextimagelayout=1&amp;vbadefaultcenterpage=1&amp;parentnodeid=0169dbcf3&amp;vbahtmlprocessed=1"/>
          <p:cNvSpPr/>
          <p:nvPr/>
        </p:nvSpPr>
        <p:spPr>
          <a:xfrm>
            <a:off x="9441554" y="4148645"/>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图1-6-4</a:t>
            </a:r>
            <a:endParaRPr lang="en-US" altLang="zh-CN" sz="2800" dirty="0"/>
          </a:p>
        </p:txBody>
      </p:sp>
      <mc:AlternateContent xmlns:mc="http://schemas.openxmlformats.org/markup-compatibility/2006" xmlns:a14="http://schemas.microsoft.com/office/drawing/2010/main">
        <mc:Choice Requires="a14">
          <p:sp>
            <p:nvSpPr>
              <p:cNvPr id="6" name="QC_5_BD.55_3#5233adc1f.choices?hastextimagelayout=1&amp;vbadefaultcenterpage=1&amp;parentnodeid=0169dbcf3&amp;vbahtmlprocessed=1&amp;hasbroken=1"/>
              <p:cNvSpPr/>
              <p:nvPr/>
            </p:nvSpPr>
            <p:spPr>
              <a:xfrm>
                <a:off x="356616" y="2742437"/>
                <a:ext cx="7872984" cy="3132265"/>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A.该透镜与近视眼镜的镜片是同一类透镜</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B.该透镜的焦距是</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30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C.此时成的是倒立、等大的实像</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D.如果将蜡烛向左移</a:t>
                </a:r>
                <a:r>
                  <a:rPr lang="en-US" altLang="zh-CN" sz="2800" b="0" i="0">
                    <a:solidFill>
                      <a:srgbClr val="000000"/>
                    </a:solidFill>
                    <a:latin typeface="Times New Roman" pitchFamily="34" charset="0"/>
                    <a:ea typeface="微软雅黑" pitchFamily="34" charset="-122"/>
                    <a:cs typeface="Times New Roman" pitchFamily="34" charset="-120"/>
                  </a:rPr>
                  <a:t>，光屏需要适当右移才能再次</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形成清晰的像</a:t>
                </a:r>
                <a:endParaRPr lang="en-US" altLang="zh-CN" sz="2800" dirty="0"/>
              </a:p>
            </p:txBody>
          </p:sp>
        </mc:Choice>
        <mc:Fallback xmlns="">
          <p:sp>
            <p:nvSpPr>
              <p:cNvPr id="6" name="QC_5_BD.55_3#5233adc1f.choices?hastextimagelayout=1&amp;vbadefaultcenterpage=1&amp;parentnodeid=0169dbcf3&amp;vbahtmlprocessed=1&amp;hasbroken=1"/>
              <p:cNvSpPr>
                <a:spLocks noRot="1" noChangeAspect="1" noMove="1" noResize="1" noEditPoints="1" noAdjustHandles="1" noChangeArrowheads="1" noChangeShapeType="1" noTextEdit="1"/>
              </p:cNvSpPr>
              <p:nvPr/>
            </p:nvSpPr>
            <p:spPr>
              <a:xfrm>
                <a:off x="356616" y="2742437"/>
                <a:ext cx="7872984" cy="3132265"/>
              </a:xfrm>
              <a:prstGeom prst="rect">
                <a:avLst/>
              </a:prstGeom>
              <a:blipFill>
                <a:blip r:embed="rId4"/>
                <a:stretch>
                  <a:fillRect l="-2789" r="-1627" b="-7782"/>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Hexin Slide 47checked= 1 &amp; amp; version = 1.0.5checked=1&amp;version=1.0.5">
    <p:spTree>
      <p:nvGrpSpPr>
        <p:cNvPr id="1" name=""/>
        <p:cNvGrpSpPr/>
        <p:nvPr/>
      </p:nvGrpSpPr>
      <p:grpSpPr>
        <a:xfrm>
          <a:off x="0" y="0"/>
          <a:ext cx="0" cy="0"/>
          <a:chOff x="0" y="0"/>
          <a:chExt cx="0" cy="0"/>
        </a:xfrm>
      </p:grpSpPr>
      <p:pic>
        <p:nvPicPr>
          <p:cNvPr id="2" name="QC_5_BD.56_1#380f2d9d2?imagetipindex=11&amp;hastextimagelayout=1&amp;vbadefaultcenterpage=1&amp;parentnodeid=0169dbcf3&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56111" y="868362"/>
            <a:ext cx="3602736" cy="28163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56_2#380f2d9d2?imagetipindex=11&amp;hastextimagelayout=1&amp;vbadefaultcenterpage=1&amp;parentnodeid=0169dbcf3&amp;vbahtmlprocessed=1"/>
          <p:cNvSpPr/>
          <p:nvPr/>
        </p:nvSpPr>
        <p:spPr>
          <a:xfrm>
            <a:off x="9253436" y="3811714"/>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图1-6-5</a:t>
            </a:r>
            <a:endParaRPr lang="en-US" altLang="zh-CN" sz="2800" dirty="0"/>
          </a:p>
        </p:txBody>
      </p:sp>
      <p:sp>
        <p:nvSpPr>
          <p:cNvPr id="4" name="QC_5_BD.56_3#380f2d9d2?hastextimagelayout=1&amp;segpoint=1&amp;vbadefaultcenterpage=1&amp;parentnodeid=0169dbcf3&amp;vbahtmlprocessed=1&amp;hasbroken=1"/>
          <p:cNvSpPr/>
          <p:nvPr/>
        </p:nvSpPr>
        <p:spPr>
          <a:xfrm>
            <a:off x="356616" y="850074"/>
            <a:ext cx="7735824"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a:t>
            </a:r>
            <a:r>
              <a:rPr lang="en-US" altLang="zh-CN" sz="2800" b="1" i="0" dirty="0">
                <a:solidFill>
                  <a:srgbClr val="29964C"/>
                </a:solidFill>
                <a:latin typeface="KaiTi" pitchFamily="34" charset="0"/>
                <a:ea typeface="KaiTi" pitchFamily="34" charset="-122"/>
                <a:cs typeface="KaiTi" pitchFamily="34" charset="-120"/>
              </a:rPr>
              <a:t>（2022·聊城中考</a:t>
            </a:r>
            <a:r>
              <a:rPr lang="en-US" altLang="zh-CN" sz="2800" b="1" i="0">
                <a:solidFill>
                  <a:srgbClr val="29964C"/>
                </a:solidFill>
                <a:latin typeface="KaiTi" pitchFamily="34" charset="0"/>
                <a:ea typeface="KaiTi" pitchFamily="34" charset="-122"/>
                <a:cs typeface="KaiTi"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下列对各光学现象的相应</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解释或描述正确的是(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5" name="QC_5_AN.57_1#380f2d9d2.bracket?vbadefaultcenterpage=1&amp;parentnodeid=0169dbcf3&amp;vbapositionanswer=49&amp;vbahtmlprocessed=1"/>
          <p:cNvSpPr/>
          <p:nvPr/>
        </p:nvSpPr>
        <p:spPr>
          <a:xfrm>
            <a:off x="3963416" y="1490154"/>
            <a:ext cx="3317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A</a:t>
            </a:r>
            <a:endParaRPr lang="en-US" altLang="zh-CN" sz="2800" dirty="0"/>
          </a:p>
        </p:txBody>
      </p:sp>
      <mc:AlternateContent xmlns:mc="http://schemas.openxmlformats.org/markup-compatibility/2006" xmlns:a14="http://schemas.microsoft.com/office/drawing/2010/main">
        <mc:Choice Requires="a14">
          <p:sp>
            <p:nvSpPr>
              <p:cNvPr id="6" name="QC_5_BD.58_1#380f2d9d2.choices?hastextimagelayout=1&amp;vbadefaultcenterpage=1&amp;parentnodeid=0169dbcf3&amp;vbahtmlprocessed=1&amp;hasbroken=1"/>
              <p:cNvSpPr/>
              <p:nvPr/>
            </p:nvSpPr>
            <p:spPr>
              <a:xfrm>
                <a:off x="356616" y="2062162"/>
                <a:ext cx="7735824" cy="377202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A.甲：入射光垂直射向镜面时，入射角等于</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p>
                      <m:sSupPr>
                        <m:ctrlPr>
                          <a:rPr lang="en-US" altLang="zh-CN" sz="2800" b="0" i="1" dirty="0">
                            <a:solidFill>
                              <a:srgbClr val="000000"/>
                            </a:solidFill>
                            <a:latin typeface="Cambria Math"/>
                            <a:ea typeface="微软雅黑" pitchFamily="34" charset="-122"/>
                            <a:cs typeface="Times New Roman" pitchFamily="34" charset="-120"/>
                          </a:rPr>
                        </m:ctrlPr>
                      </m:sSupPr>
                      <m:e>
                        <m:r>
                          <a:rPr lang="en-US" altLang="zh-CN" sz="2800" b="0" i="0" dirty="0">
                            <a:solidFill>
                              <a:srgbClr val="000000"/>
                            </a:solidFill>
                            <a:latin typeface="Cambria Math" panose="02040503050406030204" pitchFamily="18" charset="0"/>
                            <a:ea typeface="微软雅黑" pitchFamily="34" charset="-122"/>
                            <a:cs typeface="Times New Roman" pitchFamily="34" charset="-120"/>
                          </a:rPr>
                          <m:t>0</m:t>
                        </m:r>
                      </m:e>
                      <m:sup>
                        <m:r>
                          <a:rPr lang="en-US" altLang="zh-CN" sz="2800" b="0" i="0" dirty="0">
                            <a:solidFill>
                              <a:srgbClr val="000000"/>
                            </a:solidFill>
                            <a:latin typeface="Cambria Math" panose="02040503050406030204" pitchFamily="18" charset="0"/>
                            <a:ea typeface="微软雅黑" pitchFamily="34" charset="-122"/>
                            <a:cs typeface="Times New Roman" pitchFamily="34" charset="-120"/>
                          </a:rPr>
                          <m:t>∘</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B.乙：蜡烛远离玻璃板时</a:t>
                </a:r>
                <a:r>
                  <a:rPr lang="en-US" altLang="zh-CN" sz="2800" b="0" i="0">
                    <a:solidFill>
                      <a:srgbClr val="000000"/>
                    </a:solidFill>
                    <a:latin typeface="Times New Roman" pitchFamily="34" charset="0"/>
                    <a:ea typeface="微软雅黑" pitchFamily="34" charset="-122"/>
                    <a:cs typeface="Times New Roman" pitchFamily="34" charset="-120"/>
                  </a:rPr>
                  <a:t>，玻璃板后面蜡烛的像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变小</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C.丙：点燃蜡烛前，需调整蜡烛</a:t>
                </a:r>
                <a:r>
                  <a:rPr lang="en-US" altLang="zh-CN" sz="2800" b="0" i="0">
                    <a:solidFill>
                      <a:srgbClr val="000000"/>
                    </a:solidFill>
                    <a:latin typeface="Times New Roman" pitchFamily="34" charset="0"/>
                    <a:ea typeface="微软雅黑" pitchFamily="34" charset="-122"/>
                    <a:cs typeface="Times New Roman" pitchFamily="34" charset="-120"/>
                  </a:rPr>
                  <a:t>、凸透镜和光屏</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的中心在同一高度</a:t>
                </a:r>
                <a:endParaRPr lang="en-US" altLang="zh-CN" sz="2800" dirty="0"/>
              </a:p>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D.丁：是远视眼矫正后的成像光路图</a:t>
                </a:r>
                <a:endParaRPr lang="en-US" altLang="zh-CN" sz="2800" dirty="0"/>
              </a:p>
            </p:txBody>
          </p:sp>
        </mc:Choice>
        <mc:Fallback xmlns="">
          <p:sp>
            <p:nvSpPr>
              <p:cNvPr id="6" name="QC_5_BD.58_1#380f2d9d2.choices?hastextimagelayout=1&amp;vbadefaultcenterpage=1&amp;parentnodeid=0169dbcf3&amp;vbahtmlprocessed=1&amp;hasbroken=1"/>
              <p:cNvSpPr>
                <a:spLocks noRot="1" noChangeAspect="1" noMove="1" noResize="1" noEditPoints="1" noAdjustHandles="1" noChangeArrowheads="1" noChangeShapeType="1" noTextEdit="1"/>
              </p:cNvSpPr>
              <p:nvPr/>
            </p:nvSpPr>
            <p:spPr>
              <a:xfrm>
                <a:off x="356616" y="2062162"/>
                <a:ext cx="7735824" cy="3772027"/>
              </a:xfrm>
              <a:prstGeom prst="rect">
                <a:avLst/>
              </a:prstGeom>
              <a:blipFill>
                <a:blip r:embed="rId4"/>
                <a:stretch>
                  <a:fillRect l="-2837" b="-678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Hexin Slide 48checked= 1 &amp; amp; version = 1.0.5checked=1&amp;version=1.0.5">
    <p:spTree>
      <p:nvGrpSpPr>
        <p:cNvPr id="1" name=""/>
        <p:cNvGrpSpPr/>
        <p:nvPr/>
      </p:nvGrpSpPr>
      <p:grpSpPr>
        <a:xfrm>
          <a:off x="0" y="0"/>
          <a:ext cx="0" cy="0"/>
          <a:chOff x="0" y="0"/>
          <a:chExt cx="0" cy="0"/>
        </a:xfrm>
      </p:grpSpPr>
      <p:sp>
        <p:nvSpPr>
          <p:cNvPr id="2" name="QC_5_BD.59_1#18a66eda5?segpoint=1&amp;vbadefaultcenterpage=1&amp;parentnodeid=0169dbcf3&amp;vbahtmlprocessed=1&amp;hasbroken=1"/>
          <p:cNvSpPr/>
          <p:nvPr/>
        </p:nvSpPr>
        <p:spPr>
          <a:xfrm>
            <a:off x="356616" y="723170"/>
            <a:ext cx="11475720" cy="2167192"/>
          </a:xfrm>
          <a:prstGeom prst="rect">
            <a:avLst/>
          </a:prstGeom>
          <a:noFill/>
          <a:ln/>
        </p:spPr>
        <p:txBody>
          <a:bodyPr wrap="none" lIns="0" tIns="0" rIns="0" bIns="0" rtlCol="0" anchor="t"/>
          <a:lstStyle/>
          <a:p>
            <a:pPr algn="l" latinLnBrk="1">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4.在探究凸透镜成像规律的实验中，将蜡烛放在凸透镜前适当位置</a:t>
            </a:r>
            <a:r>
              <a:rPr lang="en-US" altLang="zh-CN" sz="2800" b="0" i="0">
                <a:solidFill>
                  <a:srgbClr val="000000"/>
                </a:solidFill>
                <a:latin typeface="Times New Roman" pitchFamily="34" charset="0"/>
                <a:ea typeface="微软雅黑" pitchFamily="34" charset="-122"/>
                <a:cs typeface="Times New Roman" pitchFamily="34" charset="-120"/>
              </a:rPr>
              <a:t>，调节</a:t>
            </a:r>
          </a:p>
          <a:p>
            <a:pPr latinLnBrk="1">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光屏位置得到清晰的像</a:t>
            </a:r>
            <a:r>
              <a:rPr lang="en-US" altLang="zh-CN" sz="2800" b="0" i="0" dirty="0">
                <a:solidFill>
                  <a:srgbClr val="000000"/>
                </a:solidFill>
                <a:latin typeface="Times New Roman" pitchFamily="34" charset="0"/>
                <a:ea typeface="微软雅黑" pitchFamily="34" charset="-122"/>
                <a:cs typeface="Times New Roman" pitchFamily="34" charset="-120"/>
              </a:rPr>
              <a:t>。把眼镜片放在烛焰与凸透镜之间，如图1-6-6</a:t>
            </a:r>
            <a:r>
              <a:rPr lang="en-US" altLang="zh-CN" sz="2800" b="0" i="0">
                <a:solidFill>
                  <a:srgbClr val="000000"/>
                </a:solidFill>
                <a:latin typeface="Times New Roman" pitchFamily="34" charset="0"/>
                <a:ea typeface="微软雅黑" pitchFamily="34" charset="-122"/>
                <a:cs typeface="Times New Roman" pitchFamily="34" charset="-120"/>
              </a:rPr>
              <a:t>所示，</a:t>
            </a:r>
          </a:p>
          <a:p>
            <a:pPr latinLnBrk="1">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光屏上的像变得模糊</a:t>
            </a:r>
            <a:r>
              <a:rPr lang="en-US" altLang="zh-CN" sz="2800" b="0" i="0" dirty="0">
                <a:solidFill>
                  <a:srgbClr val="000000"/>
                </a:solidFill>
                <a:latin typeface="Times New Roman" pitchFamily="34" charset="0"/>
                <a:ea typeface="微软雅黑" pitchFamily="34" charset="-122"/>
                <a:cs typeface="Times New Roman" pitchFamily="34" charset="-120"/>
              </a:rPr>
              <a:t>；调节光屏的位置，适当靠近凸透镜</a:t>
            </a:r>
            <a:r>
              <a:rPr lang="en-US" altLang="zh-CN" sz="2800" b="0" i="0">
                <a:solidFill>
                  <a:srgbClr val="000000"/>
                </a:solidFill>
                <a:latin typeface="Times New Roman" pitchFamily="34" charset="0"/>
                <a:ea typeface="微软雅黑" pitchFamily="34" charset="-122"/>
                <a:cs typeface="Times New Roman" pitchFamily="34" charset="-120"/>
              </a:rPr>
              <a:t>，光屏上又可以</a:t>
            </a:r>
          </a:p>
          <a:p>
            <a:pPr latinLnBrk="1">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得到清晰的像</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则该镜片(</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p:pic>
        <p:nvPicPr>
          <p:cNvPr id="3" name="QC_5_BD.59_2#18a66eda5?imagetipindex=12&amp;vbadefaultcenterpage=1&amp;parentnodeid=0169dbcf3&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15968" y="3027457"/>
            <a:ext cx="3557016" cy="11795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BD.59_3#18a66eda5?imagetipindex=12&amp;vbadefaultcenterpage=1&amp;parentnodeid=0169dbcf3&amp;vbahtmlprocessed=1"/>
          <p:cNvSpPr/>
          <p:nvPr/>
        </p:nvSpPr>
        <p:spPr>
          <a:xfrm>
            <a:off x="5490432" y="4334033"/>
            <a:ext cx="1208087" cy="507619"/>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图1-6-6</a:t>
            </a:r>
            <a:endParaRPr lang="en-US" altLang="zh-CN" sz="2800" dirty="0"/>
          </a:p>
        </p:txBody>
      </p:sp>
      <p:sp>
        <p:nvSpPr>
          <p:cNvPr id="5" name="QC_5_AN.60_1#18a66eda5.bracket?vbadefaultcenterpage=1&amp;parentnodeid=0169dbcf3&amp;vbapositionanswer=50&amp;vbahtmlprocessed=1"/>
          <p:cNvSpPr/>
          <p:nvPr/>
        </p:nvSpPr>
        <p:spPr>
          <a:xfrm>
            <a:off x="4661916" y="2387378"/>
            <a:ext cx="352425" cy="507937"/>
          </a:xfrm>
          <a:prstGeom prst="rect">
            <a:avLst/>
          </a:prstGeom>
          <a:noFill/>
          <a:ln/>
        </p:spPr>
        <p:txBody>
          <a:bodyPr wrap="square" lIns="0" tIns="0" rIns="0" bIns="0" rtlCol="0" anchor="t"/>
          <a:lstStyle/>
          <a:p>
            <a:pPr algn="ctr" latinLnBrk="1">
              <a:lnSpc>
                <a:spcPts val="4400"/>
              </a:lnSpc>
            </a:pPr>
            <a:r>
              <a:rPr lang="en-US" altLang="zh-CN" sz="2800" b="0" i="0" dirty="0">
                <a:solidFill>
                  <a:srgbClr val="FF0000"/>
                </a:solidFill>
                <a:latin typeface="微软雅黑" pitchFamily="34" charset="0"/>
                <a:ea typeface="微软雅黑" pitchFamily="34" charset="-122"/>
                <a:cs typeface="微软雅黑" pitchFamily="34" charset="-120"/>
              </a:rPr>
              <a:t>D</a:t>
            </a:r>
            <a:endParaRPr lang="en-US" altLang="zh-CN" sz="2800" dirty="0"/>
          </a:p>
        </p:txBody>
      </p:sp>
      <p:sp>
        <p:nvSpPr>
          <p:cNvPr id="6" name="QC_5_BD.61_1#18a66eda5.choices?vbadefaultcenterpage=1&amp;parentnodeid=0169dbcf3&amp;vbahtmlprocessed=1"/>
          <p:cNvSpPr/>
          <p:nvPr/>
        </p:nvSpPr>
        <p:spPr>
          <a:xfrm>
            <a:off x="356616" y="4890674"/>
            <a:ext cx="11475720" cy="1070420"/>
          </a:xfrm>
          <a:prstGeom prst="rect">
            <a:avLst/>
          </a:prstGeom>
          <a:noFill/>
          <a:ln/>
        </p:spPr>
        <p:txBody>
          <a:bodyPr wrap="square" lIns="0" tIns="0" rIns="0" bIns="0" rtlCol="0" anchor="t"/>
          <a:lstStyle/>
          <a:p>
            <a:pPr latinLnBrk="1">
              <a:lnSpc>
                <a:spcPct val="130000"/>
              </a:lnSpc>
              <a:tabLst>
                <a:tab pos="5750560" algn="l"/>
              </a:tabLst>
            </a:pPr>
            <a:r>
              <a:rPr lang="en-US" altLang="zh-CN" sz="2800" b="0" i="0" dirty="0">
                <a:solidFill>
                  <a:srgbClr val="000000"/>
                </a:solidFill>
                <a:latin typeface="Times New Roman" pitchFamily="34" charset="0"/>
                <a:ea typeface="微软雅黑" pitchFamily="34" charset="-122"/>
                <a:cs typeface="Times New Roman" pitchFamily="34" charset="-120"/>
              </a:rPr>
              <a:t>A.是凹透镜</a:t>
            </a:r>
            <a:r>
              <a:rPr lang="en-US" altLang="zh-CN" sz="2800" b="0" i="0">
                <a:solidFill>
                  <a:srgbClr val="000000"/>
                </a:solidFill>
                <a:latin typeface="Times New Roman" pitchFamily="34" charset="0"/>
                <a:ea typeface="微软雅黑" pitchFamily="34" charset="-122"/>
                <a:cs typeface="Times New Roman" pitchFamily="34" charset="-120"/>
              </a:rPr>
              <a:t>，属近视眼镜</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.是凹透镜，属远视眼镜</a:t>
            </a:r>
            <a:endParaRPr lang="en-US" altLang="zh-CN" sz="2800" dirty="0"/>
          </a:p>
          <a:p>
            <a:pPr latinLnBrk="1">
              <a:lnSpc>
                <a:spcPct val="130000"/>
              </a:lnSpc>
              <a:tabLst>
                <a:tab pos="5750560" algn="l"/>
              </a:tabLst>
            </a:pPr>
            <a:r>
              <a:rPr lang="en-US" altLang="zh-CN" sz="2800" b="0" i="0">
                <a:solidFill>
                  <a:srgbClr val="000000"/>
                </a:solidFill>
                <a:latin typeface="Times New Roman" pitchFamily="34" charset="0"/>
                <a:ea typeface="微软雅黑" pitchFamily="34" charset="-122"/>
                <a:cs typeface="Times New Roman" pitchFamily="34" charset="-120"/>
              </a:rPr>
              <a:t>C</a:t>
            </a:r>
            <a:r>
              <a:rPr lang="en-US" altLang="zh-CN" sz="2800" b="0" i="0" dirty="0">
                <a:solidFill>
                  <a:srgbClr val="000000"/>
                </a:solidFill>
                <a:latin typeface="Times New Roman" pitchFamily="34" charset="0"/>
                <a:ea typeface="微软雅黑" pitchFamily="34" charset="-122"/>
                <a:cs typeface="Times New Roman" pitchFamily="34" charset="-120"/>
              </a:rPr>
              <a:t>.是凸透镜</a:t>
            </a:r>
            <a:r>
              <a:rPr lang="en-US" altLang="zh-CN" sz="2800" b="0" i="0">
                <a:solidFill>
                  <a:srgbClr val="000000"/>
                </a:solidFill>
                <a:latin typeface="Times New Roman" pitchFamily="34" charset="0"/>
                <a:ea typeface="微软雅黑" pitchFamily="34" charset="-122"/>
                <a:cs typeface="Times New Roman" pitchFamily="34" charset="-120"/>
              </a:rPr>
              <a:t>，属近视眼镜</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.是凸透镜，属远视眼镜</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Hexin Slide 49checked= 1 &amp; amp; version = 1.0.5checked=1&amp;version=1.0.5">
    <p:spTree>
      <p:nvGrpSpPr>
        <p:cNvPr id="1" name=""/>
        <p:cNvGrpSpPr/>
        <p:nvPr/>
      </p:nvGrpSpPr>
      <p:grpSpPr>
        <a:xfrm>
          <a:off x="0" y="0"/>
          <a:ext cx="0" cy="0"/>
          <a:chOff x="0" y="0"/>
          <a:chExt cx="0" cy="0"/>
        </a:xfrm>
      </p:grpSpPr>
      <p:pic>
        <p:nvPicPr>
          <p:cNvPr id="2" name="QC_5_BD.62_1#aec558cd2?imagetipindex=13&amp;hastextimagelayout=1&amp;vbadefaultcenterpage=1&amp;parentnodeid=0169dbcf3&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57476" y="1155446"/>
            <a:ext cx="3630168" cy="20482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62_2#aec558cd2?imagetipindex=13&amp;hastextimagelayout=1&amp;vbadefaultcenterpage=1&amp;parentnodeid=0169dbcf3&amp;vbahtmlprocessed=1"/>
          <p:cNvSpPr/>
          <p:nvPr/>
        </p:nvSpPr>
        <p:spPr>
          <a:xfrm>
            <a:off x="9268516" y="3330702"/>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图1-6-7</a:t>
            </a:r>
            <a:endParaRPr lang="en-US" altLang="zh-CN" sz="2800" dirty="0"/>
          </a:p>
        </p:txBody>
      </p:sp>
      <mc:AlternateContent xmlns:mc="http://schemas.openxmlformats.org/markup-compatibility/2006" xmlns:a14="http://schemas.microsoft.com/office/drawing/2010/main">
        <mc:Choice Requires="a14">
          <p:sp>
            <p:nvSpPr>
              <p:cNvPr id="4" name="QC_5_BD.62_3#aec558cd2?hastextimagelayout=1&amp;segpoint=1&amp;vbadefaultcenterpage=1&amp;parentnodeid=0169dbcf3&amp;vbahtmlprocessed=1&amp;hasbroken=1"/>
              <p:cNvSpPr/>
              <p:nvPr/>
            </p:nvSpPr>
            <p:spPr>
              <a:xfrm>
                <a:off x="356616" y="1137158"/>
                <a:ext cx="7708392" cy="312731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5.如图1-6-7所示，当我们看远处物体时</a:t>
                </a:r>
                <a:r>
                  <a:rPr lang="en-US" altLang="zh-CN" sz="2800" b="0" i="0">
                    <a:solidFill>
                      <a:srgbClr val="000000"/>
                    </a:solidFill>
                    <a:latin typeface="Times New Roman" pitchFamily="34" charset="0"/>
                    <a:ea typeface="微软雅黑" pitchFamily="34" charset="-122"/>
                    <a:cs typeface="Times New Roman" pitchFamily="34" charset="-120"/>
                  </a:rPr>
                  <a:t>，远处物</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体的光正好聚焦在视网膜上。当我们从看远处物</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体改为看近处物体时</a:t>
                </a:r>
                <a:r>
                  <a:rPr lang="en-US" altLang="zh-CN" sz="2800" b="0" i="0" dirty="0">
                    <a:solidFill>
                      <a:srgbClr val="000000"/>
                    </a:solidFill>
                    <a:latin typeface="Times New Roman" pitchFamily="34" charset="0"/>
                    <a:ea typeface="微软雅黑" pitchFamily="34" charset="-122"/>
                    <a:cs typeface="Times New Roman" pitchFamily="34" charset="-120"/>
                  </a:rPr>
                  <a:t>（一般不小于</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），为</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了使近处物体成像在视网膜上，晶状体凸度和焦</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距的变化情况分别是(</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4" name="QC_5_BD.62_3#aec558cd2?hastextimagelayout=1&amp;segpoint=1&amp;vbadefaultcenterpage=1&amp;parentnodeid=0169dbcf3&amp;vbahtmlprocessed=1&amp;hasbroken=1"/>
              <p:cNvSpPr>
                <a:spLocks noRot="1" noChangeAspect="1" noMove="1" noResize="1" noEditPoints="1" noAdjustHandles="1" noChangeArrowheads="1" noChangeShapeType="1" noTextEdit="1"/>
              </p:cNvSpPr>
              <p:nvPr/>
            </p:nvSpPr>
            <p:spPr>
              <a:xfrm>
                <a:off x="356616" y="1137158"/>
                <a:ext cx="7708392" cy="3127312"/>
              </a:xfrm>
              <a:prstGeom prst="rect">
                <a:avLst/>
              </a:prstGeom>
              <a:blipFill>
                <a:blip r:embed="rId4"/>
                <a:stretch>
                  <a:fillRect l="-2848" b="-7992"/>
                </a:stretch>
              </a:blipFill>
              <a:ln/>
            </p:spPr>
            <p:txBody>
              <a:bodyPr/>
              <a:lstStyle/>
              <a:p>
                <a:r>
                  <a:rPr lang="zh-CN" altLang="en-US">
                    <a:noFill/>
                  </a:rPr>
                  <a:t> </a:t>
                </a:r>
              </a:p>
            </p:txBody>
          </p:sp>
        </mc:Fallback>
      </mc:AlternateContent>
      <p:sp>
        <p:nvSpPr>
          <p:cNvPr id="5" name="QC_5_AN.63_1#aec558cd2.bracket?vbadefaultcenterpage=1&amp;parentnodeid=0169dbcf3&amp;vbapositionanswer=51&amp;vbahtmlprocessed=1"/>
          <p:cNvSpPr/>
          <p:nvPr/>
        </p:nvSpPr>
        <p:spPr>
          <a:xfrm>
            <a:off x="3963416" y="3697478"/>
            <a:ext cx="331788"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A</a:t>
            </a:r>
            <a:endParaRPr lang="en-US" altLang="zh-CN" sz="2800" dirty="0"/>
          </a:p>
        </p:txBody>
      </p:sp>
      <p:sp>
        <p:nvSpPr>
          <p:cNvPr id="6" name="QC_5_BD.64_1#aec558cd2.choices?vbadefaultcenterpage=1&amp;parentnodeid=0169dbcf3&amp;vbahtmlprocessed=1"/>
          <p:cNvSpPr/>
          <p:nvPr/>
        </p:nvSpPr>
        <p:spPr>
          <a:xfrm>
            <a:off x="356616" y="4340034"/>
            <a:ext cx="11475720" cy="1207072"/>
          </a:xfrm>
          <a:prstGeom prst="rect">
            <a:avLst/>
          </a:prstGeom>
          <a:noFill/>
          <a:ln/>
        </p:spPr>
        <p:txBody>
          <a:bodyPr wrap="square" lIns="0" tIns="0" rIns="0" bIns="0" rtlCol="0" anchor="t"/>
          <a:lstStyle/>
          <a:p>
            <a:pPr latinLnBrk="1">
              <a:lnSpc>
                <a:spcPct val="150000"/>
              </a:lnSpc>
              <a:tabLst>
                <a:tab pos="5750560" algn="l"/>
              </a:tabLst>
            </a:pPr>
            <a:r>
              <a:rPr lang="en-US" altLang="zh-CN" sz="2800" b="0" i="0" dirty="0">
                <a:solidFill>
                  <a:srgbClr val="000000"/>
                </a:solidFill>
                <a:latin typeface="Times New Roman" pitchFamily="34" charset="0"/>
                <a:ea typeface="微软雅黑" pitchFamily="34" charset="-122"/>
                <a:cs typeface="Times New Roman" pitchFamily="34" charset="-120"/>
              </a:rPr>
              <a:t>A.晶状体凸度变大</a:t>
            </a:r>
            <a:r>
              <a:rPr lang="en-US" altLang="zh-CN" sz="2800" b="0" i="0">
                <a:solidFill>
                  <a:srgbClr val="000000"/>
                </a:solidFill>
                <a:latin typeface="Times New Roman" pitchFamily="34" charset="0"/>
                <a:ea typeface="微软雅黑" pitchFamily="34" charset="-122"/>
                <a:cs typeface="Times New Roman" pitchFamily="34" charset="-120"/>
              </a:rPr>
              <a:t>，焦距变短</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B</a:t>
            </a:r>
            <a:r>
              <a:rPr lang="en-US" altLang="zh-CN" sz="2800" b="0" i="0" dirty="0">
                <a:solidFill>
                  <a:srgbClr val="000000"/>
                </a:solidFill>
                <a:latin typeface="Times New Roman" pitchFamily="34" charset="0"/>
                <a:ea typeface="微软雅黑" pitchFamily="34" charset="-122"/>
                <a:cs typeface="Times New Roman" pitchFamily="34" charset="-120"/>
              </a:rPr>
              <a:t>.晶状体凸度变大，焦距变长</a:t>
            </a:r>
            <a:endParaRPr lang="en-US" altLang="zh-CN" sz="2800" dirty="0"/>
          </a:p>
          <a:p>
            <a:pPr latinLnBrk="1">
              <a:lnSpc>
                <a:spcPct val="150000"/>
              </a:lnSpc>
              <a:tabLst>
                <a:tab pos="5750560" algn="l"/>
              </a:tabLst>
            </a:pPr>
            <a:r>
              <a:rPr lang="en-US" altLang="zh-CN" sz="2800" b="0" i="0" dirty="0">
                <a:solidFill>
                  <a:srgbClr val="000000"/>
                </a:solidFill>
                <a:latin typeface="Times New Roman" pitchFamily="34" charset="0"/>
                <a:ea typeface="微软雅黑" pitchFamily="34" charset="-122"/>
                <a:cs typeface="Times New Roman" pitchFamily="34" charset="-120"/>
              </a:rPr>
              <a:t>C.晶状体凸度变小</a:t>
            </a:r>
            <a:r>
              <a:rPr lang="en-US" altLang="zh-CN" sz="2800" b="0" i="0">
                <a:solidFill>
                  <a:srgbClr val="000000"/>
                </a:solidFill>
                <a:latin typeface="Times New Roman" pitchFamily="34" charset="0"/>
                <a:ea typeface="微软雅黑" pitchFamily="34" charset="-122"/>
                <a:cs typeface="Times New Roman" pitchFamily="34" charset="-120"/>
              </a:rPr>
              <a:t>，焦距变短</a:t>
            </a:r>
            <a:r>
              <a:rPr lang="en-US" altLang="zh-CN" sz="2800" b="0" i="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D</a:t>
            </a:r>
            <a:r>
              <a:rPr lang="en-US" altLang="zh-CN" sz="2800" b="0" i="0" dirty="0">
                <a:solidFill>
                  <a:srgbClr val="000000"/>
                </a:solidFill>
                <a:latin typeface="Times New Roman" pitchFamily="34" charset="0"/>
                <a:ea typeface="微软雅黑" pitchFamily="34" charset="-122"/>
                <a:cs typeface="Times New Roman" pitchFamily="34" charset="-120"/>
              </a:rPr>
              <a:t>.晶状体凸度变小，焦距变长</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Hexin Slide 5checked= 1 &amp; amp; version = 1.0.5checked=1&amp;version=1.0.5">
    <p:spTree>
      <p:nvGrpSpPr>
        <p:cNvPr id="1" name=""/>
        <p:cNvGrpSpPr/>
        <p:nvPr/>
      </p:nvGrpSpPr>
      <p:grpSpPr>
        <a:xfrm>
          <a:off x="0" y="0"/>
          <a:ext cx="0" cy="0"/>
          <a:chOff x="0" y="0"/>
          <a:chExt cx="0" cy="0"/>
        </a:xfrm>
      </p:grpSpPr>
      <p:sp>
        <p:nvSpPr>
          <p:cNvPr id="2" name="C_4_BD#11267e111?vbadefaultcenterpage=1&amp;parentnodeid=e63009fa3&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知识点1</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凸透镜与凹透镜</a:t>
            </a:r>
            <a:endParaRPr lang="en-US" altLang="zh-CN" sz="3000" dirty="0"/>
          </a:p>
        </p:txBody>
      </p:sp>
      <p:graphicFrame>
        <p:nvGraphicFramePr>
          <p:cNvPr id="6" name="P_5_BD#92bf130ef?colgroup=5,7,9,8&amp;vbadefaultcenterpage=1&amp;parentnodeid=11267e111&amp;vbahtmlprocessed=1&amp;hasbroken=1"/>
          <p:cNvGraphicFramePr>
            <a:graphicFrameLocks noGrp="1"/>
          </p:cNvGraphicFramePr>
          <p:nvPr>
            <p:extLst>
              <p:ext uri="{D42A27DB-BD31-4B8C-83A1-F6EECF244321}">
                <p14:modId xmlns:p14="http://schemas.microsoft.com/office/powerpoint/2010/main" val="1711582543"/>
              </p:ext>
            </p:extLst>
          </p:nvPr>
        </p:nvGraphicFramePr>
        <p:xfrm>
          <a:off x="356616" y="1282700"/>
          <a:ext cx="11430000" cy="3730244"/>
        </p:xfrm>
        <a:graphic>
          <a:graphicData uri="http://schemas.openxmlformats.org/drawingml/2006/table">
            <a:tbl>
              <a:tblPr/>
              <a:tblGrid>
                <a:gridCol w="2057400">
                  <a:extLst>
                    <a:ext uri="{9D8B030D-6E8A-4147-A177-3AD203B41FA5}">
                      <a16:colId xmlns:a16="http://schemas.microsoft.com/office/drawing/2014/main" xmlns="" val="20000"/>
                    </a:ext>
                  </a:extLst>
                </a:gridCol>
                <a:gridCol w="2715768">
                  <a:extLst>
                    <a:ext uri="{9D8B030D-6E8A-4147-A177-3AD203B41FA5}">
                      <a16:colId xmlns:a16="http://schemas.microsoft.com/office/drawing/2014/main" xmlns="" val="20001"/>
                    </a:ext>
                  </a:extLst>
                </a:gridCol>
                <a:gridCol w="3447288">
                  <a:extLst>
                    <a:ext uri="{9D8B030D-6E8A-4147-A177-3AD203B41FA5}">
                      <a16:colId xmlns:a16="http://schemas.microsoft.com/office/drawing/2014/main" xmlns="" val="20002"/>
                    </a:ext>
                  </a:extLst>
                </a:gridCol>
                <a:gridCol w="3209544">
                  <a:extLst>
                    <a:ext uri="{9D8B030D-6E8A-4147-A177-3AD203B41FA5}">
                      <a16:colId xmlns:a16="http://schemas.microsoft.com/office/drawing/2014/main" xmlns="" val="20003"/>
                    </a:ext>
                  </a:extLst>
                </a:gridCol>
              </a:tblGrid>
              <a:tr h="507937">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透镜类型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外形特征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相关概念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对光的作用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746504">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凸透镜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中间厚、边缘薄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4100"/>
                        </a:lnSpc>
                      </a:pPr>
                      <a:r>
                        <a:rPr lang="en-US" altLang="zh-CN" sz="78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err="1">
                          <a:solidFill>
                            <a:srgbClr val="000000"/>
                          </a:solidFill>
                          <a:latin typeface="Times New Roman" pitchFamily="34" charset="0"/>
                          <a:ea typeface="微软雅黑" pitchFamily="34" charset="-122"/>
                          <a:cs typeface="Times New Roman" pitchFamily="34" charset="-120"/>
                        </a:rPr>
                        <a:t>对光有</a:t>
                      </a:r>
                      <a:r>
                        <a:rPr lang="en-US" altLang="zh-CN" sz="2800" i="0" dirty="0">
                          <a:solidFill>
                            <a:srgbClr val="000000"/>
                          </a:solidFill>
                          <a:latin typeface="SimSun" pitchFamily="34" charset="0"/>
                          <a:ea typeface="SimSun" pitchFamily="34" charset="-122"/>
                          <a:cs typeface="SimSun" pitchFamily="34" charset="-120"/>
                        </a:rPr>
                        <a:t>__________</a:t>
                      </a:r>
                    </a:p>
                    <a:p>
                      <a:pPr algn="ctr" latinLnBrk="1" hangingPunct="0">
                        <a:lnSpc>
                          <a:spcPts val="4400"/>
                        </a:lnSpc>
                      </a:pPr>
                      <a:r>
                        <a:rPr lang="en-US" altLang="zh-CN" sz="2800" b="0" i="0" dirty="0" err="1">
                          <a:solidFill>
                            <a:srgbClr val="000000"/>
                          </a:solidFill>
                          <a:latin typeface="Times New Roman" pitchFamily="34" charset="0"/>
                          <a:ea typeface="微软雅黑" pitchFamily="34" charset="-122"/>
                          <a:cs typeface="Times New Roman"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380744">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凹透镜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中间薄、边缘厚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800"/>
                        </a:lnSpc>
                      </a:pPr>
                      <a:r>
                        <a:rPr lang="en-US" altLang="zh-CN" sz="60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err="1">
                          <a:solidFill>
                            <a:srgbClr val="000000"/>
                          </a:solidFill>
                          <a:latin typeface="Times New Roman" pitchFamily="34" charset="0"/>
                          <a:ea typeface="微软雅黑" pitchFamily="34" charset="-122"/>
                          <a:cs typeface="Times New Roman" pitchFamily="34" charset="-120"/>
                        </a:rPr>
                        <a:t>对光有</a:t>
                      </a:r>
                      <a:r>
                        <a:rPr lang="en-US" altLang="zh-CN" sz="2800" i="0" dirty="0">
                          <a:solidFill>
                            <a:srgbClr val="000000"/>
                          </a:solidFill>
                          <a:latin typeface="SimSun" pitchFamily="34" charset="0"/>
                          <a:ea typeface="SimSun" pitchFamily="34" charset="-122"/>
                          <a:cs typeface="SimSun" pitchFamily="34" charset="-120"/>
                        </a:rPr>
                        <a:t>__________</a:t>
                      </a:r>
                    </a:p>
                    <a:p>
                      <a:pPr algn="ctr" latinLnBrk="1" hangingPunct="0">
                        <a:lnSpc>
                          <a:spcPts val="4400"/>
                        </a:lnSpc>
                      </a:pPr>
                      <a:r>
                        <a:rPr lang="en-US" altLang="zh-CN" sz="2800" b="0" i="0" dirty="0" err="1">
                          <a:solidFill>
                            <a:srgbClr val="000000"/>
                          </a:solidFill>
                          <a:latin typeface="Times New Roman" pitchFamily="34" charset="0"/>
                          <a:ea typeface="微软雅黑" pitchFamily="34" charset="-122"/>
                          <a:cs typeface="Times New Roman"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4" name="P_5_BD#92bf130ef.table_image?tableimageindex=1&amp;vbadefaultcenterpage=1&amp;parentnodeid=11267e111&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696712" y="1972755"/>
            <a:ext cx="2313432" cy="157276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P_5_BD#92bf130ef.table_image?tableimageindex=2&amp;vbadefaultcenterpage=1&amp;parentnodeid=11267e111&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678424" y="3700209"/>
            <a:ext cx="2350008" cy="12070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5_BD#92bf130ef?vbadefaultcenterpage=1&amp;parentnodeid=11267e111&amp;vbahtmlprocessed=1"/>
          <p:cNvSpPr/>
          <p:nvPr/>
        </p:nvSpPr>
        <p:spPr>
          <a:xfrm>
            <a:off x="356616" y="5054600"/>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注：材料和大小相同的凸透镜，中间越厚，焦距越小，聚光能力越强。</a:t>
            </a:r>
            <a:endParaRPr lang="en-US" altLang="zh-CN" sz="2800" dirty="0"/>
          </a:p>
        </p:txBody>
      </p:sp>
      <p:sp>
        <p:nvSpPr>
          <p:cNvPr id="7" name="P_5_AN.1_1#92bf130ef.blank?vbadefaultcenterpage=1&amp;parentnodeid=11267e111&amp;vbapositionanswer=1&amp;vbahtmlprocessed=1"/>
          <p:cNvSpPr/>
          <p:nvPr/>
        </p:nvSpPr>
        <p:spPr>
          <a:xfrm>
            <a:off x="9965944" y="2132552"/>
            <a:ext cx="1503363" cy="502984"/>
          </a:xfrm>
          <a:prstGeom prst="rect">
            <a:avLst/>
          </a:prstGeom>
          <a:noFill/>
          <a:ln/>
        </p:spPr>
        <p:txBody>
          <a:bodyPr wrap="square" lIns="0" tIns="0" rIns="0" bIns="0" rtlCol="0" anchor="t"/>
          <a:lstStyle/>
          <a:p>
            <a:pPr algn="ctr" latinLnBrk="1">
              <a:lnSpc>
                <a:spcPts val="4400"/>
              </a:lnSpc>
            </a:pPr>
            <a:r>
              <a:rPr lang="en-US" altLang="zh-CN" sz="2800" b="0" i="0" dirty="0">
                <a:latin typeface="微软雅黑" pitchFamily="34" charset="0"/>
                <a:ea typeface="微软雅黑" pitchFamily="34" charset="-122"/>
                <a:cs typeface="微软雅黑" pitchFamily="34" charset="-120"/>
              </a:rPr>
              <a:t>①</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err="1" smtClean="0">
                <a:solidFill>
                  <a:srgbClr val="FF0000"/>
                </a:solidFill>
                <a:latin typeface="微软雅黑" pitchFamily="34" charset="0"/>
                <a:ea typeface="微软雅黑" pitchFamily="34" charset="-122"/>
                <a:cs typeface="微软雅黑" pitchFamily="34" charset="-120"/>
              </a:rPr>
              <a:t>会聚</a:t>
            </a:r>
            <a:endParaRPr lang="en-US" altLang="zh-CN" sz="2800" dirty="0"/>
          </a:p>
        </p:txBody>
      </p:sp>
      <p:sp>
        <p:nvSpPr>
          <p:cNvPr id="8" name="P_5_AN.2_1#92bf130ef.blank?vbadefaultcenterpage=1&amp;parentnodeid=11267e111&amp;vbapositionanswer=2&amp;vbahtmlprocessed=1"/>
          <p:cNvSpPr/>
          <p:nvPr/>
        </p:nvSpPr>
        <p:spPr>
          <a:xfrm>
            <a:off x="9965944" y="3715227"/>
            <a:ext cx="1503363" cy="502984"/>
          </a:xfrm>
          <a:prstGeom prst="rect">
            <a:avLst/>
          </a:prstGeom>
          <a:noFill/>
          <a:ln/>
        </p:spPr>
        <p:txBody>
          <a:bodyPr wrap="square" lIns="0" tIns="0" rIns="0" bIns="0" rtlCol="0" anchor="t"/>
          <a:lstStyle/>
          <a:p>
            <a:pPr algn="ctr" latinLnBrk="1">
              <a:lnSpc>
                <a:spcPts val="4400"/>
              </a:lnSpc>
            </a:pPr>
            <a:r>
              <a:rPr lang="en-US" altLang="zh-CN" sz="2800" b="0" i="0" dirty="0">
                <a:latin typeface="微软雅黑" pitchFamily="34" charset="0"/>
                <a:ea typeface="微软雅黑" pitchFamily="34" charset="-122"/>
                <a:cs typeface="微软雅黑" pitchFamily="34" charset="-120"/>
              </a:rPr>
              <a:t>②</a:t>
            </a:r>
            <a:r>
              <a:rPr lang="en-US" altLang="zh-CN" sz="2800" b="0" i="0" dirty="0">
                <a:solidFill>
                  <a:srgbClr val="FF0000"/>
                </a:solidFill>
                <a:latin typeface="SimSun" pitchFamily="34" charset="0"/>
                <a:ea typeface="SimSun" pitchFamily="34" charset="-122"/>
                <a:cs typeface="SimSun" pitchFamily="34" charset="-120"/>
              </a:rPr>
              <a:t> </a:t>
            </a:r>
            <a:r>
              <a:rPr lang="en-US" altLang="zh-CN" sz="2800" b="0" i="0" dirty="0" err="1" smtClean="0">
                <a:solidFill>
                  <a:srgbClr val="FF0000"/>
                </a:solidFill>
                <a:latin typeface="微软雅黑" pitchFamily="34" charset="0"/>
                <a:ea typeface="微软雅黑" pitchFamily="34" charset="-122"/>
                <a:cs typeface="微软雅黑" pitchFamily="34" charset="-120"/>
              </a:rPr>
              <a:t>发散</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blinds(horizontal)">
                                      <p:cBhvr>
                                        <p:cTn id="15" dur="500"/>
                                        <p:tgtEl>
                                          <p:spTgt spid="8">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blinds(horizontal)">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Hexin Slide 50checked= 1 &amp; amp; version = 1.0.5checked=1&amp;version=1.0.5">
    <p:spTree>
      <p:nvGrpSpPr>
        <p:cNvPr id="1" name=""/>
        <p:cNvGrpSpPr/>
        <p:nvPr/>
      </p:nvGrpSpPr>
      <p:grpSpPr>
        <a:xfrm>
          <a:off x="0" y="0"/>
          <a:ext cx="0" cy="0"/>
          <a:chOff x="0" y="0"/>
          <a:chExt cx="0" cy="0"/>
        </a:xfrm>
      </p:grpSpPr>
      <p:sp>
        <p:nvSpPr>
          <p:cNvPr id="2" name="C_4_BD#a907d8dd8?vbadefaultcenterpage=1&amp;parentnodeid=5cf6a89c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二、填空与作图题</a:t>
            </a:r>
            <a:endParaRPr lang="en-US" altLang="zh-CN" sz="3000" dirty="0"/>
          </a:p>
        </p:txBody>
      </p:sp>
      <p:sp>
        <p:nvSpPr>
          <p:cNvPr id="3" name="QB_5#be2980102?vbadefaultcenterpage=1&amp;parentnodeid=a907d8dd8&amp;vbahtmlprocessed=1&amp;hasbroken=1"/>
          <p:cNvSpPr/>
          <p:nvPr/>
        </p:nvSpPr>
        <p:spPr>
          <a:xfrm>
            <a:off x="356616" y="1220978"/>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6</a:t>
            </a:r>
            <a:r>
              <a:rPr lang="en-US" altLang="zh-CN" sz="2800" b="0" i="0" spc="-100" dirty="0">
                <a:solidFill>
                  <a:srgbClr val="000000"/>
                </a:solidFill>
                <a:latin typeface="Times New Roman" pitchFamily="34" charset="0"/>
                <a:ea typeface="微软雅黑" pitchFamily="34" charset="-122"/>
                <a:cs typeface="Times New Roman" pitchFamily="34" charset="-120"/>
              </a:rPr>
              <a:t>.王老师需要摘下眼镜才能看清远处来的是哪位同学</a:t>
            </a:r>
            <a:r>
              <a:rPr lang="en-US" altLang="zh-CN" sz="2800" b="0" i="0" spc="-100">
                <a:solidFill>
                  <a:srgbClr val="000000"/>
                </a:solidFill>
                <a:latin typeface="Times New Roman" pitchFamily="34" charset="0"/>
                <a:ea typeface="微软雅黑" pitchFamily="34" charset="-122"/>
                <a:cs typeface="Times New Roman" pitchFamily="34" charset="-120"/>
              </a:rPr>
              <a:t>，他是</a:t>
            </a:r>
            <a:r>
              <a:rPr lang="en-US" altLang="zh-CN" sz="2800" i="0" spc="-100">
                <a:solidFill>
                  <a:srgbClr val="000000"/>
                </a:solidFill>
                <a:latin typeface="SimSun" pitchFamily="34" charset="0"/>
                <a:ea typeface="SimSun" pitchFamily="34" charset="-122"/>
                <a:cs typeface="SimSun" pitchFamily="34" charset="-120"/>
              </a:rPr>
              <a:t>________</a:t>
            </a:r>
            <a:r>
              <a:rPr lang="en-US" altLang="zh-CN" sz="2800" b="0" i="0" spc="-100">
                <a:solidFill>
                  <a:srgbClr val="000000"/>
                </a:solidFill>
                <a:latin typeface="Times New Roman" pitchFamily="34" charset="0"/>
                <a:ea typeface="微软雅黑" pitchFamily="34" charset="-122"/>
                <a:cs typeface="Times New Roman" pitchFamily="34" charset="-120"/>
              </a:rPr>
              <a:t>（选填</a:t>
            </a:r>
          </a:p>
          <a:p>
            <a:pPr latinLnBrk="1">
              <a:lnSpc>
                <a:spcPts val="5100"/>
              </a:lnSpc>
            </a:pPr>
            <a:r>
              <a:rPr lang="en-US" altLang="zh-CN" sz="2800" b="0" i="0" spc="-100">
                <a:solidFill>
                  <a:srgbClr val="000000"/>
                </a:solidFill>
                <a:latin typeface="Times New Roman" pitchFamily="34" charset="0"/>
                <a:ea typeface="微软雅黑" pitchFamily="34" charset="-122"/>
                <a:cs typeface="Times New Roman" pitchFamily="34" charset="-120"/>
              </a:rPr>
              <a:t>“</a:t>
            </a:r>
            <a:r>
              <a:rPr lang="en-US" altLang="zh-CN" sz="2800" b="0" i="0" spc="-100" dirty="0">
                <a:solidFill>
                  <a:srgbClr val="000000"/>
                </a:solidFill>
                <a:latin typeface="Times New Roman" pitchFamily="34" charset="0"/>
                <a:ea typeface="微软雅黑" pitchFamily="34" charset="-122"/>
                <a:cs typeface="Times New Roman" pitchFamily="34" charset="-120"/>
              </a:rPr>
              <a:t>近视眼”或“远视眼</a:t>
            </a:r>
            <a:r>
              <a:rPr lang="en-US" altLang="zh-CN" sz="2800" b="0" i="0" spc="-100">
                <a:solidFill>
                  <a:srgbClr val="000000"/>
                </a:solidFill>
                <a:latin typeface="Times New Roman" pitchFamily="34" charset="0"/>
                <a:ea typeface="微软雅黑" pitchFamily="34" charset="-122"/>
                <a:cs typeface="Times New Roman" pitchFamily="34" charset="-120"/>
              </a:rPr>
              <a:t>”），需要配戴</a:t>
            </a:r>
            <a:r>
              <a:rPr lang="en-US" altLang="zh-CN" sz="2800" i="0" spc="-100">
                <a:solidFill>
                  <a:srgbClr val="000000"/>
                </a:solidFill>
                <a:latin typeface="SimSun" pitchFamily="34" charset="0"/>
                <a:ea typeface="SimSun" pitchFamily="34" charset="-122"/>
                <a:cs typeface="SimSun" pitchFamily="34" charset="-120"/>
              </a:rPr>
              <a:t>________</a:t>
            </a:r>
            <a:r>
              <a:rPr lang="en-US" altLang="zh-CN" sz="2800" b="0" i="0" spc="-100">
                <a:solidFill>
                  <a:srgbClr val="000000"/>
                </a:solidFill>
                <a:latin typeface="Times New Roman" pitchFamily="34" charset="0"/>
                <a:ea typeface="微软雅黑" pitchFamily="34" charset="-122"/>
                <a:cs typeface="Times New Roman" pitchFamily="34" charset="-120"/>
              </a:rPr>
              <a:t>（</a:t>
            </a:r>
            <a:r>
              <a:rPr lang="en-US" altLang="zh-CN" sz="2800" b="0" i="0" spc="-100" dirty="0">
                <a:solidFill>
                  <a:srgbClr val="000000"/>
                </a:solidFill>
                <a:latin typeface="Times New Roman" pitchFamily="34" charset="0"/>
                <a:ea typeface="微软雅黑" pitchFamily="34" charset="-122"/>
                <a:cs typeface="Times New Roman" pitchFamily="34" charset="-120"/>
              </a:rPr>
              <a:t>选填“凸透镜”或“凹透镜”）矫正。</a:t>
            </a:r>
            <a:endParaRPr lang="en-US" altLang="zh-CN" sz="2800" spc="-100" dirty="0"/>
          </a:p>
        </p:txBody>
      </p:sp>
      <p:sp>
        <p:nvSpPr>
          <p:cNvPr id="4" name="QB_5_AN.65_1#be2980102.blank?vbadefaultcenterpage=1&amp;parentnodeid=a907d8dd8&amp;vbapositionanswer=52&amp;vbahtmlprocessed=1"/>
          <p:cNvSpPr/>
          <p:nvPr/>
        </p:nvSpPr>
        <p:spPr>
          <a:xfrm>
            <a:off x="9297416" y="1137729"/>
            <a:ext cx="1096963" cy="571945"/>
          </a:xfrm>
          <a:prstGeom prst="rect">
            <a:avLst/>
          </a:prstGeom>
          <a:noFill/>
          <a:ln/>
        </p:spPr>
        <p:txBody>
          <a:bodyPr wrap="square" lIns="0" tIns="0" rIns="0" bIns="0" rtlCol="0" anchor="t"/>
          <a:lstStyle/>
          <a:p>
            <a:pPr algn="ctr" latinLnBrk="1">
              <a:lnSpc>
                <a:spcPts val="5100"/>
              </a:lnSpc>
            </a:pPr>
            <a:r>
              <a:rPr lang="en-US" altLang="zh-CN" sz="2800" b="0" i="0" spc="-100" dirty="0">
                <a:solidFill>
                  <a:srgbClr val="FF0000"/>
                </a:solidFill>
                <a:latin typeface="微软雅黑" pitchFamily="34" charset="0"/>
                <a:ea typeface="微软雅黑" pitchFamily="34" charset="-122"/>
                <a:cs typeface="微软雅黑" pitchFamily="34" charset="-120"/>
              </a:rPr>
              <a:t>远视眼</a:t>
            </a:r>
            <a:endParaRPr lang="en-US" altLang="zh-CN" sz="2800" spc="-100" dirty="0"/>
          </a:p>
        </p:txBody>
      </p:sp>
      <p:sp>
        <p:nvSpPr>
          <p:cNvPr id="5" name="QB_5_AN.66_1#be2980102.blank?vbadefaultcenterpage=1&amp;parentnodeid=a907d8dd8&amp;vbapositionanswer=53&amp;vbahtmlprocessed=1"/>
          <p:cNvSpPr/>
          <p:nvPr/>
        </p:nvSpPr>
        <p:spPr>
          <a:xfrm>
            <a:off x="5506466" y="1822958"/>
            <a:ext cx="1096963" cy="571945"/>
          </a:xfrm>
          <a:prstGeom prst="rect">
            <a:avLst/>
          </a:prstGeom>
          <a:noFill/>
          <a:ln/>
        </p:spPr>
        <p:txBody>
          <a:bodyPr wrap="square" lIns="0" tIns="0" rIns="0" bIns="0" rtlCol="0" anchor="t"/>
          <a:lstStyle/>
          <a:p>
            <a:pPr algn="ctr" latinLnBrk="1">
              <a:lnSpc>
                <a:spcPts val="5100"/>
              </a:lnSpc>
            </a:pPr>
            <a:r>
              <a:rPr lang="en-US" altLang="zh-CN" sz="2800" b="0" i="0" spc="-100" dirty="0">
                <a:solidFill>
                  <a:srgbClr val="FF0000"/>
                </a:solidFill>
                <a:latin typeface="微软雅黑" pitchFamily="34" charset="0"/>
                <a:ea typeface="微软雅黑" pitchFamily="34" charset="-122"/>
                <a:cs typeface="微软雅黑" pitchFamily="34" charset="-120"/>
              </a:rPr>
              <a:t>凸透镜</a:t>
            </a:r>
            <a:endParaRPr lang="en-US" altLang="zh-CN" sz="2800" spc="-100" dirty="0"/>
          </a:p>
        </p:txBody>
      </p:sp>
      <mc:AlternateContent xmlns:mc="http://schemas.openxmlformats.org/markup-compatibility/2006" xmlns:a14="http://schemas.microsoft.com/office/drawing/2010/main">
        <mc:Choice Requires="a14">
          <p:sp>
            <p:nvSpPr>
              <p:cNvPr id="6" name="QB_5#f3678bb81?vbadefaultcenterpage=1&amp;parentnodeid=a907d8dd8&amp;vbahtmlprocessed=1&amp;hasbroken=1"/>
              <p:cNvSpPr/>
              <p:nvPr/>
            </p:nvSpPr>
            <p:spPr>
              <a:xfrm>
                <a:off x="356616" y="2438400"/>
                <a:ext cx="11475720" cy="312731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7.在“探究凸透镜成像规律”的实验中，凸透镜的焦距为</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a:solidFill>
                      <a:srgbClr val="000000"/>
                    </a:solidFill>
                    <a:latin typeface="Times New Roman" pitchFamily="34" charset="0"/>
                    <a:ea typeface="微软雅黑" pitchFamily="34" charset="-122"/>
                    <a:cs typeface="Times New Roman" pitchFamily="34" charset="-120"/>
                  </a:rPr>
                  <a:t>实验中，</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调整烛焰</a:t>
                </a:r>
                <a:r>
                  <a:rPr lang="en-US" altLang="zh-CN" sz="2800" b="0" i="0" dirty="0">
                    <a:solidFill>
                      <a:srgbClr val="000000"/>
                    </a:solidFill>
                    <a:latin typeface="Times New Roman" pitchFamily="34" charset="0"/>
                    <a:ea typeface="微软雅黑" pitchFamily="34" charset="-122"/>
                    <a:cs typeface="Times New Roman" pitchFamily="34" charset="-120"/>
                  </a:rPr>
                  <a:t>、凸透镜</a:t>
                </a:r>
                <a:r>
                  <a:rPr lang="en-US" altLang="zh-CN" sz="2800" b="0" i="0">
                    <a:solidFill>
                      <a:srgbClr val="000000"/>
                    </a:solidFill>
                    <a:latin typeface="Times New Roman" pitchFamily="34" charset="0"/>
                    <a:ea typeface="微软雅黑" pitchFamily="34" charset="-122"/>
                    <a:cs typeface="Times New Roman" pitchFamily="34" charset="-120"/>
                  </a:rPr>
                  <a:t>、光屏的中心在</a:t>
                </a:r>
                <a:r>
                  <a:rPr lang="en-US" altLang="zh-CN" sz="2800" i="0">
                    <a:solidFill>
                      <a:srgbClr val="000000"/>
                    </a:solidFill>
                    <a:latin typeface="SimSun" pitchFamily="34" charset="0"/>
                    <a:ea typeface="SimSun" pitchFamily="34" charset="-122"/>
                    <a:cs typeface="SimSun" pitchFamily="34" charset="-120"/>
                  </a:rPr>
                  <a:t>__________</a:t>
                </a:r>
                <a:r>
                  <a:rPr lang="en-US" altLang="zh-CN" sz="2800" b="0" i="0">
                    <a:solidFill>
                      <a:srgbClr val="000000"/>
                    </a:solidFill>
                    <a:latin typeface="Times New Roman" pitchFamily="34" charset="0"/>
                    <a:ea typeface="微软雅黑" pitchFamily="34" charset="-122"/>
                    <a:cs typeface="Times New Roman" pitchFamily="34" charset="-120"/>
                  </a:rPr>
                  <a:t>。将一支点燃的蜡烛放在凸</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透镜前</a:t>
                </a:r>
                <a:r>
                  <a:rPr lang="en-US" altLang="zh-CN" sz="900" b="0" i="0" u="none">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18</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dirty="0">
                    <a:solidFill>
                      <a:srgbClr val="000000"/>
                    </a:solidFill>
                    <a:latin typeface="Times New Roman" pitchFamily="34" charset="0"/>
                    <a:ea typeface="微软雅黑" pitchFamily="34" charset="-122"/>
                    <a:cs typeface="Times New Roman" pitchFamily="34" charset="-120"/>
                  </a:rPr>
                  <a:t>刻度线处，光屏上得到清晰的像</a:t>
                </a:r>
                <a:r>
                  <a:rPr lang="en-US" altLang="zh-CN" sz="2800" b="0" i="0">
                    <a:solidFill>
                      <a:srgbClr val="000000"/>
                    </a:solidFill>
                    <a:latin typeface="Times New Roman" pitchFamily="34" charset="0"/>
                    <a:ea typeface="微软雅黑" pitchFamily="34" charset="-122"/>
                    <a:cs typeface="Times New Roman" pitchFamily="34" charset="-120"/>
                  </a:rPr>
                  <a:t>。然后在烛焰和凸透镜之间</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放置一个近视眼镜片</a:t>
                </a:r>
                <a:r>
                  <a:rPr lang="en-US" altLang="zh-CN" sz="2800" b="0" i="0" dirty="0">
                    <a:solidFill>
                      <a:srgbClr val="000000"/>
                    </a:solidFill>
                    <a:latin typeface="Times New Roman" pitchFamily="34" charset="0"/>
                    <a:ea typeface="微软雅黑" pitchFamily="34" charset="-122"/>
                    <a:cs typeface="Times New Roman" pitchFamily="34" charset="-120"/>
                  </a:rPr>
                  <a:t>，光屏上烛焰清晰的像变模糊了</a:t>
                </a:r>
                <a:r>
                  <a:rPr lang="en-US" altLang="zh-CN" sz="2800" b="0" i="0">
                    <a:solidFill>
                      <a:srgbClr val="000000"/>
                    </a:solidFill>
                    <a:latin typeface="Times New Roman" pitchFamily="34" charset="0"/>
                    <a:ea typeface="微软雅黑" pitchFamily="34" charset="-122"/>
                    <a:cs typeface="Times New Roman" pitchFamily="34" charset="-120"/>
                  </a:rPr>
                  <a:t>。若想在光屏上重新</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得到清晰的烛焰的像，应将光屏</a:t>
                </a:r>
                <a:r>
                  <a:rPr lang="en-US" altLang="zh-CN" sz="2800" i="0">
                    <a:solidFill>
                      <a:srgbClr val="000000"/>
                    </a:solidFill>
                    <a:latin typeface="SimSun" pitchFamily="34" charset="0"/>
                    <a:ea typeface="SimSun" pitchFamily="34" charset="-122"/>
                    <a:cs typeface="SimSun" pitchFamily="34" charset="-120"/>
                  </a:rPr>
                  <a:t>______</a:t>
                </a:r>
                <a:r>
                  <a:rPr lang="en-US" altLang="zh-CN" sz="2800" b="0" i="0">
                    <a:solidFill>
                      <a:srgbClr val="000000"/>
                    </a:solidFill>
                    <a:latin typeface="Times New Roman" pitchFamily="34" charset="0"/>
                    <a:ea typeface="微软雅黑" pitchFamily="34" charset="-122"/>
                    <a:cs typeface="Times New Roman" pitchFamily="34" charset="-120"/>
                  </a:rPr>
                  <a:t>凸透镜</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6" name="QB_5#f3678bb81?vbadefaultcenterpage=1&amp;parentnodeid=a907d8dd8&amp;vbahtmlprocessed=1&amp;hasbroken=1"/>
              <p:cNvSpPr>
                <a:spLocks noRot="1" noChangeAspect="1" noMove="1" noResize="1" noEditPoints="1" noAdjustHandles="1" noChangeArrowheads="1" noChangeShapeType="1" noTextEdit="1"/>
              </p:cNvSpPr>
              <p:nvPr/>
            </p:nvSpPr>
            <p:spPr>
              <a:xfrm>
                <a:off x="356616" y="2438400"/>
                <a:ext cx="11475720" cy="3127312"/>
              </a:xfrm>
              <a:prstGeom prst="rect">
                <a:avLst/>
              </a:prstGeom>
              <a:blipFill>
                <a:blip r:embed="rId3"/>
                <a:stretch>
                  <a:fillRect l="-1913" r="-797" b="-7992"/>
                </a:stretch>
              </a:blipFill>
              <a:ln/>
            </p:spPr>
            <p:txBody>
              <a:bodyPr/>
              <a:lstStyle/>
              <a:p>
                <a:r>
                  <a:rPr lang="zh-CN" altLang="en-US">
                    <a:noFill/>
                  </a:rPr>
                  <a:t> </a:t>
                </a:r>
              </a:p>
            </p:txBody>
          </p:sp>
        </mc:Fallback>
      </mc:AlternateContent>
      <p:sp>
        <p:nvSpPr>
          <p:cNvPr id="7" name="QB_5_AN.67_1#f3678bb81.blank?vbadefaultcenterpage=1&amp;parentnodeid=a907d8dd8&amp;vbapositionanswer=54&amp;vbahtmlprocessed=1"/>
          <p:cNvSpPr/>
          <p:nvPr/>
        </p:nvSpPr>
        <p:spPr>
          <a:xfrm>
            <a:off x="5830316" y="3003105"/>
            <a:ext cx="15033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同一高度</a:t>
            </a:r>
            <a:endParaRPr lang="en-US" altLang="zh-CN" sz="2800" dirty="0"/>
          </a:p>
        </p:txBody>
      </p:sp>
      <p:sp>
        <p:nvSpPr>
          <p:cNvPr id="8" name="QB_5_AN.68_1#f3678bb81.blank?vbadefaultcenterpage=1&amp;parentnodeid=a907d8dd8&amp;vbapositionanswer=55&amp;vbahtmlprocessed=1"/>
          <p:cNvSpPr/>
          <p:nvPr/>
        </p:nvSpPr>
        <p:spPr>
          <a:xfrm>
            <a:off x="5474716" y="4960620"/>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远离</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linds(horizontal)">
                                      <p:cBhvr>
                                        <p:cTn id="7" dur="500"/>
                                        <p:tgtEl>
                                          <p:spTgt spid="4">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blinds(horizontal)">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blinds(horizontal)">
                                      <p:cBhvr>
                                        <p:cTn id="31" dur="500"/>
                                        <p:tgtEl>
                                          <p:spTgt spid="8">
                                            <p:bg/>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blinds(horizontal)">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Hexin Slide 51checked= 1 &amp; amp; version = 1.0.5checked=1&amp;version=1.0.5">
    <p:spTree>
      <p:nvGrpSpPr>
        <p:cNvPr id="1" name=""/>
        <p:cNvGrpSpPr/>
        <p:nvPr/>
      </p:nvGrpSpPr>
      <p:grpSpPr>
        <a:xfrm>
          <a:off x="0" y="0"/>
          <a:ext cx="0" cy="0"/>
          <a:chOff x="0" y="0"/>
          <a:chExt cx="0" cy="0"/>
        </a:xfrm>
      </p:grpSpPr>
      <p:sp>
        <p:nvSpPr>
          <p:cNvPr id="2" name="QO_5_BD.69_1#00ae12615?segpoint=1&amp;vbadefaultcenterpage=1&amp;parentnodeid=a907d8dd8&amp;vbahtmlprocessed=1"/>
          <p:cNvSpPr/>
          <p:nvPr/>
        </p:nvSpPr>
        <p:spPr>
          <a:xfrm>
            <a:off x="356616" y="857567"/>
            <a:ext cx="11475720" cy="571627"/>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8.请作出图1-6-8中对应的折射光线。</a:t>
            </a:r>
            <a:endParaRPr lang="en-US" altLang="zh-CN" sz="2800" dirty="0"/>
          </a:p>
        </p:txBody>
      </p:sp>
      <p:sp>
        <p:nvSpPr>
          <p:cNvPr id="3" name="QO_5_BD.69_2#00ae12615?imagetipindex=14&amp;vbadefaultcenterpage=1&amp;parentnodeid=a907d8dd8&amp;vbahtmlprocessed=1"/>
          <p:cNvSpPr/>
          <p:nvPr/>
        </p:nvSpPr>
        <p:spPr>
          <a:xfrm>
            <a:off x="5907246" y="3161728"/>
            <a:ext cx="1208087" cy="475615"/>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图1-6-8</a:t>
            </a:r>
            <a:endParaRPr lang="en-US" altLang="zh-CN" sz="2800" dirty="0"/>
          </a:p>
        </p:txBody>
      </p:sp>
      <p:pic>
        <p:nvPicPr>
          <p:cNvPr id="4" name="QO_5_BD.69_3#00ae12615?imagetipindex=14&amp;hastextimagelayout=1&amp;vbadefaultcenterpage=1&amp;parentnodeid=a907d8dd8&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91684" y="1429194"/>
            <a:ext cx="2680716" cy="14659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AN.70_1#00ae12615?hastextimagelayout=1&amp;vbadefaultcenterpage=1&amp;parentnodeid=a907d8dd8&amp;vbahtmlprocessed=1">
            <a:extLst>
              <a:ext uri="{FF2B5EF4-FFF2-40B4-BE49-F238E27FC236}">
                <a16:creationId xmlns:a16="http://schemas.microsoft.com/office/drawing/2014/main" xmlns="" id="{AC15640C-C376-4E13-B1FD-578CB586D4DF}"/>
              </a:ext>
            </a:extLst>
          </p:cNvPr>
          <p:cNvSpPr/>
          <p:nvPr/>
        </p:nvSpPr>
        <p:spPr>
          <a:xfrm>
            <a:off x="499110" y="3640389"/>
            <a:ext cx="5742432" cy="566992"/>
          </a:xfrm>
          <a:prstGeom prst="rect">
            <a:avLst/>
          </a:prstGeom>
          <a:noFill/>
          <a:ln/>
        </p:spPr>
        <p:txBody>
          <a:bodyPr wrap="square" lIns="0" tIns="0" rIns="0" bIns="0" rtlCol="0" anchor="t"/>
          <a:lstStyle/>
          <a:p>
            <a:pPr algn="l" latinLnBrk="1">
              <a:lnSpc>
                <a:spcPct val="150000"/>
              </a:lnSpc>
            </a:pPr>
            <a:r>
              <a:rPr lang="en-US" altLang="zh-CN" sz="2800" b="1" i="0" dirty="0">
                <a:solidFill>
                  <a:srgbClr val="FF0000"/>
                </a:solidFill>
                <a:latin typeface="微软雅黑" pitchFamily="34" charset="0"/>
                <a:ea typeface="微软雅黑" pitchFamily="34" charset="-122"/>
                <a:cs typeface="微软雅黑" pitchFamily="34" charset="-120"/>
              </a:rPr>
              <a:t>[答案]</a:t>
            </a:r>
            <a:r>
              <a:rPr lang="en-US" altLang="zh-CN" sz="2800" b="1" i="0" dirty="0">
                <a:solidFill>
                  <a:srgbClr val="FF0000"/>
                </a:solidFill>
                <a:latin typeface="SimSun" pitchFamily="34" charset="0"/>
                <a:ea typeface="SimSun" pitchFamily="34" charset="-122"/>
                <a:cs typeface="SimSun" pitchFamily="34" charset="-120"/>
              </a:rPr>
              <a:t> </a:t>
            </a:r>
            <a:r>
              <a:rPr lang="en-US" altLang="zh-CN" sz="2800" b="0" i="0" dirty="0">
                <a:solidFill>
                  <a:srgbClr val="FF0000"/>
                </a:solidFill>
                <a:latin typeface="微软雅黑" pitchFamily="34" charset="0"/>
                <a:ea typeface="微软雅黑" pitchFamily="34" charset="-122"/>
                <a:cs typeface="微软雅黑" pitchFamily="34" charset="-120"/>
              </a:rPr>
              <a:t>如图所示</a:t>
            </a:r>
            <a:endParaRPr lang="en-US" altLang="zh-CN" sz="2800" dirty="0"/>
          </a:p>
        </p:txBody>
      </p:sp>
      <p:pic>
        <p:nvPicPr>
          <p:cNvPr id="6" name="QO_5_AN.70_2#00ae12615?hastextimagelayout=1&amp;vbadefaultcenterpage=1&amp;parentnodeid=a907d8dd8&amp;vbahtmlprocessed=1" descr="preencoded.png">
            <a:extLst>
              <a:ext uri="{FF2B5EF4-FFF2-40B4-BE49-F238E27FC236}">
                <a16:creationId xmlns:a16="http://schemas.microsoft.com/office/drawing/2014/main" xmlns="" id="{0DAC8FC9-3FE2-4C1A-8F0E-7E4FC554D19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110228" y="4344989"/>
            <a:ext cx="3968496" cy="216712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Hexin Slide 53checked= 1 &amp; amp; version = 1.0.5checked=1&amp;version=1.0.5">
    <p:spTree>
      <p:nvGrpSpPr>
        <p:cNvPr id="1" name=""/>
        <p:cNvGrpSpPr/>
        <p:nvPr/>
      </p:nvGrpSpPr>
      <p:grpSpPr>
        <a:xfrm>
          <a:off x="0" y="0"/>
          <a:ext cx="0" cy="0"/>
          <a:chOff x="0" y="0"/>
          <a:chExt cx="0" cy="0"/>
        </a:xfrm>
      </p:grpSpPr>
      <p:sp>
        <p:nvSpPr>
          <p:cNvPr id="2" name="C_4_BD#cde114f91?vbadefaultcenterpage=1&amp;parentnodeid=5cf6a89c2&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三、实验与探究题</a:t>
            </a:r>
            <a:endParaRPr lang="en-US" altLang="zh-CN" sz="3000" dirty="0"/>
          </a:p>
        </p:txBody>
      </p:sp>
      <p:sp>
        <p:nvSpPr>
          <p:cNvPr id="3" name="QO_5#294cc9e8d?vbadefaultcenterpage=1&amp;parentnodeid=cde114f91&amp;vbahtmlprocessed=1"/>
          <p:cNvSpPr/>
          <p:nvPr/>
        </p:nvSpPr>
        <p:spPr>
          <a:xfrm>
            <a:off x="356616" y="1226249"/>
            <a:ext cx="11475720" cy="566992"/>
          </a:xfrm>
          <a:prstGeom prst="rect">
            <a:avLst/>
          </a:prstGeom>
          <a:noFill/>
          <a:ln/>
        </p:spPr>
        <p:txBody>
          <a:bodyPr wrap="square" lIns="0" tIns="0" rIns="0" bIns="0" rtlCol="0" anchor="t"/>
          <a:lstStyle/>
          <a:p>
            <a:pPr algn="l"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9.</a:t>
            </a:r>
            <a:r>
              <a:rPr lang="en-US" altLang="zh-CN" sz="2800" b="1" i="0" dirty="0">
                <a:solidFill>
                  <a:srgbClr val="29964C"/>
                </a:solidFill>
                <a:latin typeface="KaiTi" pitchFamily="34" charset="0"/>
                <a:ea typeface="KaiTi" pitchFamily="34" charset="-122"/>
                <a:cs typeface="KaiTi" pitchFamily="34" charset="-120"/>
              </a:rPr>
              <a:t>（2022·阜新中考）</a:t>
            </a:r>
            <a:r>
              <a:rPr lang="en-US" altLang="zh-CN" sz="2800" b="0" i="0" dirty="0">
                <a:solidFill>
                  <a:srgbClr val="000000"/>
                </a:solidFill>
                <a:latin typeface="Times New Roman" pitchFamily="34" charset="0"/>
                <a:ea typeface="微软雅黑" pitchFamily="34" charset="-122"/>
                <a:cs typeface="Times New Roman" pitchFamily="34" charset="-120"/>
              </a:rPr>
              <a:t>某兴趣小组做光学相关实验。</a:t>
            </a:r>
            <a:endParaRPr lang="en-US" altLang="zh-CN" sz="2800" dirty="0"/>
          </a:p>
        </p:txBody>
      </p:sp>
      <p:pic>
        <p:nvPicPr>
          <p:cNvPr id="4" name="QB_6_BD.71_1#104e16e24?imagetipindex=15&amp;hastextimagelayout=1&amp;vbadefaultcenterpage=1&amp;parentnodeid=294cc9e8d&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576910" y="1830832"/>
            <a:ext cx="5257800" cy="1609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BD.71_2#104e16e24?imagetipindex=15&amp;hastextimagelayout=1&amp;vbadefaultcenterpage=1&amp;parentnodeid=294cc9e8d&amp;vbahtmlprocessed=1"/>
          <p:cNvSpPr/>
          <p:nvPr/>
        </p:nvSpPr>
        <p:spPr>
          <a:xfrm>
            <a:off x="8601766" y="3567176"/>
            <a:ext cx="1208087" cy="995680"/>
          </a:xfrm>
          <a:prstGeom prst="rect">
            <a:avLst/>
          </a:prstGeom>
          <a:noFill/>
          <a:ln/>
        </p:spPr>
        <p:txBody>
          <a:bodyPr wrap="square" lIns="0" tIns="0" rIns="0" bIns="0" rtlCol="0" anchor="t"/>
          <a:lstStyle/>
          <a:p>
            <a:pPr algn="ctr" latinLnBrk="1">
              <a:lnSpc>
                <a:spcPct val="150000"/>
              </a:lnSpc>
            </a:pPr>
            <a:r>
              <a:rPr lang="en-US" altLang="zh-CN" sz="2800" b="0" i="0" dirty="0">
                <a:solidFill>
                  <a:srgbClr val="000000"/>
                </a:solidFill>
                <a:latin typeface="Times New Roman" pitchFamily="34" charset="0"/>
                <a:ea typeface="微软雅黑" pitchFamily="34" charset="-122"/>
                <a:cs typeface="Times New Roman" pitchFamily="34" charset="-120"/>
              </a:rPr>
              <a:t>图1-6-9</a:t>
            </a:r>
            <a:endParaRPr lang="en-US" altLang="zh-CN" sz="2800" dirty="0"/>
          </a:p>
        </p:txBody>
      </p:sp>
      <mc:AlternateContent xmlns:mc="http://schemas.openxmlformats.org/markup-compatibility/2006" xmlns:a14="http://schemas.microsoft.com/office/drawing/2010/main">
        <mc:Choice Requires="a14">
          <p:sp>
            <p:nvSpPr>
              <p:cNvPr id="6" name="QB_6_BD.71_3#104e16e24?hastextimagelayout=1&amp;segpoint=1&amp;vbadefaultcenterpage=1&amp;parentnodeid=294cc9e8d&amp;vbahtmlprocessed=1&amp;hasbroken=1"/>
              <p:cNvSpPr/>
              <p:nvPr/>
            </p:nvSpPr>
            <p:spPr>
              <a:xfrm>
                <a:off x="356616" y="1803400"/>
                <a:ext cx="6080760" cy="312731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（1）透镜的焦距是</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10</m:t>
                    </m:r>
                    <m:r>
                      <m:rPr>
                        <m:nor/>
                      </m:rPr>
                      <a:rPr lang="en-US" altLang="zh-CN" sz="2800" b="0" i="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a:solidFill>
                      <a:srgbClr val="000000"/>
                    </a:solidFill>
                    <a:latin typeface="Times New Roman" pitchFamily="34" charset="0"/>
                    <a:ea typeface="微软雅黑" pitchFamily="34" charset="-122"/>
                    <a:cs typeface="Times New Roman" pitchFamily="34" charset="-120"/>
                  </a:rPr>
                  <a:t>，当蜡烛和</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透镜在如图</a:t>
                </a:r>
                <a:r>
                  <a:rPr lang="en-US" altLang="zh-CN" sz="2800" b="0" i="0" dirty="0">
                    <a:solidFill>
                      <a:srgbClr val="000000"/>
                    </a:solidFill>
                    <a:latin typeface="Times New Roman" pitchFamily="34" charset="0"/>
                    <a:ea typeface="微软雅黑" pitchFamily="34" charset="-122"/>
                    <a:cs typeface="Times New Roman" pitchFamily="34" charset="-120"/>
                  </a:rPr>
                  <a:t>1-6-9所示位置时</a:t>
                </a:r>
                <a:r>
                  <a:rPr lang="en-US" altLang="zh-CN" sz="2800" b="0" i="0">
                    <a:solidFill>
                      <a:srgbClr val="000000"/>
                    </a:solidFill>
                    <a:latin typeface="Times New Roman" pitchFamily="34" charset="0"/>
                    <a:ea typeface="微软雅黑" pitchFamily="34" charset="-122"/>
                    <a:cs typeface="Times New Roman" pitchFamily="34" charset="-120"/>
                  </a:rPr>
                  <a:t>，移动光</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屏可以在光屏上得到一个倒立、</a:t>
                </a:r>
                <a:r>
                  <a:rPr lang="en-US" altLang="zh-CN" sz="2800" i="0">
                    <a:solidFill>
                      <a:srgbClr val="000000"/>
                    </a:solidFill>
                    <a:latin typeface="SimSun" pitchFamily="34" charset="0"/>
                    <a:ea typeface="SimSun" pitchFamily="34" charset="-122"/>
                    <a:cs typeface="SimSun" pitchFamily="34" charset="-120"/>
                  </a:rPr>
                  <a:t>______</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的实像</a:t>
                </a:r>
                <a:r>
                  <a:rPr lang="en-US" altLang="zh-CN" sz="2800" b="0" i="0" dirty="0">
                    <a:solidFill>
                      <a:srgbClr val="000000"/>
                    </a:solidFill>
                    <a:latin typeface="Times New Roman" pitchFamily="34" charset="0"/>
                    <a:ea typeface="微软雅黑" pitchFamily="34" charset="-122"/>
                    <a:cs typeface="Times New Roman" pitchFamily="34" charset="-120"/>
                  </a:rPr>
                  <a:t>。在照相机和投影仪中</a:t>
                </a:r>
                <a:r>
                  <a:rPr lang="en-US" altLang="zh-CN" sz="2800" b="0" i="0">
                    <a:solidFill>
                      <a:srgbClr val="000000"/>
                    </a:solidFill>
                    <a:latin typeface="Times New Roman" pitchFamily="34" charset="0"/>
                    <a:ea typeface="微软雅黑" pitchFamily="34" charset="-122"/>
                    <a:cs typeface="Times New Roman" pitchFamily="34" charset="-120"/>
                  </a:rPr>
                  <a:t>，成像原</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理与此类似的是</a:t>
                </a:r>
                <a:r>
                  <a:rPr lang="en-US" altLang="zh-CN" sz="2800" i="0">
                    <a:solidFill>
                      <a:srgbClr val="000000"/>
                    </a:solidFill>
                    <a:latin typeface="SimSun" pitchFamily="34" charset="0"/>
                    <a:ea typeface="SimSun" pitchFamily="34" charset="-122"/>
                    <a:cs typeface="SimSun" pitchFamily="34" charset="-120"/>
                  </a:rPr>
                  <a:t>________</a:t>
                </a:r>
                <a:r>
                  <a:rPr lang="en-US" altLang="zh-CN" sz="2800" b="0" i="0">
                    <a:solidFill>
                      <a:srgbClr val="000000"/>
                    </a:solidFill>
                    <a:latin typeface="Times New Roman" pitchFamily="34" charset="0"/>
                    <a:ea typeface="微软雅黑" pitchFamily="34" charset="-122"/>
                    <a:cs typeface="Times New Roman" pitchFamily="34" charset="-120"/>
                  </a:rPr>
                  <a:t>。</a:t>
                </a:r>
                <a:endParaRPr lang="en-US" altLang="zh-CN" sz="2800" dirty="0"/>
              </a:p>
            </p:txBody>
          </p:sp>
        </mc:Choice>
        <mc:Fallback xmlns="">
          <p:sp>
            <p:nvSpPr>
              <p:cNvPr id="6" name="QB_6_BD.71_3#104e16e24?hastextimagelayout=1&amp;segpoint=1&amp;vbadefaultcenterpage=1&amp;parentnodeid=294cc9e8d&amp;vbahtmlprocessed=1&amp;hasbroken=1"/>
              <p:cNvSpPr>
                <a:spLocks noRot="1" noChangeAspect="1" noMove="1" noResize="1" noEditPoints="1" noAdjustHandles="1" noChangeArrowheads="1" noChangeShapeType="1" noTextEdit="1"/>
              </p:cNvSpPr>
              <p:nvPr/>
            </p:nvSpPr>
            <p:spPr>
              <a:xfrm>
                <a:off x="356616" y="1803400"/>
                <a:ext cx="6080760" cy="3127312"/>
              </a:xfrm>
              <a:prstGeom prst="rect">
                <a:avLst/>
              </a:prstGeom>
              <a:blipFill>
                <a:blip r:embed="rId4"/>
                <a:stretch>
                  <a:fillRect l="-3611" r="-2508" b="-7992"/>
                </a:stretch>
              </a:blipFill>
              <a:ln/>
            </p:spPr>
            <p:txBody>
              <a:bodyPr/>
              <a:lstStyle/>
              <a:p>
                <a:r>
                  <a:rPr lang="zh-CN" altLang="en-US">
                    <a:noFill/>
                  </a:rPr>
                  <a:t> </a:t>
                </a:r>
              </a:p>
            </p:txBody>
          </p:sp>
        </mc:Fallback>
      </mc:AlternateContent>
      <p:sp>
        <p:nvSpPr>
          <p:cNvPr id="7" name="QB_6_AN.72_1#104e16e24.blank?vbadefaultcenterpage=1&amp;parentnodeid=294cc9e8d&amp;vbapositionanswer=56&amp;vbahtmlprocessed=1"/>
          <p:cNvSpPr/>
          <p:nvPr/>
        </p:nvSpPr>
        <p:spPr>
          <a:xfrm>
            <a:off x="5474716" y="3041205"/>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缩小</a:t>
            </a:r>
            <a:endParaRPr lang="en-US" altLang="zh-CN" sz="2800" dirty="0"/>
          </a:p>
        </p:txBody>
      </p:sp>
      <p:sp>
        <p:nvSpPr>
          <p:cNvPr id="8" name="QB_6_AN.73_1#104e16e24.blank?vbadefaultcenterpage=1&amp;parentnodeid=294cc9e8d&amp;vbapositionanswer=57&amp;vbahtmlprocessed=1"/>
          <p:cNvSpPr/>
          <p:nvPr/>
        </p:nvSpPr>
        <p:spPr>
          <a:xfrm>
            <a:off x="2985516" y="4363720"/>
            <a:ext cx="11477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照相机</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blinds(horizontal)">
                                      <p:cBhvr>
                                        <p:cTn id="15" dur="500"/>
                                        <p:tgtEl>
                                          <p:spTgt spid="8">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blinds(horizontal)">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Hexin Slide 54checked= 1 &amp; amp; version = 1.0.5checked=1&amp;version=1.0.5">
    <p:spTree>
      <p:nvGrpSpPr>
        <p:cNvPr id="1" name=""/>
        <p:cNvGrpSpPr/>
        <p:nvPr/>
      </p:nvGrpSpPr>
      <p:grpSpPr>
        <a:xfrm>
          <a:off x="0" y="0"/>
          <a:ext cx="0" cy="0"/>
          <a:chOff x="0" y="0"/>
          <a:chExt cx="0" cy="0"/>
        </a:xfrm>
      </p:grpSpPr>
      <p:sp>
        <p:nvSpPr>
          <p:cNvPr id="2" name="QB_6#53177c0ff?vbadefaultcenterpage=1&amp;parentnodeid=294cc9e8d&amp;vbahtmlprocessed=1&amp;hasbroken=1"/>
          <p:cNvSpPr/>
          <p:nvPr/>
        </p:nvSpPr>
        <p:spPr>
          <a:xfrm>
            <a:off x="356616" y="1132078"/>
            <a:ext cx="11475720" cy="185178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（2）实验中，光屏上已经看到烛焰清晰的像</a:t>
            </a:r>
            <a:r>
              <a:rPr lang="en-US" altLang="zh-CN" sz="2800" b="0" i="0">
                <a:solidFill>
                  <a:srgbClr val="000000"/>
                </a:solidFill>
                <a:latin typeface="Times New Roman" pitchFamily="34" charset="0"/>
                <a:ea typeface="微软雅黑" pitchFamily="34" charset="-122"/>
                <a:cs typeface="Times New Roman" pitchFamily="34" charset="-120"/>
              </a:rPr>
              <a:t>，某同学用手指的指尖触摸</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凸透镜，则光屏上会出现</a:t>
            </a:r>
            <a:r>
              <a:rPr lang="en-US" altLang="zh-CN" sz="2800" i="0">
                <a:solidFill>
                  <a:srgbClr val="000000"/>
                </a:solidFill>
                <a:latin typeface="SimSun" pitchFamily="34" charset="0"/>
                <a:ea typeface="SimSun" pitchFamily="34" charset="-122"/>
                <a:cs typeface="SimSun" pitchFamily="34" charset="-120"/>
              </a:rPr>
              <a:t>______________</a:t>
            </a:r>
            <a:r>
              <a:rPr lang="en-US" altLang="zh-CN" sz="2800" b="0" i="0">
                <a:solidFill>
                  <a:srgbClr val="000000"/>
                </a:solidFill>
                <a:latin typeface="Times New Roman" pitchFamily="34" charset="0"/>
                <a:ea typeface="微软雅黑" pitchFamily="34" charset="-122"/>
                <a:cs typeface="Times New Roman" pitchFamily="34" charset="-120"/>
              </a:rPr>
              <a:t>（</a:t>
            </a:r>
            <a:r>
              <a:rPr lang="en-US" altLang="zh-CN" sz="2800" b="0" i="0" dirty="0">
                <a:solidFill>
                  <a:srgbClr val="000000"/>
                </a:solidFill>
                <a:latin typeface="Times New Roman" pitchFamily="34" charset="0"/>
                <a:ea typeface="微软雅黑" pitchFamily="34" charset="-122"/>
                <a:cs typeface="Times New Roman" pitchFamily="34" charset="-120"/>
              </a:rPr>
              <a:t>选填“指尖的像”或</a:t>
            </a:r>
            <a:r>
              <a:rPr lang="en-US" altLang="zh-CN" sz="2800" b="0" i="0">
                <a:solidFill>
                  <a:srgbClr val="000000"/>
                </a:solidFill>
                <a:latin typeface="Times New Roman" pitchFamily="34" charset="0"/>
                <a:ea typeface="微软雅黑" pitchFamily="34" charset="-122"/>
                <a:cs typeface="Times New Roman" pitchFamily="34" charset="-120"/>
              </a:rPr>
              <a:t>“完整烛焰</a:t>
            </a:r>
          </a:p>
          <a:p>
            <a:pPr latinLnBrk="1">
              <a:lnSpc>
                <a:spcPts val="5100"/>
              </a:lnSpc>
            </a:pPr>
            <a:r>
              <a:rPr lang="en-US" altLang="zh-CN" sz="2800" b="0" i="0">
                <a:solidFill>
                  <a:srgbClr val="000000"/>
                </a:solidFill>
                <a:latin typeface="Times New Roman" pitchFamily="34" charset="0"/>
                <a:ea typeface="微软雅黑" pitchFamily="34" charset="-122"/>
                <a:cs typeface="Times New Roman" pitchFamily="34" charset="-120"/>
              </a:rPr>
              <a:t>的像</a:t>
            </a:r>
            <a:r>
              <a:rPr lang="en-US" altLang="zh-CN" sz="2800" b="0" i="0" dirty="0">
                <a:solidFill>
                  <a:srgbClr val="000000"/>
                </a:solidFill>
                <a:latin typeface="Times New Roman" pitchFamily="34" charset="0"/>
                <a:ea typeface="微软雅黑" pitchFamily="34" charset="-122"/>
                <a:cs typeface="Times New Roman" pitchFamily="34" charset="-120"/>
              </a:rPr>
              <a:t>”）。</a:t>
            </a:r>
            <a:endParaRPr lang="en-US" altLang="zh-CN" sz="2800" dirty="0"/>
          </a:p>
        </p:txBody>
      </p:sp>
      <p:sp>
        <p:nvSpPr>
          <p:cNvPr id="3" name="QB_6_AN.74_1#53177c0ff.blank?vbadefaultcenterpage=1&amp;parentnodeid=294cc9e8d&amp;vbapositionanswer=58&amp;vbahtmlprocessed=1"/>
          <p:cNvSpPr/>
          <p:nvPr/>
        </p:nvSpPr>
        <p:spPr>
          <a:xfrm>
            <a:off x="4407916" y="1757235"/>
            <a:ext cx="22145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完整烛焰的像</a:t>
            </a:r>
            <a:endParaRPr lang="en-US" altLang="zh-CN" sz="2800" dirty="0"/>
          </a:p>
        </p:txBody>
      </p:sp>
      <p:sp>
        <p:nvSpPr>
          <p:cNvPr id="4" name="QB_6#febfd46dc?vbadefaultcenterpage=1&amp;parentnodeid=294cc9e8d&amp;vbahtmlprocessed=1&amp;hasbroken=1"/>
          <p:cNvSpPr/>
          <p:nvPr/>
        </p:nvSpPr>
        <p:spPr>
          <a:xfrm>
            <a:off x="356616" y="3060318"/>
            <a:ext cx="11475720" cy="2491867"/>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（3）在完成上一步实验后，某同学在蜡烛和凸透镜之间加了一个眼镜片，</a:t>
            </a: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光屏上成的像不再清晰。保持其他元件不动，向远离凸透镜的方向适当移</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err="1">
                <a:solidFill>
                  <a:srgbClr val="000000"/>
                </a:solidFill>
                <a:latin typeface="Times New Roman" pitchFamily="34" charset="0"/>
                <a:ea typeface="微软雅黑" pitchFamily="34" charset="-122"/>
                <a:cs typeface="Times New Roman" pitchFamily="34" charset="-120"/>
              </a:rPr>
              <a:t>动光屏，又可在光屏上看到清晰的像，那么加入的镜片为</a:t>
            </a:r>
            <a:r>
              <a:rPr lang="en-US" altLang="zh-CN" sz="2800" i="0" dirty="0">
                <a:solidFill>
                  <a:srgbClr val="000000"/>
                </a:solidFill>
                <a:latin typeface="SimSun" pitchFamily="34" charset="0"/>
                <a:ea typeface="SimSun" pitchFamily="34" charset="-122"/>
                <a:cs typeface="SimSun" pitchFamily="34" charset="-120"/>
              </a:rPr>
              <a:t>______</a:t>
            </a: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dirty="0" err="1">
                <a:solidFill>
                  <a:srgbClr val="000000"/>
                </a:solidFill>
                <a:latin typeface="Times New Roman" pitchFamily="34" charset="0"/>
                <a:ea typeface="微软雅黑" pitchFamily="34" charset="-122"/>
                <a:cs typeface="Times New Roman" pitchFamily="34" charset="-120"/>
              </a:rPr>
              <a:t>选填</a:t>
            </a:r>
            <a:endParaRPr lang="en-US" altLang="zh-CN" sz="2800" b="0" i="0" dirty="0">
              <a:solidFill>
                <a:srgbClr val="000000"/>
              </a:solidFill>
              <a:latin typeface="Times New Roman" pitchFamily="34" charset="0"/>
              <a:ea typeface="微软雅黑" pitchFamily="34" charset="-122"/>
              <a:cs typeface="Times New Roman" pitchFamily="34" charset="-120"/>
            </a:endParaRPr>
          </a:p>
          <a:p>
            <a:pPr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“近视”或“远视”）眼镜片。</a:t>
            </a:r>
            <a:endParaRPr lang="en-US" altLang="zh-CN" sz="2800" dirty="0"/>
          </a:p>
        </p:txBody>
      </p:sp>
      <p:sp>
        <p:nvSpPr>
          <p:cNvPr id="5" name="QB_6_AN.75_1#febfd46dc.blank?vbadefaultcenterpage=1&amp;parentnodeid=294cc9e8d&amp;vbapositionanswer=59&amp;vbahtmlprocessed=1"/>
          <p:cNvSpPr/>
          <p:nvPr/>
        </p:nvSpPr>
        <p:spPr>
          <a:xfrm>
            <a:off x="9386316" y="4296219"/>
            <a:ext cx="792163" cy="571945"/>
          </a:xfrm>
          <a:prstGeom prst="rect">
            <a:avLst/>
          </a:prstGeom>
          <a:noFill/>
          <a:ln/>
        </p:spPr>
        <p:txBody>
          <a:bodyPr wrap="square" lIns="0" tIns="0" rIns="0" bIns="0" rtlCol="0" anchor="t"/>
          <a:lstStyle/>
          <a:p>
            <a:pPr algn="ctr" latinLnBrk="1">
              <a:lnSpc>
                <a:spcPts val="5100"/>
              </a:lnSpc>
            </a:pPr>
            <a:r>
              <a:rPr lang="en-US" altLang="zh-CN" sz="2800" b="0" i="0" dirty="0">
                <a:solidFill>
                  <a:srgbClr val="FF0000"/>
                </a:solidFill>
                <a:latin typeface="微软雅黑" pitchFamily="34" charset="0"/>
                <a:ea typeface="微软雅黑" pitchFamily="34" charset="-122"/>
                <a:cs typeface="微软雅黑" pitchFamily="34" charset="-120"/>
              </a:rPr>
              <a:t>近视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blinds(horizontal)">
                                      <p:cBhvr>
                                        <p:cTn id="15" dur="500"/>
                                        <p:tgtEl>
                                          <p:spTgt spid="5">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Hexin Slide 5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0cee582fb?vbadefaultcenterpage=1&amp;parentnodeid=294cc9e8d&amp;vbahtmlprocessed=1&amp;hasbroken=1"/>
              <p:cNvSpPr/>
              <p:nvPr/>
            </p:nvSpPr>
            <p:spPr>
              <a:xfrm>
                <a:off x="356616" y="2738596"/>
                <a:ext cx="11475720" cy="1207072"/>
              </a:xfrm>
              <a:prstGeom prst="rect">
                <a:avLst/>
              </a:prstGeom>
              <a:noFill/>
              <a:ln/>
            </p:spPr>
            <p:txBody>
              <a:bodyPr wrap="none" lIns="0" tIns="0" rIns="0" bIns="0" rtlCol="0" anchor="t"/>
              <a:lstStyle/>
              <a:p>
                <a:pPr algn="l" latinLnBrk="1">
                  <a:lnSpc>
                    <a:spcPts val="5100"/>
                  </a:lnSpc>
                </a:pPr>
                <a:r>
                  <a:rPr lang="en-US" altLang="zh-CN" sz="2800" b="0" i="0" dirty="0">
                    <a:solidFill>
                      <a:srgbClr val="000000"/>
                    </a:solidFill>
                    <a:latin typeface="Times New Roman" pitchFamily="34" charset="0"/>
                    <a:ea typeface="微软雅黑" pitchFamily="34" charset="-122"/>
                    <a:cs typeface="Times New Roman" pitchFamily="34" charset="-120"/>
                  </a:rPr>
                  <a:t>（</a:t>
                </a:r>
                <a:r>
                  <a:rPr lang="en-US" altLang="zh-CN" sz="2800" b="0" i="0" spc="-50" dirty="0">
                    <a:solidFill>
                      <a:srgbClr val="000000"/>
                    </a:solidFill>
                    <a:latin typeface="Times New Roman" pitchFamily="34" charset="0"/>
                    <a:ea typeface="微软雅黑" pitchFamily="34" charset="-122"/>
                    <a:cs typeface="Times New Roman" pitchFamily="34" charset="-120"/>
                  </a:rPr>
                  <a:t>4）将光屏从如图1-6-9所示的位置上移到</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spc="-50" dirty="0">
                        <a:solidFill>
                          <a:srgbClr val="000000"/>
                        </a:solidFill>
                        <a:latin typeface="Cambria Math" panose="02040503050406030204" pitchFamily="18" charset="0"/>
                        <a:ea typeface="微软雅黑" pitchFamily="34" charset="-122"/>
                        <a:cs typeface="Times New Roman" pitchFamily="34" charset="-120"/>
                      </a:rPr>
                      <m:t>80</m:t>
                    </m:r>
                    <m:r>
                      <m:rPr>
                        <m:nor/>
                      </m:rPr>
                      <a:rPr lang="en-US" altLang="zh-CN" sz="2800" b="0" i="0" spc="-5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spc="-5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r>
                  <a:rPr lang="en-US" altLang="zh-CN" sz="2800" b="0" i="0" spc="-50" dirty="0">
                    <a:solidFill>
                      <a:srgbClr val="000000"/>
                    </a:solidFill>
                    <a:latin typeface="Times New Roman" pitchFamily="34" charset="0"/>
                    <a:ea typeface="微软雅黑" pitchFamily="34" charset="-122"/>
                    <a:cs typeface="Times New Roman" pitchFamily="34" charset="-120"/>
                  </a:rPr>
                  <a:t>刻度线处，再将</a:t>
                </a: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spc="-50" dirty="0">
                        <a:solidFill>
                          <a:srgbClr val="000000"/>
                        </a:solidFill>
                        <a:latin typeface="Cambria Math" panose="02040503050406030204" pitchFamily="18" charset="0"/>
                        <a:ea typeface="微软雅黑" pitchFamily="34" charset="-122"/>
                        <a:cs typeface="Times New Roman" pitchFamily="34" charset="-120"/>
                      </a:rPr>
                      <m:t>50</m:t>
                    </m:r>
                    <m:r>
                      <m:rPr>
                        <m:nor/>
                      </m:rPr>
                      <a:rPr lang="en-US" altLang="zh-CN" sz="2800" b="0" i="0" spc="-50" dirty="0">
                        <a:solidFill>
                          <a:srgbClr val="000000"/>
                        </a:solidFill>
                        <a:latin typeface="Times New Roman" pitchFamily="34" charset="0"/>
                        <a:ea typeface="微软雅黑" pitchFamily="34" charset="-122"/>
                        <a:cs typeface="Times New Roman" pitchFamily="34" charset="-120"/>
                      </a:rPr>
                      <m:t> </m:t>
                    </m:r>
                    <m:r>
                      <m:rPr>
                        <m:sty m:val="p"/>
                      </m:rPr>
                      <a:rPr lang="en-US" altLang="zh-CN" sz="2800" b="0" i="0" spc="-50" dirty="0">
                        <a:solidFill>
                          <a:srgbClr val="000000"/>
                        </a:solidFill>
                        <a:latin typeface="Cambria Math" panose="02040503050406030204" pitchFamily="18" charset="0"/>
                        <a:ea typeface="微软雅黑" pitchFamily="34" charset="-122"/>
                        <a:cs typeface="Times New Roman"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a:t>
                </a:r>
                <a:r>
                  <a:rPr lang="en-US" altLang="zh-CN" sz="100" b="0" i="0" kern="0" spc="-99900">
                    <a:solidFill>
                      <a:srgbClr val="FFFFFF"/>
                    </a:solidFill>
                    <a:latin typeface="Times New Roman" pitchFamily="34" charset="0"/>
                    <a:ea typeface="微软雅黑" pitchFamily="34" charset="-122"/>
                    <a:cs typeface="Times New Roman" pitchFamily="34" charset="-120"/>
                  </a:rPr>
                  <a:t>&gt;</a:t>
                </a:r>
                <a:r>
                  <a:rPr lang="en-US" altLang="zh-CN" sz="900" b="0" i="0" u="none">
                    <a:solidFill>
                      <a:srgbClr val="000000"/>
                    </a:solidFill>
                    <a:latin typeface="SimSun" pitchFamily="34" charset="0"/>
                    <a:ea typeface="SimSun" pitchFamily="34" charset="-122"/>
                    <a:cs typeface="SimSun" pitchFamily="34" charset="-120"/>
                  </a:rPr>
                  <a:t> </a:t>
                </a:r>
                <a:r>
                  <a:rPr lang="en-US" altLang="zh-CN" sz="2800" b="0" i="0" spc="-50">
                    <a:solidFill>
                      <a:srgbClr val="000000"/>
                    </a:solidFill>
                    <a:latin typeface="Times New Roman" pitchFamily="34" charset="0"/>
                    <a:ea typeface="微软雅黑" pitchFamily="34" charset="-122"/>
                    <a:cs typeface="Times New Roman" pitchFamily="34" charset="-120"/>
                  </a:rPr>
                  <a:t>处</a:t>
                </a:r>
              </a:p>
              <a:p>
                <a:pPr latinLnBrk="1">
                  <a:lnSpc>
                    <a:spcPts val="5100"/>
                  </a:lnSpc>
                </a:pPr>
                <a:r>
                  <a:rPr lang="en-US" altLang="zh-CN" sz="2800" b="0" i="0" spc="-50">
                    <a:solidFill>
                      <a:srgbClr val="000000"/>
                    </a:solidFill>
                    <a:latin typeface="Times New Roman" pitchFamily="34" charset="0"/>
                    <a:ea typeface="微软雅黑" pitchFamily="34" charset="-122"/>
                    <a:cs typeface="Times New Roman" pitchFamily="34" charset="-120"/>
                  </a:rPr>
                  <a:t>的凸透镜换成薄玻璃板，光屏上</a:t>
                </a:r>
                <a:r>
                  <a:rPr lang="en-US" altLang="zh-CN" sz="2800" i="0" spc="-50">
                    <a:solidFill>
                      <a:srgbClr val="000000"/>
                    </a:solidFill>
                    <a:latin typeface="SimSun" pitchFamily="34" charset="0"/>
                    <a:ea typeface="SimSun" pitchFamily="34" charset="-122"/>
                    <a:cs typeface="SimSun" pitchFamily="34" charset="-120"/>
                  </a:rPr>
                  <a:t>______</a:t>
                </a:r>
                <a:r>
                  <a:rPr lang="en-US" altLang="zh-CN" sz="2800" b="0" i="0" spc="-50">
                    <a:solidFill>
                      <a:srgbClr val="000000"/>
                    </a:solidFill>
                    <a:latin typeface="Times New Roman" pitchFamily="34" charset="0"/>
                    <a:ea typeface="微软雅黑" pitchFamily="34" charset="-122"/>
                    <a:cs typeface="Times New Roman" pitchFamily="34" charset="-120"/>
                  </a:rPr>
                  <a:t>（</a:t>
                </a:r>
                <a:r>
                  <a:rPr lang="en-US" altLang="zh-CN" sz="2800" b="0" i="0" spc="-50" dirty="0">
                    <a:solidFill>
                      <a:srgbClr val="000000"/>
                    </a:solidFill>
                    <a:latin typeface="Times New Roman" pitchFamily="34" charset="0"/>
                    <a:ea typeface="微软雅黑" pitchFamily="34" charset="-122"/>
                    <a:cs typeface="Times New Roman" pitchFamily="34" charset="-120"/>
                  </a:rPr>
                  <a:t>选填“能”或“不能”）出现烛焰的像。</a:t>
                </a:r>
                <a:endParaRPr lang="en-US" altLang="zh-CN" sz="2800" spc="-50" dirty="0"/>
              </a:p>
            </p:txBody>
          </p:sp>
        </mc:Choice>
        <mc:Fallback xmlns="">
          <p:sp>
            <p:nvSpPr>
              <p:cNvPr id="2" name="QB_6#0cee582fb?vbadefaultcenterpage=1&amp;parentnodeid=294cc9e8d&amp;vbahtmlprocessed=1&amp;hasbroken=1"/>
              <p:cNvSpPr>
                <a:spLocks noRot="1" noChangeAspect="1" noMove="1" noResize="1" noEditPoints="1" noAdjustHandles="1" noChangeArrowheads="1" noChangeShapeType="1" noTextEdit="1"/>
              </p:cNvSpPr>
              <p:nvPr/>
            </p:nvSpPr>
            <p:spPr>
              <a:xfrm>
                <a:off x="356616" y="2738596"/>
                <a:ext cx="11475720" cy="1207072"/>
              </a:xfrm>
              <a:prstGeom prst="rect">
                <a:avLst/>
              </a:prstGeom>
              <a:blipFill>
                <a:blip r:embed="rId3"/>
                <a:stretch>
                  <a:fillRect l="-1913" r="-4091" b="-19192"/>
                </a:stretch>
              </a:blipFill>
              <a:ln/>
            </p:spPr>
            <p:txBody>
              <a:bodyPr/>
              <a:lstStyle/>
              <a:p>
                <a:r>
                  <a:rPr lang="zh-CN" altLang="en-US">
                    <a:noFill/>
                  </a:rPr>
                  <a:t> </a:t>
                </a:r>
              </a:p>
            </p:txBody>
          </p:sp>
        </mc:Fallback>
      </mc:AlternateContent>
      <p:sp>
        <p:nvSpPr>
          <p:cNvPr id="3" name="QB_6_AN.76_1#0cee582fb.blank?vbadefaultcenterpage=1&amp;parentnodeid=294cc9e8d&amp;vbapositionanswer=60&amp;vbahtmlprocessed=1"/>
          <p:cNvSpPr/>
          <p:nvPr/>
        </p:nvSpPr>
        <p:spPr>
          <a:xfrm>
            <a:off x="5385816" y="3340576"/>
            <a:ext cx="773113" cy="571945"/>
          </a:xfrm>
          <a:prstGeom prst="rect">
            <a:avLst/>
          </a:prstGeom>
          <a:noFill/>
          <a:ln/>
        </p:spPr>
        <p:txBody>
          <a:bodyPr wrap="square" lIns="0" tIns="0" rIns="0" bIns="0" rtlCol="0" anchor="t"/>
          <a:lstStyle/>
          <a:p>
            <a:pPr algn="ctr" latinLnBrk="1">
              <a:lnSpc>
                <a:spcPts val="5100"/>
              </a:lnSpc>
            </a:pPr>
            <a:r>
              <a:rPr lang="en-US" altLang="zh-CN" sz="2800" b="0" i="0" spc="-50" dirty="0">
                <a:solidFill>
                  <a:srgbClr val="FF0000"/>
                </a:solidFill>
                <a:latin typeface="微软雅黑" pitchFamily="34" charset="0"/>
                <a:ea typeface="微软雅黑" pitchFamily="34" charset="-122"/>
                <a:cs typeface="微软雅黑" pitchFamily="34" charset="-120"/>
              </a:rPr>
              <a:t>不能</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linds(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Hexin Slide 56checked= 1 &amp; amp; version = 1.0.5checked=1&amp;version=1.0.5">
    <p:spTree>
      <p:nvGrpSpPr>
        <p:cNvPr id="1" name=""/>
        <p:cNvGrpSpPr/>
        <p:nvPr/>
      </p:nvGrpSpPr>
      <p:grpSpPr>
        <a:xfrm>
          <a:off x="0" y="0"/>
          <a:ext cx="0" cy="0"/>
          <a:chOff x="0" y="0"/>
          <a:chExt cx="0" cy="0"/>
        </a:xfrm>
      </p:grpSpPr>
    </p:spTree>
  </p:cSld>
  <p:clrMapOvr>
    <a:masterClrMapping/>
  </p:clrMapOvr>
  <p:transition>
    <p:split dir="in"/>
  </p:transition>
</p:sld>
</file>

<file path=ppt/slides/slide6.xml><?xml version="1.0" encoding="utf-8"?>
<p:sld xmlns:a="http://schemas.openxmlformats.org/drawingml/2006/main" xmlns:r="http://schemas.openxmlformats.org/officeDocument/2006/relationships" xmlns:p="http://schemas.openxmlformats.org/presentationml/2006/main">
  <p:cSld name="Hexin Slide 6checked= 1 &amp; amp; version = 1.0.5checked=1&amp;version=1.0.5">
    <p:spTree>
      <p:nvGrpSpPr>
        <p:cNvPr id="1" name=""/>
        <p:cNvGrpSpPr/>
        <p:nvPr/>
      </p:nvGrpSpPr>
      <p:grpSpPr>
        <a:xfrm>
          <a:off x="0" y="0"/>
          <a:ext cx="0" cy="0"/>
          <a:chOff x="0" y="0"/>
          <a:chExt cx="0" cy="0"/>
        </a:xfrm>
      </p:grpSpPr>
      <p:sp>
        <p:nvSpPr>
          <p:cNvPr id="2" name="C_4_BD#3532e4e79?vbadefaultcenterpage=1&amp;parentnodeid=e63009fa3&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知识点2</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透镜的三条特殊光线</a:t>
            </a:r>
            <a:endParaRPr lang="en-US" altLang="zh-CN" sz="3000" dirty="0"/>
          </a:p>
        </p:txBody>
      </p:sp>
      <p:graphicFrame>
        <p:nvGraphicFramePr>
          <p:cNvPr id="7" name="P_5_BD#f91af3f50?colgroup=9,9,11&amp;vbadefaultcenterpage=1&amp;parentnodeid=3532e4e79&amp;vbahtmlprocessed=1&amp;hasbroken=1"/>
          <p:cNvGraphicFramePr>
            <a:graphicFrameLocks noGrp="1"/>
          </p:cNvGraphicFramePr>
          <p:nvPr>
            <p:extLst>
              <p:ext uri="{D42A27DB-BD31-4B8C-83A1-F6EECF244321}">
                <p14:modId xmlns:p14="http://schemas.microsoft.com/office/powerpoint/2010/main" val="2182283683"/>
              </p:ext>
            </p:extLst>
          </p:nvPr>
        </p:nvGraphicFramePr>
        <p:xfrm>
          <a:off x="356616" y="1282700"/>
          <a:ext cx="11439144" cy="3340100"/>
        </p:xfrm>
        <a:graphic>
          <a:graphicData uri="http://schemas.openxmlformats.org/drawingml/2006/table">
            <a:tbl>
              <a:tblPr/>
              <a:tblGrid>
                <a:gridCol w="1490472">
                  <a:extLst>
                    <a:ext uri="{9D8B030D-6E8A-4147-A177-3AD203B41FA5}">
                      <a16:colId xmlns:a16="http://schemas.microsoft.com/office/drawing/2014/main" xmlns="" val="20000"/>
                    </a:ext>
                  </a:extLst>
                </a:gridCol>
                <a:gridCol w="1956816">
                  <a:extLst>
                    <a:ext uri="{9D8B030D-6E8A-4147-A177-3AD203B41FA5}">
                      <a16:colId xmlns:a16="http://schemas.microsoft.com/office/drawing/2014/main" xmlns="" val="20001"/>
                    </a:ext>
                  </a:extLst>
                </a:gridCol>
                <a:gridCol w="3621024">
                  <a:extLst>
                    <a:ext uri="{9D8B030D-6E8A-4147-A177-3AD203B41FA5}">
                      <a16:colId xmlns:a16="http://schemas.microsoft.com/office/drawing/2014/main" xmlns="" val="20002"/>
                    </a:ext>
                  </a:extLst>
                </a:gridCol>
                <a:gridCol w="4370832">
                  <a:extLst>
                    <a:ext uri="{9D8B030D-6E8A-4147-A177-3AD203B41FA5}">
                      <a16:colId xmlns:a16="http://schemas.microsoft.com/office/drawing/2014/main" xmlns="" val="20003"/>
                    </a:ext>
                  </a:extLst>
                </a:gridCol>
              </a:tblGrid>
              <a:tr h="500698">
                <a:tc gridSpan="2">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透镜类型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凸透镜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凹透镜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532888">
                <a:tc>
                  <a:txBody>
                    <a:bodyPr/>
                    <a:lstStyle/>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三条特</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殊光线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平行于主光</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轴入射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6600"/>
                        </a:lnSpc>
                      </a:pPr>
                      <a:r>
                        <a:rPr lang="en-US" altLang="zh-CN" sz="92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900"/>
                        </a:lnSpc>
                      </a:pPr>
                      <a:r>
                        <a:rPr lang="en-US" altLang="zh-CN" sz="121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pic>
        <p:nvPicPr>
          <p:cNvPr id="4" name="P_5_BD#f91af3f50.table_image?imagetipindex=1&amp;tableimageindex=3&amp;vbadefaultcenterpage=1&amp;parentnodeid=3532e4e79&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97680" y="2124297"/>
            <a:ext cx="2633472" cy="1216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P_5_BD#f91af3f50.table_image?imagetipindex=1&amp;tableimageindex=4&amp;vbadefaultcenterpage=1&amp;parentnodeid=3532e4e79&amp;vbahtmlprocessed=1"/>
          <p:cNvSpPr/>
          <p:nvPr/>
        </p:nvSpPr>
        <p:spPr>
          <a:xfrm>
            <a:off x="4329335" y="3467449"/>
            <a:ext cx="2570162" cy="904240"/>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折射后通过焦点</a:t>
            </a:r>
            <a:endParaRPr lang="en-US" altLang="zh-CN" sz="2800" dirty="0"/>
          </a:p>
        </p:txBody>
      </p:sp>
      <p:pic>
        <p:nvPicPr>
          <p:cNvPr id="6" name="P_5_BD#f91af3f50.table_image?imagetipindex=2&amp;tableimageindex=5&amp;vbadefaultcenterpage=1&amp;parentnodeid=3532e4e79&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293608" y="1942941"/>
            <a:ext cx="2633472" cy="1252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5_BD#f91af3f50.table_image?imagetipindex=2&amp;tableimageindex=6&amp;vbadefaultcenterpage=1&amp;parentnodeid=3532e4e79&amp;vbahtmlprocessed=1"/>
          <p:cNvSpPr/>
          <p:nvPr/>
        </p:nvSpPr>
        <p:spPr>
          <a:xfrm>
            <a:off x="7502651" y="3208369"/>
            <a:ext cx="4215384" cy="1462024"/>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折射后光线的反向延长线经过焦点</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name="Hexin Slide 7checked= 1 &amp; amp; version = 1.0.5checked=1&amp;version=1.0.5">
    <p:spTree>
      <p:nvGrpSpPr>
        <p:cNvPr id="1" name=""/>
        <p:cNvGrpSpPr/>
        <p:nvPr/>
      </p:nvGrpSpPr>
      <p:grpSpPr>
        <a:xfrm>
          <a:off x="0" y="0"/>
          <a:ext cx="0" cy="0"/>
          <a:chOff x="0" y="0"/>
          <a:chExt cx="0" cy="0"/>
        </a:xfrm>
      </p:grpSpPr>
      <p:graphicFrame>
        <p:nvGraphicFramePr>
          <p:cNvPr id="8" name="P_5_BD#f91af3f50?colgroup=9,9,11&amp;vbadefaultcenterpage=1&amp;parentnodeid=3532e4e79&amp;vbahtmlprocessed=1&amp;hasbroken=1"/>
          <p:cNvGraphicFramePr>
            <a:graphicFrameLocks noGrp="1"/>
          </p:cNvGraphicFramePr>
          <p:nvPr>
            <p:extLst>
              <p:ext uri="{D42A27DB-BD31-4B8C-83A1-F6EECF244321}">
                <p14:modId xmlns:p14="http://schemas.microsoft.com/office/powerpoint/2010/main" val="3199236601"/>
              </p:ext>
            </p:extLst>
          </p:nvPr>
        </p:nvGraphicFramePr>
        <p:xfrm>
          <a:off x="356616" y="1432655"/>
          <a:ext cx="11439144" cy="4838700"/>
        </p:xfrm>
        <a:graphic>
          <a:graphicData uri="http://schemas.openxmlformats.org/drawingml/2006/table">
            <a:tbl>
              <a:tblPr/>
              <a:tblGrid>
                <a:gridCol w="1490472">
                  <a:extLst>
                    <a:ext uri="{9D8B030D-6E8A-4147-A177-3AD203B41FA5}">
                      <a16:colId xmlns:a16="http://schemas.microsoft.com/office/drawing/2014/main" xmlns="" val="20000"/>
                    </a:ext>
                  </a:extLst>
                </a:gridCol>
                <a:gridCol w="1956816">
                  <a:extLst>
                    <a:ext uri="{9D8B030D-6E8A-4147-A177-3AD203B41FA5}">
                      <a16:colId xmlns:a16="http://schemas.microsoft.com/office/drawing/2014/main" xmlns="" val="20001"/>
                    </a:ext>
                  </a:extLst>
                </a:gridCol>
                <a:gridCol w="3621024">
                  <a:extLst>
                    <a:ext uri="{9D8B030D-6E8A-4147-A177-3AD203B41FA5}">
                      <a16:colId xmlns:a16="http://schemas.microsoft.com/office/drawing/2014/main" xmlns="" val="20002"/>
                    </a:ext>
                  </a:extLst>
                </a:gridCol>
                <a:gridCol w="4370832">
                  <a:extLst>
                    <a:ext uri="{9D8B030D-6E8A-4147-A177-3AD203B41FA5}">
                      <a16:colId xmlns:a16="http://schemas.microsoft.com/office/drawing/2014/main" xmlns="" val="20003"/>
                    </a:ext>
                  </a:extLst>
                </a:gridCol>
              </a:tblGrid>
              <a:tr h="500698">
                <a:tc gridSpan="2">
                  <a:txBody>
                    <a:bodyPr/>
                    <a:lstStyle/>
                    <a:p>
                      <a:pPr algn="ctr" latinLnBrk="1" hangingPunct="0">
                        <a:lnSpc>
                          <a:spcPts val="4400"/>
                        </a:lnSpc>
                      </a:pPr>
                      <a:r>
                        <a:rPr lang="en-US" altLang="zh-CN" sz="2800" b="1" i="0" dirty="0" err="1">
                          <a:solidFill>
                            <a:srgbClr val="000000"/>
                          </a:solidFill>
                          <a:latin typeface="Times New Roman" pitchFamily="34" charset="0"/>
                          <a:ea typeface="微软雅黑" pitchFamily="34" charset="-122"/>
                          <a:cs typeface="Times New Roman" pitchFamily="34" charset="-120"/>
                        </a:rPr>
                        <a:t>透镜类型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凸透镜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dirty="0" err="1">
                          <a:solidFill>
                            <a:srgbClr val="000000"/>
                          </a:solidFill>
                          <a:latin typeface="Times New Roman" pitchFamily="34" charset="0"/>
                          <a:ea typeface="微软雅黑" pitchFamily="34" charset="-122"/>
                          <a:cs typeface="Times New Roman" pitchFamily="34" charset="-120"/>
                        </a:rPr>
                        <a:t>凹透镜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002536">
                <a:tc rowSpan="2">
                  <a:txBody>
                    <a:bodyPr/>
                    <a:lstStyle/>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三条特</a:t>
                      </a:r>
                    </a:p>
                    <a:p>
                      <a:pPr algn="ctr" latinLnBrk="1" hangingPunct="0">
                        <a:lnSpc>
                          <a:spcPts val="4400"/>
                        </a:lnSpc>
                      </a:pPr>
                      <a:r>
                        <a:rPr lang="en-US" altLang="zh-CN" sz="2800" b="0" i="0">
                          <a:solidFill>
                            <a:srgbClr val="000000"/>
                          </a:solidFill>
                          <a:latin typeface="Times New Roman" pitchFamily="34" charset="0"/>
                          <a:ea typeface="微软雅黑" pitchFamily="34" charset="-122"/>
                          <a:cs typeface="Times New Roman" pitchFamily="34" charset="-120"/>
                        </a:rPr>
                        <a:t>殊光线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过焦点入射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6600"/>
                        </a:lnSpc>
                      </a:pPr>
                      <a:r>
                        <a:rPr lang="en-US" altLang="zh-CN" sz="92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7100"/>
                        </a:lnSpc>
                      </a:pPr>
                      <a:r>
                        <a:rPr lang="en-US" altLang="zh-CN" sz="9500" b="0" i="0" kern="0" spc="-99900" dirty="0">
                          <a:solidFill>
                            <a:srgbClr val="FFFFFF"/>
                          </a:solidFill>
                          <a:latin typeface="Times New Roman" pitchFamily="34" charset="0"/>
                          <a:ea typeface="微软雅黑" pitchFamily="34" charset="-122"/>
                          <a:cs typeface="Times New Roman" pitchFamily="34" charset="-120"/>
                        </a:rPr>
                        <a:t>_</a:t>
                      </a:r>
                      <a:r>
                        <a:rPr lang="en-US" altLang="zh-CN" sz="900" b="0" i="0" kern="0" spc="0" dirty="0">
                          <a:solidFill>
                            <a:srgbClr val="FFFFFF"/>
                          </a:solidFill>
                          <a:latin typeface="SimSun" panose="02010600030101010101" pitchFamily="2" charset="-122"/>
                          <a:ea typeface="微软雅黑" pitchFamily="34" charset="-122"/>
                          <a:cs typeface="Times New Roman" pitchFamily="34" charset="-120"/>
                        </a:rPr>
                        <a:t>___________________________________________________________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947672">
                <a:tc vMerge="1">
                  <a:txBody>
                    <a:bodyPr/>
                    <a:lstStyle/>
                    <a:p>
                      <a:endParaRPr lang="zh-CN"/>
                    </a:p>
                  </a:txBody>
                  <a:tcPr/>
                </a:tc>
                <a:tc>
                  <a:txBody>
                    <a:bodyPr/>
                    <a:lstStyle/>
                    <a:p>
                      <a:pPr algn="ctr" latinLnBrk="1" hangingPunct="0">
                        <a:lnSpc>
                          <a:spcPts val="4400"/>
                        </a:lnSpc>
                      </a:pPr>
                      <a:r>
                        <a:rPr lang="en-US" altLang="zh-CN" sz="2800" b="0" i="0" dirty="0">
                          <a:solidFill>
                            <a:srgbClr val="000000"/>
                          </a:solidFill>
                          <a:latin typeface="Times New Roman" pitchFamily="34" charset="0"/>
                          <a:ea typeface="微软雅黑" pitchFamily="34" charset="-122"/>
                          <a:cs typeface="Times New Roman" pitchFamily="34" charset="-120"/>
                        </a:rPr>
                        <a:t>过光心入射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6600"/>
                        </a:lnSpc>
                      </a:pPr>
                      <a:r>
                        <a:rPr lang="en-US" altLang="zh-CN" sz="9200" b="0" i="0" kern="0" spc="-99900" dirty="0">
                          <a:solidFill>
                            <a:srgbClr val="FFFFFF"/>
                          </a:solidFill>
                          <a:latin typeface="Times New Roman" pitchFamily="34" charset="0"/>
                          <a:ea typeface="微软雅黑" pitchFamily="34" charset="-122"/>
                          <a:cs typeface="Times New Roman" pitchFamily="34" charset="-120"/>
                        </a:rPr>
                        <a:t>_</a:t>
                      </a:r>
                      <a:r>
                        <a:rPr lang="en-US" altLang="zh-CN" sz="900" b="0" i="0" kern="0" spc="0" dirty="0">
                          <a:solidFill>
                            <a:srgbClr val="FFFFFF"/>
                          </a:solidFill>
                          <a:latin typeface="SimSun" panose="02010600030101010101" pitchFamily="2" charset="-122"/>
                          <a:ea typeface="微软雅黑" pitchFamily="34" charset="-122"/>
                          <a:cs typeface="Times New Roman" pitchFamily="34" charset="-120"/>
                        </a:rPr>
                        <a:t>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6200"/>
                        </a:lnSpc>
                      </a:pPr>
                      <a:r>
                        <a:rPr lang="en-US" altLang="zh-CN" sz="90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3" name="P_5_BD#f91af3f50.table_image?imagetipindex=3&amp;tableimageindex=7&amp;vbadefaultcenterpage=1&amp;parentnodeid=3532e4e79&amp;vbahtmlprocessed=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97680" y="2161476"/>
            <a:ext cx="2633472" cy="1216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5_BD#f91af3f50.table_image?imagetipindex=3&amp;tableimageindex=8&amp;vbadefaultcenterpage=1&amp;parentnodeid=3532e4e79&amp;vbahtmlprocessed=1"/>
          <p:cNvSpPr/>
          <p:nvPr/>
        </p:nvSpPr>
        <p:spPr>
          <a:xfrm>
            <a:off x="3973735" y="3466528"/>
            <a:ext cx="3281362" cy="904240"/>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折射后与主光轴平行</a:t>
            </a:r>
            <a:endParaRPr lang="en-US" altLang="zh-CN" sz="2800" dirty="0"/>
          </a:p>
        </p:txBody>
      </p:sp>
      <p:pic>
        <p:nvPicPr>
          <p:cNvPr id="5" name="P_5_BD#f91af3f50.table_image?imagetipindex=4&amp;tableimageindex=9&amp;vbadefaultcenterpage=1&amp;parentnodeid=3532e4e79&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293608" y="2110422"/>
            <a:ext cx="2633472" cy="12801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P_5_BD#f91af3f50.table_image?imagetipindex=4&amp;tableimageindex=10&amp;vbadefaultcenterpage=1&amp;parentnodeid=3532e4e79&amp;vbahtmlprocessed=1"/>
          <p:cNvSpPr/>
          <p:nvPr/>
        </p:nvSpPr>
        <p:spPr>
          <a:xfrm>
            <a:off x="7969662" y="3517582"/>
            <a:ext cx="3281362" cy="904240"/>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折射后与主光轴平行</a:t>
            </a:r>
            <a:endParaRPr lang="en-US" altLang="zh-CN" sz="2800" dirty="0"/>
          </a:p>
        </p:txBody>
      </p:sp>
      <p:pic>
        <p:nvPicPr>
          <p:cNvPr id="7" name="P_5_BD#f91af3f50.table_image?imagetipindex=5&amp;tableimageindex=11&amp;vbadefaultcenterpage=1&amp;parentnodeid=3532e4e79&amp;vbahtmlprocessed=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297680" y="4336668"/>
            <a:ext cx="2633472" cy="1216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2" name="P_5_BD#f91af3f50.table_image?imagetipindex=5&amp;tableimageindex=12&amp;vbadefaultcenterpage=1&amp;parentnodeid=3532e4e79&amp;vbahtmlprocessed=1"/>
          <p:cNvSpPr/>
          <p:nvPr/>
        </p:nvSpPr>
        <p:spPr>
          <a:xfrm>
            <a:off x="4329335" y="5574982"/>
            <a:ext cx="2570162" cy="904240"/>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折射后方向不变</a:t>
            </a:r>
            <a:endParaRPr lang="en-US" altLang="zh-CN" sz="2800" dirty="0"/>
          </a:p>
        </p:txBody>
      </p:sp>
      <p:pic>
        <p:nvPicPr>
          <p:cNvPr id="9" name="P_5_BD#f91af3f50.table_image?imagetipindex=6&amp;tableimageindex=13&amp;vbadefaultcenterpage=1&amp;parentnodeid=3532e4e79&amp;vbahtmlprocessed=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293608" y="4440618"/>
            <a:ext cx="2633472" cy="11795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P_5_BD#f91af3f50.table_image?imagetipindex=6&amp;tableimageindex=14&amp;vbadefaultcenterpage=1&amp;parentnodeid=3532e4e79&amp;vbahtmlprocessed=1"/>
          <p:cNvSpPr/>
          <p:nvPr/>
        </p:nvSpPr>
        <p:spPr>
          <a:xfrm>
            <a:off x="8325262" y="5670994"/>
            <a:ext cx="2570162" cy="904240"/>
          </a:xfrm>
          <a:prstGeom prst="rect">
            <a:avLst/>
          </a:prstGeom>
          <a:noFill/>
          <a:ln/>
        </p:spPr>
        <p:txBody>
          <a:bodyPr wrap="square" lIns="0" tIns="0" rIns="0" bIns="0" rtlCol="0" anchor="t"/>
          <a:lstStyle/>
          <a:p>
            <a:pPr algn="ctr" latinLnBrk="1">
              <a:lnSpc>
                <a:spcPct val="130000"/>
              </a:lnSpc>
            </a:pPr>
            <a:r>
              <a:rPr lang="en-US" altLang="zh-CN" sz="2800" b="0" i="0" dirty="0">
                <a:solidFill>
                  <a:srgbClr val="000000"/>
                </a:solidFill>
                <a:latin typeface="Times New Roman" pitchFamily="34" charset="0"/>
                <a:ea typeface="微软雅黑" pitchFamily="34" charset="-122"/>
                <a:cs typeface="Times New Roman" pitchFamily="34" charset="-120"/>
              </a:rPr>
              <a:t>折射后方向不变</a:t>
            </a:r>
            <a:endParaRPr lang="en-US" altLang="zh-CN" sz="2800" dirty="0"/>
          </a:p>
        </p:txBody>
      </p:sp>
      <p:sp>
        <p:nvSpPr>
          <p:cNvPr id="11" name="P_5_BD#f91af3f50?colgroup=9,9,11&amp;vbadefaultcenterpage=1&amp;parentnodeid=3532e4e79&amp;vbahtmlprocessed=1">
            <a:extLst>
              <a:ext uri="{FF2B5EF4-FFF2-40B4-BE49-F238E27FC236}">
                <a16:creationId xmlns:a16="http://schemas.microsoft.com/office/drawing/2014/main" xmlns="" id="{B1530D1F-54E7-4A2C-9052-A0C1D0796AB5}"/>
              </a:ext>
            </a:extLst>
          </p:cNvPr>
          <p:cNvSpPr txBox="1"/>
          <p:nvPr/>
        </p:nvSpPr>
        <p:spPr>
          <a:xfrm>
            <a:off x="9255760" y="727551"/>
            <a:ext cx="2540000" cy="572516"/>
          </a:xfrm>
          <a:prstGeom prst="rect">
            <a:avLst/>
          </a:prstGeom>
          <a:noFill/>
        </p:spPr>
        <p:txBody>
          <a:bodyPr vert="horz" lIns="0" tIns="0" rIns="0" bIns="0" rtlCol="0">
            <a:spAutoFit/>
          </a:bodyPr>
          <a:lstStyle/>
          <a:p>
            <a:pPr algn="r">
              <a:lnSpc>
                <a:spcPct val="150000"/>
              </a:lnSpc>
            </a:pPr>
            <a:r>
              <a:rPr lang="zh-CN" altLang="en-US" sz="2800">
                <a:latin typeface="Times New Roman" panose="02020603050405020304" pitchFamily="18" charset="0"/>
              </a:rPr>
              <a:t>续表</a:t>
            </a:r>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name="Hexin Slide 8checked= 1 &amp; amp; version = 1.0.5checked=1&amp;version=1.0.5">
    <p:spTree>
      <p:nvGrpSpPr>
        <p:cNvPr id="1" name=""/>
        <p:cNvGrpSpPr/>
        <p:nvPr/>
      </p:nvGrpSpPr>
      <p:grpSpPr>
        <a:xfrm>
          <a:off x="0" y="0"/>
          <a:ext cx="0" cy="0"/>
          <a:chOff x="0" y="0"/>
          <a:chExt cx="0" cy="0"/>
        </a:xfrm>
      </p:grpSpPr>
      <p:sp>
        <p:nvSpPr>
          <p:cNvPr id="2" name="C_4_BD#ab91094c1?vbadefaultcenterpage=1&amp;parentnodeid=e63009fa3&amp;vbahtmlprocessed=1"/>
          <p:cNvSpPr/>
          <p:nvPr/>
        </p:nvSpPr>
        <p:spPr>
          <a:xfrm>
            <a:off x="356616" y="539496"/>
            <a:ext cx="11475720" cy="1041400"/>
          </a:xfrm>
          <a:prstGeom prst="rect">
            <a:avLst/>
          </a:prstGeom>
          <a:noFill/>
          <a:ln/>
        </p:spPr>
        <p:txBody>
          <a:bodyPr wrap="square" lIns="0" tIns="0" rIns="0" bIns="0" rtlCol="0" anchor="t"/>
          <a:lstStyle/>
          <a:p>
            <a:pPr algn="l" latinLnBrk="1">
              <a:lnSpc>
                <a:spcPct val="150000"/>
              </a:lnSpc>
            </a:pPr>
            <a:r>
              <a:rPr lang="en-US" altLang="zh-CN" sz="3000" b="1" i="0" dirty="0">
                <a:solidFill>
                  <a:srgbClr val="000000"/>
                </a:solidFill>
                <a:latin typeface="微软雅黑" pitchFamily="34" charset="0"/>
                <a:ea typeface="微软雅黑" pitchFamily="34" charset="-122"/>
                <a:cs typeface="微软雅黑" pitchFamily="34" charset="-120"/>
              </a:rPr>
              <a:t>知识点3</a:t>
            </a:r>
            <a:r>
              <a:rPr lang="en-US" altLang="zh-CN" sz="3000" b="1" i="0" dirty="0">
                <a:solidFill>
                  <a:srgbClr val="000000"/>
                </a:solidFill>
                <a:latin typeface="SimSun" pitchFamily="34" charset="0"/>
                <a:ea typeface="SimSun" pitchFamily="34" charset="-122"/>
                <a:cs typeface="SimSun" pitchFamily="34" charset="-120"/>
              </a:rPr>
              <a:t> </a:t>
            </a:r>
            <a:r>
              <a:rPr lang="en-US" altLang="zh-CN" sz="3000" b="1" i="0" dirty="0">
                <a:solidFill>
                  <a:srgbClr val="000000"/>
                </a:solidFill>
                <a:latin typeface="微软雅黑" pitchFamily="34" charset="0"/>
                <a:ea typeface="微软雅黑" pitchFamily="34" charset="-122"/>
                <a:cs typeface="微软雅黑" pitchFamily="34" charset="-120"/>
              </a:rPr>
              <a:t>凸透镜成像规律</a:t>
            </a:r>
            <a:endParaRPr lang="en-US" altLang="zh-CN" sz="3000" dirty="0"/>
          </a:p>
        </p:txBody>
      </p:sp>
      <mc:AlternateContent xmlns:mc="http://schemas.openxmlformats.org/markup-compatibility/2006" xmlns:a14="http://schemas.microsoft.com/office/drawing/2010/main">
        <mc:Choice Requires="a14">
          <p:graphicFrame>
            <p:nvGraphicFramePr>
              <p:cNvPr id="9" name="P_5_BD#1397f8560?colgroup=6,6,8,4,3&amp;vbadefaultcenterpage=1&amp;parentnodeid=ab91094c1&amp;vbahtmlprocessed=1&amp;hasbroken=1"/>
              <p:cNvGraphicFramePr>
                <a:graphicFrameLocks noGrp="1"/>
              </p:cNvGraphicFramePr>
              <p:nvPr>
                <p:extLst>
                  <p:ext uri="{D42A27DB-BD31-4B8C-83A1-F6EECF244321}">
                    <p14:modId xmlns:p14="http://schemas.microsoft.com/office/powerpoint/2010/main" val="707374498"/>
                  </p:ext>
                </p:extLst>
              </p:nvPr>
            </p:nvGraphicFramePr>
            <p:xfrm>
              <a:off x="356616" y="1282700"/>
              <a:ext cx="11420856" cy="2845816"/>
            </p:xfrm>
            <a:graphic>
              <a:graphicData uri="http://schemas.openxmlformats.org/drawingml/2006/table">
                <a:tbl>
                  <a:tblPr/>
                  <a:tblGrid>
                    <a:gridCol w="2468880">
                      <a:extLst>
                        <a:ext uri="{9D8B030D-6E8A-4147-A177-3AD203B41FA5}">
                          <a16:colId xmlns:a16="http://schemas.microsoft.com/office/drawing/2014/main" xmlns="" val="20000"/>
                        </a:ext>
                      </a:extLst>
                    </a:gridCol>
                    <a:gridCol w="2450592">
                      <a:extLst>
                        <a:ext uri="{9D8B030D-6E8A-4147-A177-3AD203B41FA5}">
                          <a16:colId xmlns:a16="http://schemas.microsoft.com/office/drawing/2014/main" xmlns="" val="20001"/>
                        </a:ext>
                      </a:extLst>
                    </a:gridCol>
                    <a:gridCol w="3236976">
                      <a:extLst>
                        <a:ext uri="{9D8B030D-6E8A-4147-A177-3AD203B41FA5}">
                          <a16:colId xmlns:a16="http://schemas.microsoft.com/office/drawing/2014/main" xmlns="" val="20002"/>
                        </a:ext>
                      </a:extLst>
                    </a:gridCol>
                    <a:gridCol w="1801368">
                      <a:extLst>
                        <a:ext uri="{9D8B030D-6E8A-4147-A177-3AD203B41FA5}">
                          <a16:colId xmlns:a16="http://schemas.microsoft.com/office/drawing/2014/main" xmlns="" val="20003"/>
                        </a:ext>
                      </a:extLst>
                    </a:gridCol>
                    <a:gridCol w="1463040">
                      <a:extLst>
                        <a:ext uri="{9D8B030D-6E8A-4147-A177-3AD203B41FA5}">
                          <a16:colId xmlns:a16="http://schemas.microsoft.com/office/drawing/2014/main" xmlns="" val="20004"/>
                        </a:ext>
                      </a:extLst>
                    </a:gridCol>
                  </a:tblGrid>
                  <a:tr h="1055434">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物距</a:t>
                          </a:r>
                          <a:r>
                            <a:rPr lang="en-US" altLang="zh-CN" sz="900" b="1" i="0" u="none">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𝑢</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a:t>
                          </a:r>
                          <a:r>
                            <a:rPr lang="en-US" altLang="zh-CN" sz="100" b="1" i="0" kern="0" spc="-99900">
                              <a:solidFill>
                                <a:srgbClr val="FFFFFF"/>
                              </a:solidFill>
                              <a:latin typeface="Times New Roman" pitchFamily="34" charset="0"/>
                              <a:ea typeface="微软雅黑" pitchFamily="34" charset="-122"/>
                              <a:cs typeface="Times New Roman" pitchFamily="34" charset="-120"/>
                            </a:rPr>
                            <a:t>&gt;</a:t>
                          </a:r>
                          <a:r>
                            <a:rPr lang="en-US" altLang="zh-CN" sz="900" b="1" i="0" u="none">
                              <a:solidFill>
                                <a:srgbClr val="000000"/>
                              </a:solidFill>
                              <a:latin typeface="SimSun" pitchFamily="34" charset="0"/>
                              <a:ea typeface="SimSun" pitchFamily="34" charset="-122"/>
                              <a:cs typeface="SimSun" pitchFamily="34" charset="-120"/>
                            </a:rPr>
                            <a:t> </a:t>
                          </a:r>
                          <a:r>
                            <a:rPr lang="en-US" altLang="zh-CN" sz="2800" b="1" i="0">
                              <a:solidFill>
                                <a:srgbClr val="000000"/>
                              </a:solidFill>
                              <a:latin typeface="Times New Roman" pitchFamily="34" charset="0"/>
                              <a:ea typeface="微软雅黑" pitchFamily="34" charset="-122"/>
                              <a:cs typeface="Times New Roman" pitchFamily="34" charset="-120"/>
                            </a:rPr>
                            <a:t>与焦</a:t>
                          </a:r>
                        </a:p>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距</a:t>
                          </a:r>
                          <a:r>
                            <a:rPr lang="en-US" altLang="zh-CN" sz="900" b="1" i="0" u="none">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𝑓</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a:t>
                          </a:r>
                          <a:r>
                            <a:rPr lang="en-US" altLang="zh-CN" sz="100" b="1" i="0" kern="0" spc="-99900">
                              <a:solidFill>
                                <a:srgbClr val="FFFFFF"/>
                              </a:solidFill>
                              <a:latin typeface="Times New Roman" pitchFamily="34" charset="0"/>
                              <a:ea typeface="微软雅黑" pitchFamily="34" charset="-122"/>
                              <a:cs typeface="Times New Roman" pitchFamily="34" charset="-120"/>
                            </a:rPr>
                            <a:t>&gt;</a:t>
                          </a:r>
                          <a:r>
                            <a:rPr lang="en-US" altLang="zh-CN" sz="900" b="1" i="0" u="none">
                              <a:solidFill>
                                <a:srgbClr val="000000"/>
                              </a:solidFill>
                              <a:latin typeface="SimSun" pitchFamily="34" charset="0"/>
                              <a:ea typeface="SimSun" pitchFamily="34" charset="-122"/>
                              <a:cs typeface="SimSun" pitchFamily="34" charset="-120"/>
                            </a:rPr>
                            <a:t> </a:t>
                          </a:r>
                          <a:r>
                            <a:rPr lang="en-US" altLang="zh-CN" sz="2800" b="1" i="0">
                              <a:solidFill>
                                <a:srgbClr val="000000"/>
                              </a:solidFill>
                              <a:latin typeface="Times New Roman" pitchFamily="34" charset="0"/>
                              <a:ea typeface="微软雅黑" pitchFamily="34" charset="-122"/>
                              <a:cs typeface="Times New Roman" pitchFamily="34" charset="-120"/>
                            </a:rPr>
                            <a:t>的关系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像距</a:t>
                          </a:r>
                          <a:r>
                            <a:rPr lang="en-US" altLang="zh-CN" sz="900" b="1" i="0" u="none">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𝑣</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a:t>
                          </a:r>
                          <a:r>
                            <a:rPr lang="en-US" altLang="zh-CN" sz="100" b="1" i="0" kern="0" spc="-99900">
                              <a:solidFill>
                                <a:srgbClr val="FFFFFF"/>
                              </a:solidFill>
                              <a:latin typeface="Times New Roman" pitchFamily="34" charset="0"/>
                              <a:ea typeface="微软雅黑" pitchFamily="34" charset="-122"/>
                              <a:cs typeface="Times New Roman" pitchFamily="34" charset="-120"/>
                            </a:rPr>
                            <a:t>&gt;</a:t>
                          </a:r>
                          <a:r>
                            <a:rPr lang="en-US" altLang="zh-CN" sz="900" b="1" i="0" u="none">
                              <a:solidFill>
                                <a:srgbClr val="000000"/>
                              </a:solidFill>
                              <a:latin typeface="SimSun" pitchFamily="34" charset="0"/>
                              <a:ea typeface="SimSun" pitchFamily="34" charset="-122"/>
                              <a:cs typeface="SimSun" pitchFamily="34" charset="-120"/>
                            </a:rPr>
                            <a:t> </a:t>
                          </a:r>
                          <a:r>
                            <a:rPr lang="en-US" altLang="zh-CN" sz="2800" b="1" i="0">
                              <a:solidFill>
                                <a:srgbClr val="000000"/>
                              </a:solidFill>
                              <a:latin typeface="Times New Roman" pitchFamily="34" charset="0"/>
                              <a:ea typeface="微软雅黑" pitchFamily="34" charset="-122"/>
                              <a:cs typeface="Times New Roman" pitchFamily="34" charset="-120"/>
                            </a:rPr>
                            <a:t>与焦</a:t>
                          </a:r>
                        </a:p>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距</a:t>
                          </a:r>
                          <a:r>
                            <a:rPr lang="en-US" altLang="zh-CN" sz="900" b="1" i="0" u="none">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𝑓</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a:t>
                          </a:r>
                          <a:r>
                            <a:rPr lang="en-US" altLang="zh-CN" sz="100" b="1" i="0" kern="0" spc="-99900">
                              <a:solidFill>
                                <a:srgbClr val="FFFFFF"/>
                              </a:solidFill>
                              <a:latin typeface="Times New Roman" pitchFamily="34" charset="0"/>
                              <a:ea typeface="微软雅黑" pitchFamily="34" charset="-122"/>
                              <a:cs typeface="Times New Roman" pitchFamily="34" charset="-120"/>
                            </a:rPr>
                            <a:t>&gt;</a:t>
                          </a:r>
                          <a:r>
                            <a:rPr lang="en-US" altLang="zh-CN" sz="900" b="1" i="0" u="none">
                              <a:solidFill>
                                <a:srgbClr val="000000"/>
                              </a:solidFill>
                              <a:latin typeface="SimSun" pitchFamily="34" charset="0"/>
                              <a:ea typeface="SimSun" pitchFamily="34" charset="-122"/>
                              <a:cs typeface="SimSun" pitchFamily="34" charset="-120"/>
                            </a:rPr>
                            <a:t> </a:t>
                          </a:r>
                          <a:r>
                            <a:rPr lang="en-US" altLang="zh-CN" sz="2800" b="1" i="0">
                              <a:solidFill>
                                <a:srgbClr val="000000"/>
                              </a:solidFill>
                              <a:latin typeface="Times New Roman" pitchFamily="34" charset="0"/>
                              <a:ea typeface="微软雅黑" pitchFamily="34" charset="-122"/>
                              <a:cs typeface="Times New Roman" pitchFamily="34" charset="-120"/>
                            </a:rPr>
                            <a:t>的关系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成像光路图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像的性质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728216">
                    <a:tc>
                      <a:txBody>
                        <a:bodyPr/>
                        <a:lstStyle/>
                        <a:p>
                          <a:pPr algn="ctr" latinLnBrk="1" hangingPunct="0">
                            <a:lnSpc>
                              <a:spcPts val="43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𝑢</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&gt;2</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&lt;</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𝑣</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&lt;2</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6600"/>
                            </a:lnSpc>
                          </a:pPr>
                          <a:r>
                            <a:rPr lang="en-US" altLang="zh-CN" sz="36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a:t>
                          </a:r>
                        </a:p>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mc:Choice>
        <mc:Fallback xmlns="">
          <p:graphicFrame>
            <p:nvGraphicFramePr>
              <p:cNvPr id="9" name="P_5_BD#1397f8560?colgroup=6,6,8,4,3&amp;vbadefaultcenterpage=1&amp;parentnodeid=ab91094c1&amp;vbahtmlprocessed=1&amp;hasbroken=1"/>
              <p:cNvGraphicFramePr>
                <a:graphicFrameLocks noGrp="1"/>
              </p:cNvGraphicFramePr>
              <p:nvPr>
                <p:extLst>
                  <p:ext uri="{D42A27DB-BD31-4B8C-83A1-F6EECF244321}">
                    <p14:modId xmlns:p14="http://schemas.microsoft.com/office/powerpoint/2010/main" val="707374498"/>
                  </p:ext>
                </p:extLst>
              </p:nvPr>
            </p:nvGraphicFramePr>
            <p:xfrm>
              <a:off x="356616" y="1282700"/>
              <a:ext cx="11420856" cy="2798001"/>
            </p:xfrm>
            <a:graphic>
              <a:graphicData uri="http://schemas.openxmlformats.org/drawingml/2006/table">
                <a:tbl>
                  <a:tblPr/>
                  <a:tblGrid>
                    <a:gridCol w="2468880">
                      <a:extLst>
                        <a:ext uri="{9D8B030D-6E8A-4147-A177-3AD203B41FA5}">
                          <a16:colId xmlns:a16="http://schemas.microsoft.com/office/drawing/2014/main" val="20000"/>
                        </a:ext>
                      </a:extLst>
                    </a:gridCol>
                    <a:gridCol w="2450592">
                      <a:extLst>
                        <a:ext uri="{9D8B030D-6E8A-4147-A177-3AD203B41FA5}">
                          <a16:colId xmlns:a16="http://schemas.microsoft.com/office/drawing/2014/main" val="20001"/>
                        </a:ext>
                      </a:extLst>
                    </a:gridCol>
                    <a:gridCol w="3236976">
                      <a:extLst>
                        <a:ext uri="{9D8B030D-6E8A-4147-A177-3AD203B41FA5}">
                          <a16:colId xmlns:a16="http://schemas.microsoft.com/office/drawing/2014/main" val="20002"/>
                        </a:ext>
                      </a:extLst>
                    </a:gridCol>
                    <a:gridCol w="1801368">
                      <a:extLst>
                        <a:ext uri="{9D8B030D-6E8A-4147-A177-3AD203B41FA5}">
                          <a16:colId xmlns:a16="http://schemas.microsoft.com/office/drawing/2014/main" val="20003"/>
                        </a:ext>
                      </a:extLst>
                    </a:gridCol>
                    <a:gridCol w="1463040">
                      <a:extLst>
                        <a:ext uri="{9D8B030D-6E8A-4147-A177-3AD203B41FA5}">
                          <a16:colId xmlns:a16="http://schemas.microsoft.com/office/drawing/2014/main" val="20004"/>
                        </a:ext>
                      </a:extLst>
                    </a:gridCol>
                  </a:tblGrid>
                  <a:tr h="10697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7" t="-2841" r="-363210" b="-17386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0995" t="-2841" r="-265920" b="-173864"/>
                          </a:stretch>
                        </a:blipFill>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成像光路图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像的性质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400"/>
                            </a:lnSpc>
                          </a:pPr>
                          <a:r>
                            <a:rPr lang="en-US" altLang="zh-CN" sz="2800" b="1" i="0">
                              <a:solidFill>
                                <a:srgbClr val="000000"/>
                              </a:solidFill>
                              <a:latin typeface="Times New Roman" pitchFamily="34" charset="0"/>
                              <a:ea typeface="微软雅黑" pitchFamily="34" charset="-122"/>
                              <a:cs typeface="Times New Roman"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28216">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7" t="-63732" r="-363210" b="-774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0995" t="-63732" r="-265920" b="-7746"/>
                          </a:stretch>
                        </a:blipFill>
                      </a:tcPr>
                    </a:tc>
                    <a:tc>
                      <a:txBody>
                        <a:bodyPr/>
                        <a:lstStyle/>
                        <a:p>
                          <a:pPr algn="ctr" latinLnBrk="1" hangingPunct="0">
                            <a:lnSpc>
                              <a:spcPts val="6600"/>
                            </a:lnSpc>
                          </a:pPr>
                          <a:r>
                            <a:rPr lang="en-US" altLang="zh-CN" sz="36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_______</a:t>
                          </a:r>
                        </a:p>
                        <a:p>
                          <a:pPr algn="l" latinLnBrk="1" hangingPunct="0">
                            <a:lnSpc>
                              <a:spcPts val="4400"/>
                            </a:lnSpc>
                          </a:pPr>
                          <a:r>
                            <a:rPr lang="en-US" altLang="zh-CN" sz="2800" i="0">
                              <a:solidFill>
                                <a:srgbClr val="000000"/>
                              </a:solidFill>
                              <a:latin typeface="SimSun" pitchFamily="34" charset="0"/>
                              <a:ea typeface="SimSun" pitchFamily="34" charset="-122"/>
                              <a:cs typeface="SimSun" pitchFamily="34" charset="-120"/>
                            </a:rPr>
                            <a:t>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pic>
        <p:nvPicPr>
          <p:cNvPr id="4" name="P_5_BD#1397f8560.table_image?tableimageindex=15&amp;vbadefaultcenterpage=1&amp;parentnodeid=ab91094c1&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637276" y="2836482"/>
            <a:ext cx="2514600" cy="7315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P_5_AN.3_1#1397f8560.blank?vbadefaultcenterpage=1&amp;parentnodeid=ab91094c1&amp;vbapositionanswer=3&amp;vbahtmlprocessed=1"/>
          <p:cNvSpPr/>
          <p:nvPr/>
        </p:nvSpPr>
        <p:spPr>
          <a:xfrm>
            <a:off x="8585064" y="2357914"/>
            <a:ext cx="1674368" cy="1617409"/>
          </a:xfrm>
          <a:prstGeom prst="rect">
            <a:avLst/>
          </a:prstGeom>
          <a:noFill/>
          <a:ln/>
        </p:spPr>
        <p:txBody>
          <a:bodyPr wrap="square" lIns="0" tIns="0" rIns="0" bIns="0" rtlCol="0" anchor="t"/>
          <a:lstStyle/>
          <a:p>
            <a:pPr indent="177800" latinLnBrk="1">
              <a:lnSpc>
                <a:spcPct val="130000"/>
              </a:lnSpc>
            </a:pPr>
            <a:r>
              <a:rPr lang="en-US" altLang="zh-CN" sz="2800" b="0" i="0" dirty="0">
                <a:latin typeface="微软雅黑" pitchFamily="34" charset="0"/>
                <a:ea typeface="微软雅黑" pitchFamily="34" charset="-122"/>
                <a:cs typeface="微软雅黑" pitchFamily="34" charset="-120"/>
              </a:rPr>
              <a:t>①</a:t>
            </a:r>
            <a:r>
              <a:rPr lang="en-US" altLang="zh-CN" sz="2800" b="0" i="0" dirty="0">
                <a:solidFill>
                  <a:srgbClr val="FF0000"/>
                </a:solidFill>
                <a:latin typeface="SimSun" pitchFamily="34" charset="0"/>
                <a:ea typeface="SimSun" pitchFamily="34" charset="-122"/>
                <a:cs typeface="SimSun" pitchFamily="34" charset="-120"/>
              </a:rPr>
              <a:t> </a:t>
            </a:r>
            <a:r>
              <a:rPr lang="zh-CN" altLang="en-US" sz="2800" dirty="0">
                <a:solidFill>
                  <a:srgbClr val="FF0000"/>
                </a:solidFill>
                <a:latin typeface="微软雅黑" pitchFamily="34" charset="0"/>
                <a:ea typeface="微软雅黑" pitchFamily="34" charset="-122"/>
                <a:cs typeface="SimSun" pitchFamily="34" charset="-120"/>
              </a:rPr>
              <a:t>倒立</a:t>
            </a:r>
            <a:r>
              <a:rPr lang="en-US" altLang="zh-CN" sz="2800" b="0" i="0" dirty="0" smtClean="0">
                <a:solidFill>
                  <a:srgbClr val="FF0000"/>
                </a:solidFill>
                <a:latin typeface="微软雅黑" pitchFamily="34" charset="0"/>
                <a:ea typeface="微软雅黑" pitchFamily="34" charset="-122"/>
                <a:cs typeface="微软雅黑" pitchFamily="34" charset="-120"/>
              </a:rPr>
              <a:t>、</a:t>
            </a:r>
            <a:r>
              <a:rPr lang="zh-CN" altLang="en-US" sz="2800" b="0" i="0" dirty="0" smtClean="0">
                <a:solidFill>
                  <a:srgbClr val="FF0000"/>
                </a:solidFill>
                <a:latin typeface="微软雅黑" pitchFamily="34" charset="0"/>
                <a:ea typeface="微软雅黑" pitchFamily="34" charset="-122"/>
                <a:cs typeface="微软雅黑" pitchFamily="34" charset="-120"/>
              </a:rPr>
              <a:t>缩小的</a:t>
            </a:r>
            <a:r>
              <a:rPr lang="en-US" altLang="zh-CN" sz="2800" b="0" i="0" dirty="0" err="1" smtClean="0">
                <a:solidFill>
                  <a:srgbClr val="FF0000"/>
                </a:solidFill>
                <a:latin typeface="微软雅黑" pitchFamily="34" charset="0"/>
                <a:ea typeface="微软雅黑" pitchFamily="34" charset="-122"/>
                <a:cs typeface="微软雅黑" pitchFamily="34" charset="-120"/>
              </a:rPr>
              <a:t>实像</a:t>
            </a:r>
            <a:endParaRPr lang="en-US" altLang="zh-CN" sz="2800" dirty="0"/>
          </a:p>
        </p:txBody>
      </p:sp>
      <p:sp>
        <p:nvSpPr>
          <p:cNvPr id="6" name="P_5_AN.4_1#1397f8560.blank?vbadefaultcenterpage=1&amp;parentnodeid=ab91094c1&amp;vbapositionanswer=4&amp;vbahtmlprocessed=1"/>
          <p:cNvSpPr/>
          <p:nvPr/>
        </p:nvSpPr>
        <p:spPr>
          <a:xfrm>
            <a:off x="10386432" y="2635282"/>
            <a:ext cx="1336040" cy="1062673"/>
          </a:xfrm>
          <a:prstGeom prst="rect">
            <a:avLst/>
          </a:prstGeom>
          <a:noFill/>
          <a:ln/>
        </p:spPr>
        <p:txBody>
          <a:bodyPr wrap="square" lIns="0" tIns="0" rIns="0" bIns="0" rtlCol="0" anchor="t"/>
          <a:lstStyle/>
          <a:p>
            <a:pPr indent="177800" latinLnBrk="1">
              <a:lnSpc>
                <a:spcPct val="130000"/>
              </a:lnSpc>
            </a:pPr>
            <a:r>
              <a:rPr lang="en-US" altLang="zh-CN" sz="2800" b="0" i="0" dirty="0">
                <a:latin typeface="微软雅黑" pitchFamily="34" charset="0"/>
                <a:ea typeface="微软雅黑" pitchFamily="34" charset="-122"/>
                <a:cs typeface="微软雅黑" pitchFamily="34" charset="-120"/>
              </a:rPr>
              <a:t>②</a:t>
            </a:r>
            <a:r>
              <a:rPr lang="en-US" altLang="zh-CN" sz="2800" b="0" i="0" dirty="0">
                <a:solidFill>
                  <a:srgbClr val="FF0000"/>
                </a:solidFill>
                <a:latin typeface="微软雅黑" pitchFamily="34" charset="0"/>
                <a:ea typeface="微软雅黑" pitchFamily="34" charset="-122"/>
                <a:cs typeface="微软雅黑" pitchFamily="34" charset="-120"/>
              </a:rPr>
              <a:t>照相机</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Hexin Slide 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 name="P_5_BD#1397f8560?colgroup=6,6,8,4,3&amp;vbadefaultcenterpage=1&amp;parentnodeid=ab91094c1&amp;vbahtmlprocessed=1&amp;hasbroken=1"/>
              <p:cNvGraphicFramePr>
                <a:graphicFrameLocks noGrp="1"/>
              </p:cNvGraphicFramePr>
              <p:nvPr>
                <p:extLst>
                  <p:ext uri="{D42A27DB-BD31-4B8C-83A1-F6EECF244321}">
                    <p14:modId xmlns:p14="http://schemas.microsoft.com/office/powerpoint/2010/main" val="2062016037"/>
                  </p:ext>
                </p:extLst>
              </p:nvPr>
            </p:nvGraphicFramePr>
            <p:xfrm>
              <a:off x="356616" y="1403889"/>
              <a:ext cx="11420856" cy="4686300"/>
            </p:xfrm>
            <a:graphic>
              <a:graphicData uri="http://schemas.openxmlformats.org/drawingml/2006/table">
                <a:tbl>
                  <a:tblPr/>
                  <a:tblGrid>
                    <a:gridCol w="2468880">
                      <a:extLst>
                        <a:ext uri="{9D8B030D-6E8A-4147-A177-3AD203B41FA5}">
                          <a16:colId xmlns:a16="http://schemas.microsoft.com/office/drawing/2014/main" xmlns="" val="20000"/>
                        </a:ext>
                      </a:extLst>
                    </a:gridCol>
                    <a:gridCol w="2450592">
                      <a:extLst>
                        <a:ext uri="{9D8B030D-6E8A-4147-A177-3AD203B41FA5}">
                          <a16:colId xmlns:a16="http://schemas.microsoft.com/office/drawing/2014/main" xmlns="" val="20001"/>
                        </a:ext>
                      </a:extLst>
                    </a:gridCol>
                    <a:gridCol w="3236976">
                      <a:extLst>
                        <a:ext uri="{9D8B030D-6E8A-4147-A177-3AD203B41FA5}">
                          <a16:colId xmlns:a16="http://schemas.microsoft.com/office/drawing/2014/main" xmlns="" val="20002"/>
                        </a:ext>
                      </a:extLst>
                    </a:gridCol>
                    <a:gridCol w="1801368">
                      <a:extLst>
                        <a:ext uri="{9D8B030D-6E8A-4147-A177-3AD203B41FA5}">
                          <a16:colId xmlns:a16="http://schemas.microsoft.com/office/drawing/2014/main" xmlns="" val="20003"/>
                        </a:ext>
                      </a:extLst>
                    </a:gridCol>
                    <a:gridCol w="1463040">
                      <a:extLst>
                        <a:ext uri="{9D8B030D-6E8A-4147-A177-3AD203B41FA5}">
                          <a16:colId xmlns:a16="http://schemas.microsoft.com/office/drawing/2014/main" xmlns="" val="20004"/>
                        </a:ext>
                      </a:extLst>
                    </a:gridCol>
                  </a:tblGrid>
                  <a:tr h="980758">
                    <a:tc>
                      <a:txBody>
                        <a:bodyPr/>
                        <a:lstStyle/>
                        <a:p>
                          <a:pPr algn="ctr" latinLnBrk="1" hangingPunct="0">
                            <a:lnSpc>
                              <a:spcPts val="4100"/>
                            </a:lnSpc>
                          </a:pPr>
                          <a:r>
                            <a:rPr lang="en-US" altLang="zh-CN" sz="2800" b="1" i="0" dirty="0" err="1">
                              <a:solidFill>
                                <a:srgbClr val="000000"/>
                              </a:solidFill>
                              <a:latin typeface="Times New Roman" pitchFamily="34" charset="0"/>
                              <a:ea typeface="微软雅黑" pitchFamily="34" charset="-122"/>
                              <a:cs typeface="Times New Roman" pitchFamily="34" charset="-120"/>
                            </a:rPr>
                            <a:t>物距</a:t>
                          </a: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𝑢</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err="1">
                              <a:solidFill>
                                <a:srgbClr val="000000"/>
                              </a:solidFill>
                              <a:latin typeface="Times New Roman" pitchFamily="34" charset="0"/>
                              <a:ea typeface="微软雅黑" pitchFamily="34" charset="-122"/>
                              <a:cs typeface="Times New Roman" pitchFamily="34" charset="-120"/>
                            </a:rPr>
                            <a:t>与焦</a:t>
                          </a:r>
                          <a:endParaRPr lang="en-US" altLang="zh-CN" sz="2800" b="1" i="0" dirty="0">
                            <a:solidFill>
                              <a:srgbClr val="000000"/>
                            </a:solidFill>
                            <a:latin typeface="Times New Roman" pitchFamily="34" charset="0"/>
                            <a:ea typeface="微软雅黑" pitchFamily="34" charset="-122"/>
                            <a:cs typeface="Times New Roman" pitchFamily="34" charset="-120"/>
                          </a:endParaRPr>
                        </a:p>
                        <a:p>
                          <a:pPr algn="ctr" latinLnBrk="1" hangingPunct="0">
                            <a:lnSpc>
                              <a:spcPts val="4100"/>
                            </a:lnSpc>
                          </a:pPr>
                          <a:r>
                            <a:rPr lang="en-US" altLang="zh-CN" sz="2800" b="1" i="0" dirty="0">
                              <a:solidFill>
                                <a:srgbClr val="000000"/>
                              </a:solidFill>
                              <a:latin typeface="Times New Roman" pitchFamily="34" charset="0"/>
                              <a:ea typeface="微软雅黑" pitchFamily="34" charset="-122"/>
                              <a:cs typeface="Times New Roman" pitchFamily="34" charset="-120"/>
                            </a:rPr>
                            <a:t>距</a:t>
                          </a:r>
                          <a:r>
                            <a:rPr lang="en-US" altLang="zh-CN" sz="900" b="1" i="0" u="none" dirty="0">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𝑓</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r>
                            <a:rPr lang="en-US" altLang="zh-CN" sz="900" b="1" i="0" u="none" dirty="0">
                              <a:solidFill>
                                <a:srgbClr val="000000"/>
                              </a:solidFill>
                              <a:latin typeface="SimSun" pitchFamily="34" charset="0"/>
                              <a:ea typeface="SimSun" pitchFamily="34" charset="-122"/>
                              <a:cs typeface="SimSun" pitchFamily="34" charset="-120"/>
                            </a:rPr>
                            <a:t> </a:t>
                          </a:r>
                          <a:r>
                            <a:rPr lang="en-US" altLang="zh-CN" sz="2800" b="1" i="0" dirty="0" err="1">
                              <a:solidFill>
                                <a:srgbClr val="000000"/>
                              </a:solidFill>
                              <a:latin typeface="Times New Roman" pitchFamily="34" charset="0"/>
                              <a:ea typeface="微软雅黑" pitchFamily="34" charset="-122"/>
                              <a:cs typeface="Times New Roman" pitchFamily="34" charset="-120"/>
                            </a:rPr>
                            <a:t>的关系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像距</a:t>
                          </a:r>
                          <a:r>
                            <a:rPr lang="en-US" altLang="zh-CN" sz="900" b="1" i="0" u="none">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𝑣</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a:t>
                          </a:r>
                          <a:r>
                            <a:rPr lang="en-US" altLang="zh-CN" sz="100" b="1" i="0" kern="0" spc="-99900">
                              <a:solidFill>
                                <a:srgbClr val="FFFFFF"/>
                              </a:solidFill>
                              <a:latin typeface="Times New Roman" pitchFamily="34" charset="0"/>
                              <a:ea typeface="微软雅黑" pitchFamily="34" charset="-122"/>
                              <a:cs typeface="Times New Roman" pitchFamily="34" charset="-120"/>
                            </a:rPr>
                            <a:t>&gt;</a:t>
                          </a:r>
                          <a:r>
                            <a:rPr lang="en-US" altLang="zh-CN" sz="900" b="1" i="0" u="none">
                              <a:solidFill>
                                <a:srgbClr val="000000"/>
                              </a:solidFill>
                              <a:latin typeface="SimSun" pitchFamily="34" charset="0"/>
                              <a:ea typeface="SimSun" pitchFamily="34" charset="-122"/>
                              <a:cs typeface="SimSun" pitchFamily="34" charset="-120"/>
                            </a:rPr>
                            <a:t> </a:t>
                          </a:r>
                          <a:r>
                            <a:rPr lang="en-US" altLang="zh-CN" sz="2800" b="1" i="0">
                              <a:solidFill>
                                <a:srgbClr val="000000"/>
                              </a:solidFill>
                              <a:latin typeface="Times New Roman" pitchFamily="34" charset="0"/>
                              <a:ea typeface="微软雅黑" pitchFamily="34" charset="-122"/>
                              <a:cs typeface="Times New Roman" pitchFamily="34" charset="-120"/>
                            </a:rPr>
                            <a:t>与焦</a:t>
                          </a:r>
                        </a:p>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距</a:t>
                          </a:r>
                          <a:r>
                            <a:rPr lang="en-US" altLang="zh-CN" sz="900" b="1" i="0" u="none">
                              <a:solidFill>
                                <a:srgbClr val="000000"/>
                              </a:solidFill>
                              <a:latin typeface="SimSun" pitchFamily="34" charset="0"/>
                              <a:ea typeface="SimSun" pitchFamily="34" charset="-122"/>
                              <a:cs typeface="SimSun" pitchFamily="34" charset="-120"/>
                            </a:rPr>
                            <a:t> </a:t>
                          </a:r>
                          <a:r>
                            <a:rPr lang="en-US" altLang="zh-CN" sz="100" b="1"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d>
                                <m:dPr>
                                  <m:ctrlPr>
                                    <a:rPr lang="en-US" altLang="zh-CN" sz="2800" b="1" i="1" dirty="0">
                                      <a:solidFill>
                                        <a:srgbClr val="000000"/>
                                      </a:solidFill>
                                      <a:latin typeface="Cambria Math"/>
                                      <a:ea typeface="微软雅黑" pitchFamily="34" charset="-122"/>
                                      <a:cs typeface="Times New Roman" pitchFamily="34" charset="-120"/>
                                    </a:rPr>
                                  </m:ctrlPr>
                                </m:dPr>
                                <m:e>
                                  <m:r>
                                    <a:rPr lang="en-US" altLang="zh-CN" sz="2800" b="1" i="0" dirty="0">
                                      <a:solidFill>
                                        <a:srgbClr val="000000"/>
                                      </a:solidFill>
                                      <a:latin typeface="Cambria Math" panose="02040503050406030204" pitchFamily="18" charset="0"/>
                                      <a:ea typeface="微软雅黑" pitchFamily="34" charset="-122"/>
                                      <a:cs typeface="Times New Roman" pitchFamily="34" charset="-120"/>
                                    </a:rPr>
                                    <m:t>𝑓</m:t>
                                  </m:r>
                                </m:e>
                              </m:d>
                            </m:oMath>
                          </a14:m>
                          <a:r>
                            <a:rPr lang="en-US" altLang="zh-CN" sz="100" b="1" i="0" kern="0" spc="-99900" dirty="0">
                              <a:solidFill>
                                <a:srgbClr val="FFFFFF"/>
                              </a:solidFill>
                              <a:latin typeface="Times New Roman" pitchFamily="34" charset="0"/>
                              <a:ea typeface="微软雅黑" pitchFamily="34" charset="-122"/>
                              <a:cs typeface="Times New Roman" pitchFamily="34" charset="-120"/>
                            </a:rPr>
                            <a:t>&lt;/m</a:t>
                          </a:r>
                          <a:r>
                            <a:rPr lang="en-US" altLang="zh-CN" sz="100" b="1" i="0" kern="0" spc="-99900">
                              <a:solidFill>
                                <a:srgbClr val="FFFFFF"/>
                              </a:solidFill>
                              <a:latin typeface="Times New Roman" pitchFamily="34" charset="0"/>
                              <a:ea typeface="微软雅黑" pitchFamily="34" charset="-122"/>
                              <a:cs typeface="Times New Roman" pitchFamily="34" charset="-120"/>
                            </a:rPr>
                            <a:t>&gt;</a:t>
                          </a:r>
                          <a:r>
                            <a:rPr lang="en-US" altLang="zh-CN" sz="900" b="1" i="0" u="none">
                              <a:solidFill>
                                <a:srgbClr val="000000"/>
                              </a:solidFill>
                              <a:latin typeface="SimSun" pitchFamily="34" charset="0"/>
                              <a:ea typeface="SimSun" pitchFamily="34" charset="-122"/>
                              <a:cs typeface="SimSun" pitchFamily="34" charset="-120"/>
                            </a:rPr>
                            <a:t> </a:t>
                          </a:r>
                          <a:r>
                            <a:rPr lang="en-US" altLang="zh-CN" sz="2800" b="1" i="0">
                              <a:solidFill>
                                <a:srgbClr val="000000"/>
                              </a:solidFill>
                              <a:latin typeface="Times New Roman" pitchFamily="34" charset="0"/>
                              <a:ea typeface="微软雅黑" pitchFamily="34" charset="-122"/>
                              <a:cs typeface="Times New Roman" pitchFamily="34" charset="-120"/>
                            </a:rPr>
                            <a:t>的关系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成像光路图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像的性质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495108">
                    <a:tc>
                      <a:txBody>
                        <a:bodyPr/>
                        <a:lstStyle/>
                        <a:p>
                          <a:pPr algn="ctr" latinLnBrk="1" hangingPunct="0">
                            <a:lnSpc>
                              <a:spcPts val="40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𝑢</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𝑣</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=2</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500"/>
                            </a:lnSpc>
                          </a:pPr>
                          <a:r>
                            <a:rPr lang="en-US" altLang="zh-CN" sz="44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测焦距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2007172">
                    <a:tc>
                      <a:txBody>
                        <a:bodyPr/>
                        <a:lstStyle/>
                        <a:p>
                          <a:pPr algn="ctr" latinLnBrk="1" hangingPunct="0">
                            <a:lnSpc>
                              <a:spcPts val="40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&lt;</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𝑢</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&lt;2</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900" b="0" i="0" u="none" dirty="0">
                              <a:solidFill>
                                <a:srgbClr val="000000"/>
                              </a:solidFill>
                              <a:latin typeface="SimSun" pitchFamily="34" charset="0"/>
                              <a:ea typeface="SimSun" pitchFamily="34" charset="-122"/>
                              <a:cs typeface="SimSun" pitchFamily="34" charset="-120"/>
                            </a:rPr>
                            <a:t> </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𝑣</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&gt;2</m:t>
                              </m:r>
                              <m:r>
                                <a:rPr lang="en-US" altLang="zh-CN" sz="2800" b="0" i="0" dirty="0">
                                  <a:solidFill>
                                    <a:srgbClr val="000000"/>
                                  </a:solidFill>
                                  <a:latin typeface="Cambria Math" panose="02040503050406030204" pitchFamily="18" charset="0"/>
                                  <a:ea typeface="微软雅黑" pitchFamily="34" charset="-122"/>
                                  <a:cs typeface="Times New Roman"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r>
                            <a:rPr lang="en-US" altLang="zh-CN" sz="900" b="0" i="0" u="none" dirty="0">
                              <a:solidFill>
                                <a:srgbClr val="00000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100"/>
                            </a:lnSpc>
                          </a:pPr>
                          <a:r>
                            <a:rPr lang="en-US" altLang="zh-CN" sz="42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a:t>
                          </a:r>
                        </a:p>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a:t>
                          </a:r>
                        </a:p>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a:t>
                          </a:r>
                        </a:p>
                        <a:p>
                          <a:pPr algn="l" latinLnBrk="1" hangingPunct="0">
                            <a:lnSpc>
                              <a:spcPts val="4100"/>
                            </a:lnSpc>
                          </a:pPr>
                          <a:r>
                            <a:rPr lang="en-US" altLang="zh-CN" sz="2800" i="0" dirty="0">
                              <a:solidFill>
                                <a:srgbClr val="000000"/>
                              </a:solidFill>
                              <a:latin typeface="SimSun" pitchFamily="34" charset="0"/>
                              <a:ea typeface="SimSun" pitchFamily="34" charset="-122"/>
                              <a:cs typeface="SimSun" pitchFamily="34" charset="-120"/>
                            </a:rPr>
                            <a:t>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mc:Choice>
        <mc:Fallback xmlns="">
          <p:graphicFrame>
            <p:nvGraphicFramePr>
              <p:cNvPr id="10" name="P_5_BD#1397f8560?colgroup=6,6,8,4,3&amp;vbadefaultcenterpage=1&amp;parentnodeid=ab91094c1&amp;vbahtmlprocessed=1&amp;hasbroken=1"/>
              <p:cNvGraphicFramePr>
                <a:graphicFrameLocks noGrp="1"/>
              </p:cNvGraphicFramePr>
              <p:nvPr>
                <p:extLst>
                  <p:ext uri="{D42A27DB-BD31-4B8C-83A1-F6EECF244321}">
                    <p14:modId xmlns:p14="http://schemas.microsoft.com/office/powerpoint/2010/main" val="2062016037"/>
                  </p:ext>
                </p:extLst>
              </p:nvPr>
            </p:nvGraphicFramePr>
            <p:xfrm>
              <a:off x="356616" y="1403889"/>
              <a:ext cx="11420856" cy="4561524"/>
            </p:xfrm>
            <a:graphic>
              <a:graphicData uri="http://schemas.openxmlformats.org/drawingml/2006/table">
                <a:tbl>
                  <a:tblPr/>
                  <a:tblGrid>
                    <a:gridCol w="2468880">
                      <a:extLst>
                        <a:ext uri="{9D8B030D-6E8A-4147-A177-3AD203B41FA5}">
                          <a16:colId xmlns:a16="http://schemas.microsoft.com/office/drawing/2014/main" val="20000"/>
                        </a:ext>
                      </a:extLst>
                    </a:gridCol>
                    <a:gridCol w="2450592">
                      <a:extLst>
                        <a:ext uri="{9D8B030D-6E8A-4147-A177-3AD203B41FA5}">
                          <a16:colId xmlns:a16="http://schemas.microsoft.com/office/drawing/2014/main" val="20001"/>
                        </a:ext>
                      </a:extLst>
                    </a:gridCol>
                    <a:gridCol w="3236976">
                      <a:extLst>
                        <a:ext uri="{9D8B030D-6E8A-4147-A177-3AD203B41FA5}">
                          <a16:colId xmlns:a16="http://schemas.microsoft.com/office/drawing/2014/main" val="20002"/>
                        </a:ext>
                      </a:extLst>
                    </a:gridCol>
                    <a:gridCol w="1801368">
                      <a:extLst>
                        <a:ext uri="{9D8B030D-6E8A-4147-A177-3AD203B41FA5}">
                          <a16:colId xmlns:a16="http://schemas.microsoft.com/office/drawing/2014/main" val="20003"/>
                        </a:ext>
                      </a:extLst>
                    </a:gridCol>
                    <a:gridCol w="1463040">
                      <a:extLst>
                        <a:ext uri="{9D8B030D-6E8A-4147-A177-3AD203B41FA5}">
                          <a16:colId xmlns:a16="http://schemas.microsoft.com/office/drawing/2014/main" val="20004"/>
                        </a:ext>
                      </a:extLst>
                    </a:gridCol>
                  </a:tblGrid>
                  <a:tr h="10031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7" t="-6061" r="-363210" b="-37272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0995" t="-6061" r="-265920" b="-372727"/>
                          </a:stretch>
                        </a:blipFill>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成像光路图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像的性质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100"/>
                            </a:lnSpc>
                          </a:pPr>
                          <a:r>
                            <a:rPr lang="en-US" altLang="zh-CN" sz="2800" b="1" i="0">
                              <a:solidFill>
                                <a:srgbClr val="000000"/>
                              </a:solidFill>
                              <a:latin typeface="Times New Roman" pitchFamily="34" charset="0"/>
                              <a:ea typeface="微软雅黑" pitchFamily="34" charset="-122"/>
                              <a:cs typeface="Times New Roman" pitchFamily="34" charset="-120"/>
                            </a:rPr>
                            <a:t>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1885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7" t="-70281" r="-363210" b="-14698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0995" t="-70281" r="-265920" b="-146988"/>
                          </a:stretch>
                        </a:blipFill>
                      </a:tcPr>
                    </a:tc>
                    <a:tc>
                      <a:txBody>
                        <a:bodyPr/>
                        <a:lstStyle/>
                        <a:p>
                          <a:pPr algn="ctr" latinLnBrk="1" hangingPunct="0">
                            <a:lnSpc>
                              <a:spcPts val="7500"/>
                            </a:lnSpc>
                          </a:pPr>
                          <a:r>
                            <a:rPr lang="en-US" altLang="zh-CN" sz="445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b="0" i="0" dirty="0">
                              <a:solidFill>
                                <a:srgbClr val="000000"/>
                              </a:solidFill>
                              <a:latin typeface="Times New Roman" pitchFamily="34" charset="0"/>
                              <a:ea typeface="微软雅黑" pitchFamily="34" charset="-122"/>
                              <a:cs typeface="Times New Roman" pitchFamily="34" charset="-120"/>
                            </a:rPr>
                            <a:t>测焦距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03955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7" t="-126567" r="-363210" b="-925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0995" t="-126567" r="-265920" b="-9254"/>
                          </a:stretch>
                        </a:blipFill>
                      </a:tcPr>
                    </a:tc>
                    <a:tc>
                      <a:txBody>
                        <a:bodyPr/>
                        <a:lstStyle/>
                        <a:p>
                          <a:pPr algn="ctr" latinLnBrk="1" hangingPunct="0">
                            <a:lnSpc>
                              <a:spcPts val="7100"/>
                            </a:lnSpc>
                          </a:pPr>
                          <a:r>
                            <a:rPr lang="en-US" altLang="zh-CN" sz="4200" b="0" i="0" kern="0" spc="-99900">
                              <a:solidFill>
                                <a:srgbClr val="FFFFFF"/>
                              </a:solidFill>
                              <a:latin typeface="Times New Roman" pitchFamily="34" charset="0"/>
                              <a:ea typeface="微软雅黑" pitchFamily="34" charset="-122"/>
                              <a:cs typeface="Times New Roman" pitchFamily="34" charset="-120"/>
                            </a:rPr>
                            <a:t>_</a:t>
                          </a: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_________________________________________________</a:t>
                          </a: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a:t>
                          </a:r>
                        </a:p>
                        <a:p>
                          <a:pPr algn="l" latinLnBrk="1" hangingPunct="0">
                            <a:lnSpc>
                              <a:spcPts val="4100"/>
                            </a:lnSpc>
                          </a:pPr>
                          <a:r>
                            <a:rPr lang="en-US" altLang="zh-CN" sz="2800" i="0">
                              <a:solidFill>
                                <a:srgbClr val="000000"/>
                              </a:solidFill>
                              <a:latin typeface="SimSun" pitchFamily="34" charset="0"/>
                              <a:ea typeface="SimSun" pitchFamily="34" charset="-122"/>
                              <a:cs typeface="SimSun" pitchFamily="34" charset="-120"/>
                            </a:rPr>
                            <a:t>_______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pic>
        <p:nvPicPr>
          <p:cNvPr id="3" name="P_5_BD#1397f8560.table_image?tableimageindex=16&amp;vbadefaultcenterpage=1&amp;parentnodeid=ab91094c1&amp;vbahtmlprocessed=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504688" y="2711577"/>
            <a:ext cx="2779776" cy="84124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P_5_BD#1397f8560.table_image?tableimageindex=17&amp;vbadefaultcenterpage=1&amp;parentnodeid=ab91094c1&amp;vbahtmlprocessed=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541264" y="4485577"/>
            <a:ext cx="2706624" cy="7955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P_5_AN.5_1#1397f8560.blank?vbadefaultcenterpage=1&amp;parentnodeid=ab91094c1&amp;vbapositionanswer=5&amp;vbahtmlprocessed=1"/>
          <p:cNvSpPr/>
          <p:nvPr/>
        </p:nvSpPr>
        <p:spPr>
          <a:xfrm>
            <a:off x="8585064" y="2403697"/>
            <a:ext cx="1674368" cy="1500061"/>
          </a:xfrm>
          <a:prstGeom prst="rect">
            <a:avLst/>
          </a:prstGeom>
          <a:noFill/>
          <a:ln/>
        </p:spPr>
        <p:txBody>
          <a:bodyPr wrap="square" lIns="0" tIns="0" rIns="0" bIns="0" rtlCol="0" anchor="t"/>
          <a:lstStyle/>
          <a:p>
            <a:pPr indent="177800" latinLnBrk="1">
              <a:lnSpc>
                <a:spcPct val="120000"/>
              </a:lnSpc>
            </a:pPr>
            <a:r>
              <a:rPr lang="en-US" altLang="zh-CN" sz="2800" b="0" i="0" dirty="0">
                <a:latin typeface="微软雅黑" pitchFamily="34" charset="0"/>
                <a:ea typeface="微软雅黑" pitchFamily="34" charset="-122"/>
                <a:cs typeface="微软雅黑" pitchFamily="34" charset="-120"/>
              </a:rPr>
              <a:t>③</a:t>
            </a:r>
            <a:r>
              <a:rPr lang="en-US" altLang="zh-CN" sz="2800" b="0" i="0" dirty="0">
                <a:solidFill>
                  <a:srgbClr val="FF0000"/>
                </a:solidFill>
                <a:latin typeface="SimSun" pitchFamily="34" charset="0"/>
                <a:ea typeface="SimSun" pitchFamily="34" charset="-122"/>
                <a:cs typeface="SimSun" pitchFamily="34" charset="-120"/>
              </a:rPr>
              <a:t> </a:t>
            </a:r>
            <a:r>
              <a:rPr lang="zh-CN" altLang="en-US" sz="2800" dirty="0">
                <a:solidFill>
                  <a:srgbClr val="FF0000"/>
                </a:solidFill>
                <a:latin typeface="微软雅黑" pitchFamily="34" charset="0"/>
                <a:ea typeface="微软雅黑" pitchFamily="34" charset="-122"/>
                <a:cs typeface="SimSun" pitchFamily="34" charset="-120"/>
              </a:rPr>
              <a:t>倒立</a:t>
            </a:r>
            <a:r>
              <a:rPr lang="en-US" altLang="zh-CN" sz="2800" b="0" i="0" dirty="0" smtClean="0">
                <a:solidFill>
                  <a:srgbClr val="FF0000"/>
                </a:solidFill>
                <a:latin typeface="微软雅黑" pitchFamily="34" charset="0"/>
                <a:ea typeface="微软雅黑" pitchFamily="34" charset="-122"/>
                <a:cs typeface="微软雅黑" pitchFamily="34" charset="-120"/>
              </a:rPr>
              <a:t>、</a:t>
            </a:r>
            <a:r>
              <a:rPr lang="zh-CN" altLang="en-US" sz="2800" dirty="0">
                <a:solidFill>
                  <a:srgbClr val="FF0000"/>
                </a:solidFill>
                <a:latin typeface="微软雅黑" pitchFamily="34" charset="0"/>
                <a:ea typeface="微软雅黑" pitchFamily="34" charset="-122"/>
                <a:cs typeface="微软雅黑" pitchFamily="34" charset="-120"/>
              </a:rPr>
              <a:t>等</a:t>
            </a:r>
            <a:r>
              <a:rPr lang="zh-CN" altLang="en-US" sz="2800" dirty="0" smtClean="0">
                <a:solidFill>
                  <a:srgbClr val="FF0000"/>
                </a:solidFill>
                <a:latin typeface="微软雅黑" pitchFamily="34" charset="0"/>
                <a:ea typeface="微软雅黑" pitchFamily="34" charset="-122"/>
                <a:cs typeface="微软雅黑" pitchFamily="34" charset="-120"/>
              </a:rPr>
              <a:t>大的</a:t>
            </a:r>
            <a:r>
              <a:rPr lang="zh-CN" altLang="en-US" sz="2800" dirty="0">
                <a:solidFill>
                  <a:srgbClr val="FF0000"/>
                </a:solidFill>
                <a:latin typeface="微软雅黑" pitchFamily="34" charset="0"/>
                <a:ea typeface="微软雅黑" pitchFamily="34" charset="-122"/>
                <a:cs typeface="微软雅黑" pitchFamily="34" charset="-120"/>
              </a:rPr>
              <a:t>实像</a:t>
            </a:r>
            <a:endParaRPr lang="en-US" altLang="zh-CN" sz="2800" dirty="0"/>
          </a:p>
        </p:txBody>
      </p:sp>
      <p:sp>
        <p:nvSpPr>
          <p:cNvPr id="6" name="P_5_AN.6_1#1397f8560.blank?vbadefaultcenterpage=1&amp;parentnodeid=ab91094c1&amp;vbapositionanswer=6&amp;vbahtmlprocessed=1"/>
          <p:cNvSpPr/>
          <p:nvPr/>
        </p:nvSpPr>
        <p:spPr>
          <a:xfrm>
            <a:off x="8585064" y="4250087"/>
            <a:ext cx="1674368" cy="1500061"/>
          </a:xfrm>
          <a:prstGeom prst="rect">
            <a:avLst/>
          </a:prstGeom>
          <a:noFill/>
          <a:ln/>
        </p:spPr>
        <p:txBody>
          <a:bodyPr wrap="square" lIns="0" tIns="0" rIns="0" bIns="0" rtlCol="0" anchor="t"/>
          <a:lstStyle/>
          <a:p>
            <a:pPr indent="177800" latinLnBrk="1">
              <a:lnSpc>
                <a:spcPct val="120000"/>
              </a:lnSpc>
            </a:pPr>
            <a:r>
              <a:rPr lang="en-US" altLang="zh-CN" sz="2800" b="0" i="0" dirty="0" smtClean="0">
                <a:latin typeface="微软雅黑" pitchFamily="34" charset="0"/>
                <a:ea typeface="微软雅黑" pitchFamily="34" charset="-122"/>
                <a:cs typeface="微软雅黑" pitchFamily="34" charset="-120"/>
              </a:rPr>
              <a:t>④</a:t>
            </a:r>
            <a:r>
              <a:rPr lang="en-US" altLang="zh-CN" sz="2800" b="0" i="0" dirty="0" smtClean="0">
                <a:solidFill>
                  <a:srgbClr val="FF0000"/>
                </a:solidFill>
                <a:latin typeface="SimSun" pitchFamily="34" charset="0"/>
                <a:ea typeface="SimSun" pitchFamily="34" charset="-122"/>
                <a:cs typeface="SimSun" pitchFamily="34" charset="-120"/>
              </a:rPr>
              <a:t> </a:t>
            </a:r>
            <a:r>
              <a:rPr lang="zh-CN" altLang="en-US" sz="2800" dirty="0">
                <a:solidFill>
                  <a:srgbClr val="FF0000"/>
                </a:solidFill>
                <a:latin typeface="微软雅黑" pitchFamily="34" charset="0"/>
                <a:ea typeface="微软雅黑" pitchFamily="34" charset="-122"/>
                <a:cs typeface="SimSun" pitchFamily="34" charset="-120"/>
              </a:rPr>
              <a:t>倒立</a:t>
            </a:r>
            <a:r>
              <a:rPr lang="en-US" altLang="zh-CN" sz="2800" b="0" i="0" dirty="0" smtClean="0">
                <a:solidFill>
                  <a:srgbClr val="FF0000"/>
                </a:solidFill>
                <a:latin typeface="微软雅黑" pitchFamily="34" charset="0"/>
                <a:ea typeface="微软雅黑" pitchFamily="34" charset="-122"/>
                <a:cs typeface="微软雅黑" pitchFamily="34" charset="-120"/>
              </a:rPr>
              <a:t>、</a:t>
            </a:r>
            <a:r>
              <a:rPr lang="zh-CN" altLang="en-US" sz="2800" dirty="0">
                <a:solidFill>
                  <a:srgbClr val="FF0000"/>
                </a:solidFill>
                <a:latin typeface="微软雅黑" pitchFamily="34" charset="0"/>
                <a:ea typeface="微软雅黑" pitchFamily="34" charset="-122"/>
                <a:cs typeface="微软雅黑" pitchFamily="34" charset="-120"/>
              </a:rPr>
              <a:t>放大</a:t>
            </a:r>
            <a:r>
              <a:rPr lang="zh-CN" altLang="en-US" sz="2800" dirty="0" smtClean="0">
                <a:solidFill>
                  <a:srgbClr val="FF0000"/>
                </a:solidFill>
                <a:latin typeface="微软雅黑" pitchFamily="34" charset="0"/>
                <a:ea typeface="微软雅黑" pitchFamily="34" charset="-122"/>
                <a:cs typeface="微软雅黑" pitchFamily="34" charset="-120"/>
              </a:rPr>
              <a:t>的</a:t>
            </a:r>
            <a:r>
              <a:rPr lang="zh-CN" altLang="en-US" sz="2800" dirty="0">
                <a:solidFill>
                  <a:srgbClr val="FF0000"/>
                </a:solidFill>
                <a:latin typeface="微软雅黑" pitchFamily="34" charset="0"/>
                <a:ea typeface="微软雅黑" pitchFamily="34" charset="-122"/>
                <a:cs typeface="微软雅黑" pitchFamily="34" charset="-120"/>
              </a:rPr>
              <a:t>实像</a:t>
            </a:r>
            <a:endParaRPr lang="en-US" altLang="zh-CN" sz="2800" dirty="0"/>
          </a:p>
        </p:txBody>
      </p:sp>
      <p:sp>
        <p:nvSpPr>
          <p:cNvPr id="7" name="P_5_AN.7_1#1397f8560.blank?vbadefaultcenterpage=1&amp;parentnodeid=ab91094c1&amp;vbapositionanswer=7&amp;vbahtmlprocessed=1"/>
          <p:cNvSpPr/>
          <p:nvPr/>
        </p:nvSpPr>
        <p:spPr>
          <a:xfrm>
            <a:off x="10386432" y="3994055"/>
            <a:ext cx="1336040" cy="2012125"/>
          </a:xfrm>
          <a:prstGeom prst="rect">
            <a:avLst/>
          </a:prstGeom>
          <a:noFill/>
          <a:ln/>
        </p:spPr>
        <p:txBody>
          <a:bodyPr wrap="square" lIns="0" tIns="0" rIns="0" bIns="0" rtlCol="0" anchor="t"/>
          <a:lstStyle/>
          <a:p>
            <a:pPr indent="177800" latinLnBrk="1">
              <a:lnSpc>
                <a:spcPct val="120000"/>
              </a:lnSpc>
            </a:pPr>
            <a:r>
              <a:rPr lang="en-US" altLang="zh-CN" sz="2800" b="0" i="0" dirty="0" smtClean="0">
                <a:latin typeface="微软雅黑" pitchFamily="34" charset="0"/>
                <a:ea typeface="微软雅黑" pitchFamily="34" charset="-122"/>
                <a:cs typeface="微软雅黑" pitchFamily="34" charset="-120"/>
              </a:rPr>
              <a:t>⑤</a:t>
            </a:r>
            <a:r>
              <a:rPr lang="zh-CN" altLang="en-US" sz="2800" dirty="0">
                <a:solidFill>
                  <a:srgbClr val="FF0000"/>
                </a:solidFill>
                <a:latin typeface="微软雅黑" pitchFamily="34" charset="0"/>
                <a:ea typeface="微软雅黑" pitchFamily="34" charset="-122"/>
                <a:cs typeface="微软雅黑" pitchFamily="34" charset="-120"/>
              </a:rPr>
              <a:t>投影</a:t>
            </a:r>
            <a:r>
              <a:rPr lang="en-US" altLang="zh-CN" sz="2800" b="0" i="0" dirty="0" smtClean="0">
                <a:solidFill>
                  <a:srgbClr val="FF0000"/>
                </a:solidFill>
                <a:latin typeface="微软雅黑" pitchFamily="34" charset="0"/>
                <a:ea typeface="微软雅黑" pitchFamily="34" charset="-122"/>
                <a:cs typeface="微软雅黑" pitchFamily="34" charset="-120"/>
              </a:rPr>
              <a:t>仪（</a:t>
            </a:r>
            <a:r>
              <a:rPr lang="zh-CN" altLang="en-US" sz="2800" b="0" i="0" dirty="0" smtClean="0">
                <a:solidFill>
                  <a:srgbClr val="FF0000"/>
                </a:solidFill>
                <a:latin typeface="微软雅黑" pitchFamily="34" charset="0"/>
                <a:ea typeface="微软雅黑" pitchFamily="34" charset="-122"/>
                <a:cs typeface="微软雅黑" pitchFamily="34" charset="-120"/>
              </a:rPr>
              <a:t>或</a:t>
            </a:r>
            <a:r>
              <a:rPr lang="zh-CN" altLang="en-US" sz="2800" dirty="0">
                <a:solidFill>
                  <a:srgbClr val="FF0000"/>
                </a:solidFill>
                <a:latin typeface="微软雅黑" pitchFamily="34" charset="0"/>
                <a:ea typeface="微软雅黑" pitchFamily="34" charset="-122"/>
                <a:cs typeface="微软雅黑" pitchFamily="34" charset="-120"/>
              </a:rPr>
              <a:t>幻灯机</a:t>
            </a:r>
            <a:r>
              <a:rPr lang="en-US" altLang="zh-CN" sz="2800" b="0" i="0" dirty="0" smtClean="0">
                <a:solidFill>
                  <a:srgbClr val="FF0000"/>
                </a:solidFill>
                <a:latin typeface="微软雅黑" pitchFamily="34" charset="0"/>
                <a:ea typeface="微软雅黑" pitchFamily="34" charset="-122"/>
                <a:cs typeface="微软雅黑" pitchFamily="34" charset="-120"/>
              </a:rPr>
              <a:t>）</a:t>
            </a:r>
            <a:endParaRPr lang="en-US" altLang="zh-CN" sz="2800" dirty="0"/>
          </a:p>
        </p:txBody>
      </p:sp>
      <p:sp>
        <p:nvSpPr>
          <p:cNvPr id="2" name="P_5_BD#1397f8560?colgroup=6,6,8,4,3&amp;vbadefaultcenterpage=1&amp;parentnodeid=ab91094c1&amp;vbahtmlprocessed=1">
            <a:extLst>
              <a:ext uri="{FF2B5EF4-FFF2-40B4-BE49-F238E27FC236}">
                <a16:creationId xmlns:a16="http://schemas.microsoft.com/office/drawing/2014/main" xmlns="" id="{9901F9C4-17F1-4781-A8F7-0AFEAA00EE92}"/>
              </a:ext>
            </a:extLst>
          </p:cNvPr>
          <p:cNvSpPr txBox="1"/>
          <p:nvPr/>
        </p:nvSpPr>
        <p:spPr>
          <a:xfrm>
            <a:off x="9237473" y="724185"/>
            <a:ext cx="2540000" cy="540512"/>
          </a:xfrm>
          <a:prstGeom prst="rect">
            <a:avLst/>
          </a:prstGeom>
          <a:noFill/>
        </p:spPr>
        <p:txBody>
          <a:bodyPr vert="horz" lIns="0" tIns="0" rIns="0" bIns="0" rtlCol="0">
            <a:spAutoFit/>
          </a:bodyPr>
          <a:lstStyle/>
          <a:p>
            <a:pPr algn="r">
              <a:lnSpc>
                <a:spcPct val="140000"/>
              </a:lnSpc>
            </a:pPr>
            <a:r>
              <a:rPr lang="zh-CN" altLang="en-US" sz="2800">
                <a:latin typeface="Times New Roman" panose="02020603050405020304" pitchFamily="18" charset="0"/>
              </a:rPr>
              <a:t>续表</a:t>
            </a: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linds(horizontal)">
                                      <p:cBhvr>
                                        <p:cTn id="15" dur="500"/>
                                        <p:tgtEl>
                                          <p:spTgt spid="6">
                                            <p:bg/>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blinds(horizontal)">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blinds(horizontal)">
                                      <p:cBhvr>
                                        <p:cTn id="23" dur="500"/>
                                        <p:tgtEl>
                                          <p:spTgt spid="7">
                                            <p:bg/>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theme/theme1.xml><?xml version="1.0" encoding="utf-8"?>
<a:theme xmlns:a="http://schemas.openxmlformats.org/drawingml/2006/main" name="合心科技出品">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2274</Words>
  <Application>Microsoft Office PowerPoint</Application>
  <PresentationFormat>自定义</PresentationFormat>
  <Paragraphs>515</Paragraphs>
  <Slides>55</Slides>
  <Notes>55</Notes>
  <HiddenSlides>0</HiddenSlides>
  <MMClips>0</MMClips>
  <ScaleCrop>false</ScaleCrop>
  <HeadingPairs>
    <vt:vector size="4" baseType="variant">
      <vt:variant>
        <vt:lpstr>主题</vt:lpstr>
      </vt:variant>
      <vt:variant>
        <vt:i4>1</vt:i4>
      </vt:variant>
      <vt:variant>
        <vt:lpstr>幻灯片标题</vt:lpstr>
      </vt:variant>
      <vt:variant>
        <vt:i4>55</vt:i4>
      </vt:variant>
    </vt:vector>
  </HeadingPairs>
  <TitlesOfParts>
    <vt:vector size="56" baseType="lpstr">
      <vt:lpstr>合心科技出品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合心科技出品</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合心科技出品</dc:title>
  <dc:subject/>
  <dc:creator>合心科技出品</dc:creator>
  <cp:keywords/>
  <dc:description/>
  <cp:lastModifiedBy>Microsoft</cp:lastModifiedBy>
  <cp:revision>12</cp:revision>
  <dcterms:created xsi:type="dcterms:W3CDTF">2023-03-09T08:41:12Z</dcterms:created>
  <dcterms:modified xsi:type="dcterms:W3CDTF">2023-03-21T01:49:22Z</dcterms:modified>
  <cp:category/>
  <cp:contentStatus/>
</cp:coreProperties>
</file>