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122" d="100"/>
          <a:sy n="122" d="100"/>
        </p:scale>
        <p:origin x="-114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053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405f2345c2a3fb1cab2a64a#tid=640938843718860009a42c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CD5A3F2-98C0-4809-09F1-DE95A4605C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7" y="0"/>
            <a:ext cx="12170365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物 理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1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3.xml"/><Relationship Id="rId5" Type="http://schemas.openxmlformats.org/officeDocument/2006/relationships/slide" Target="slide9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22965de3?vbadefaultcenterpage=1&amp;parentnodeid=aae54d6e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光的直线传播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afe3c4d32?vbadefaultcenterpage=1&amp;parentnodeid=222965de3&amp;vbahtmlprocessed=1"/>
              <p:cNvSpPr/>
              <p:nvPr/>
            </p:nvSpPr>
            <p:spPr>
              <a:xfrm>
                <a:off x="356616" y="1220978"/>
                <a:ext cx="11475720" cy="313950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光在同种均匀介质中是沿直线传播的。光线是由一小束光抽象而建立的理想物理模型，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建立理想物理模型是研究物理的常用方法之一。激光准直、影子的形成、日食和月食的形成、小孔成像等现象都可以用光的直线传播来解释。光在真空中的速度为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≈3×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。光在其他传播介质中的速度都比在真空中的速度小。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afe3c4d32?vbadefaultcenterpage=1&amp;parentnodeid=222965de3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11475720" cy="3139504"/>
              </a:xfrm>
              <a:prstGeom prst="rect">
                <a:avLst/>
              </a:prstGeom>
              <a:blipFill>
                <a:blip r:embed="rId3"/>
                <a:stretch>
                  <a:fillRect l="-1913" r="-1063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55ef680f?vbadefaultcenterpage=1&amp;parentnodeid=aae54d6e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颜色之谜、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光的色散</a:t>
            </a:r>
            <a:endParaRPr lang="en-US" altLang="zh-CN" sz="3000" dirty="0"/>
          </a:p>
        </p:txBody>
      </p:sp>
      <p:sp>
        <p:nvSpPr>
          <p:cNvPr id="3" name="P_5_BD#6d16f94a9?vbadefaultcenterpage=1&amp;parentnodeid=655ef680f&amp;vbahtmlprocessed=1"/>
          <p:cNvSpPr/>
          <p:nvPr/>
        </p:nvSpPr>
        <p:spPr>
          <a:xfrm>
            <a:off x="356616" y="1220978"/>
            <a:ext cx="11475720" cy="312731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太阳光通过三棱镜可以分解为红、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橙、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黄、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绿、蓝、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靛、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紫等多种色光，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这种现象叫作光的色散。光的色散现象可以证明太阳光是复色光。透明体的颜色是由它能够透过的色光决定的，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不透明体的颜色是由它反射的色光决定的。白色物体反射所有色光，黑色物体吸收所有色光。光的三原色是红、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绿、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蓝，它们按一定比例混合后可得到任意颜色。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2dff0bc5?vbadefaultcenterpage=1&amp;parentnodeid=aae54d6e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人眼看不见的光</a:t>
            </a:r>
            <a:endParaRPr lang="en-US" altLang="zh-CN" sz="3000" dirty="0"/>
          </a:p>
        </p:txBody>
      </p:sp>
      <p:sp>
        <p:nvSpPr>
          <p:cNvPr id="3" name="P_5_BD#b8359f286?vbadefaultcenterpage=1&amp;parentnodeid=32dff0bc5&amp;vbahtmlprocessed=1"/>
          <p:cNvSpPr/>
          <p:nvPr/>
        </p:nvSpPr>
        <p:spPr>
          <a:xfrm>
            <a:off x="356616" y="1220978"/>
            <a:ext cx="11475720" cy="37723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太阳光中，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色散区域红光外侧的不可见光叫作红外线；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紫光外侧的不可见光叫作紫外线。红外线的特点是照射物体时，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可以使物体的温度升高，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即具有热效应。另外，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任何物体均可以向外辐射红外线，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温度较高的物体发出的红外线也较强。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紫外线的特点是能杀死病菌，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能使荧光物质发光。适当的紫外线照射有助于维生素D的合成，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过量的紫外线照射对人体有害。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ee59ff3c.fixed?vbadefaultcenterpage=1&amp;parentnodeid=99f1bc703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陕西中考链接</a:t>
            </a:r>
            <a:endParaRPr lang="en-US" altLang="zh-CN" sz="5500" dirty="0"/>
          </a:p>
        </p:txBody>
      </p:sp>
      <p:sp>
        <p:nvSpPr>
          <p:cNvPr id="3" name="C_3#eee59ff3c.fixed?vbadefaultcenterpage=1&amp;parentnodeid=99f1bc703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03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#35b00284c?vbadefaultcenterpage=1&amp;parentnodeid=eee59ff3c&amp;vbahtmlprocessed=1&amp;hasbroken=1"/>
          <p:cNvSpPr/>
          <p:nvPr/>
        </p:nvSpPr>
        <p:spPr>
          <a:xfrm>
            <a:off x="356616" y="175510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（2022·陕西中考改编）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下列关于光现象的说法正确的是(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3_1#35b00284c.bracket?vbadefaultcenterpage=1&amp;parentnodeid=eee59ff3c&amp;vbapositionanswer=13&amp;vbahtmlprocessed=1"/>
          <p:cNvSpPr/>
          <p:nvPr/>
        </p:nvSpPr>
        <p:spPr>
          <a:xfrm>
            <a:off x="9953054" y="1755108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4_1#35b00284c.choices?vbadefaultcenterpage=1&amp;parentnodeid=eee59ff3c&amp;vbahtmlprocessed=1"/>
          <p:cNvSpPr/>
          <p:nvPr/>
        </p:nvSpPr>
        <p:spPr>
          <a:xfrm>
            <a:off x="356616" y="2400712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A.滑雪运动员正在比赛,雪地上的影子是光的折射形成的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B.光的色散现象表明太阳光是由多种色光组成的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C.紫外线具有显著的热效应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D.绿色的茶叶吸收绿光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5_1#739bd695d?imagetipindex=1&amp;hastextimagelayout=1&amp;vbadefaultcenterpage=1&amp;parentnodeid=eee59ff3c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8300" y="1151858"/>
            <a:ext cx="3493008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5_2#739bd695d?imagetipindex=1&amp;hastextimagelayout=1&amp;vbadefaultcenterpage=1&amp;parentnodeid=eee59ff3c&amp;vbahtmlprocessed=1"/>
          <p:cNvSpPr/>
          <p:nvPr/>
        </p:nvSpPr>
        <p:spPr>
          <a:xfrm>
            <a:off x="9440760" y="425980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图1-3-1</a:t>
            </a:r>
            <a:endParaRPr lang="en-US" altLang="zh-CN" sz="2800" dirty="0"/>
          </a:p>
        </p:txBody>
      </p:sp>
      <p:sp>
        <p:nvSpPr>
          <p:cNvPr id="4" name="QC_4_BD.15_3#739bd695d?hastextimagelayout=1&amp;segpoint=1&amp;vbadefaultcenterpage=1&amp;parentnodeid=eee59ff3c&amp;vbahtmlprocessed=1&amp;hasbroken=1"/>
          <p:cNvSpPr/>
          <p:nvPr/>
        </p:nvSpPr>
        <p:spPr>
          <a:xfrm>
            <a:off x="356616" y="1133570"/>
            <a:ext cx="7845552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（2021·陕西中考）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下列关于图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1-3-1所示光现象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C_4_AN.16_1#739bd695d.bracket?vbadefaultcenterpage=1&amp;parentnodeid=eee59ff3c&amp;vbapositionanswer=14&amp;vbahtmlprocessed=1"/>
          <p:cNvSpPr/>
          <p:nvPr/>
        </p:nvSpPr>
        <p:spPr>
          <a:xfrm>
            <a:off x="3252216" y="1804910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6" name="QC_4_BD.17_1#739bd695d.choices?hastextimagelayout=1&amp;vbadefaultcenterpage=1&amp;parentnodeid=eee59ff3c&amp;vbahtmlprocessed=1"/>
          <p:cNvSpPr/>
          <p:nvPr/>
        </p:nvSpPr>
        <p:spPr>
          <a:xfrm>
            <a:off x="356616" y="2418746"/>
            <a:ext cx="7845552" cy="313194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A.图甲中，手影是光的反射形成的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B.图乙中，潜望镜利用光的折射来观察物体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C.图丙中，光的色散现象表明太阳光是由多种色光组成的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D.图丁中，铅笔“错位”是光沿直线传播形成的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00deca7cc?segpoint=1&amp;vbadefaultcenterpage=1&amp;parentnodeid=eee59ff3c&amp;vbahtmlprocessed=1&amp;hasbroken=1"/>
          <p:cNvSpPr/>
          <p:nvPr/>
        </p:nvSpPr>
        <p:spPr>
          <a:xfrm>
            <a:off x="356616" y="813372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（2020·陕西中考）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小明用电视机在家里收看如图1-3-2所示的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“空中课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00deca7cc.bracket?vbadefaultcenterpage=1&amp;parentnodeid=eee59ff3c&amp;vbapositionanswer=15&amp;vbahtmlprocessed=1"/>
          <p:cNvSpPr/>
          <p:nvPr/>
        </p:nvSpPr>
        <p:spPr>
          <a:xfrm>
            <a:off x="4488879" y="1508157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pic>
        <p:nvPicPr>
          <p:cNvPr id="4" name="QC_4_BD.20_1#00deca7cc?imagetipindex=2&amp;hastextimagelayout=1&amp;vbadefaultcenterpage=1&amp;parentnodeid=eee59ff3c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1803" y="2152460"/>
            <a:ext cx="3218688" cy="27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20_2#00deca7cc?imagetipindex=2&amp;hastextimagelayout=1&amp;vbadefaultcenterpage=1&amp;parentnodeid=eee59ff3c&amp;vbahtmlprocessed=1"/>
          <p:cNvSpPr/>
          <p:nvPr/>
        </p:nvSpPr>
        <p:spPr>
          <a:xfrm>
            <a:off x="9397104" y="501351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图1-3-2</a:t>
            </a:r>
            <a:endParaRPr lang="en-US" altLang="zh-CN" sz="2800" dirty="0"/>
          </a:p>
        </p:txBody>
      </p:sp>
      <p:sp>
        <p:nvSpPr>
          <p:cNvPr id="6" name="QC_4_BD.20_3#00deca7cc.choices?hastextimagelayout=1&amp;vbadefaultcenterpage=1&amp;parentnodeid=eee59ff3c&amp;vbahtmlprocessed=1"/>
          <p:cNvSpPr/>
          <p:nvPr/>
        </p:nvSpPr>
        <p:spPr>
          <a:xfrm>
            <a:off x="356616" y="2098547"/>
            <a:ext cx="8119872" cy="37723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A.彩色电视机画面上的丰富色彩是由红、黄、蓝三种色光混合而成的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B.电视机遥控器利用红外线实现对电视机的控制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C.看电视时，小明配戴的近视眼镜是凸透镜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D.小明看到电视屏幕上老师讲课的画面是因为光的反射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9c98f901.fixed?vbadefaultcenterpage=1&amp;parentnodeid=99f1bc703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5500" dirty="0"/>
          </a:p>
        </p:txBody>
      </p:sp>
      <p:sp>
        <p:nvSpPr>
          <p:cNvPr id="3" name="C_3#59c98f901.fixed?vbadefaultcenterpage=1&amp;parentnodeid=99f1bc703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04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4f33dec4?vbadefaultcenterpage=1&amp;parentnodeid=59c98f901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一、选择题</a:t>
            </a:r>
            <a:endParaRPr lang="en-US" altLang="zh-CN" sz="3000" dirty="0"/>
          </a:p>
        </p:txBody>
      </p:sp>
      <p:sp>
        <p:nvSpPr>
          <p:cNvPr id="3" name="QC_5#a90bbd2c1?vbadefaultcenterpage=1&amp;parentnodeid=14f33dec4&amp;vbahtmlprocessed=1&amp;hasbroken=1"/>
          <p:cNvSpPr/>
          <p:nvPr/>
        </p:nvSpPr>
        <p:spPr>
          <a:xfrm>
            <a:off x="356616" y="122097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（2022·阜新中考）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下列光现象中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，能够用光的直线传播解释的是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5_AN.21_1#a90bbd2c1.bracket?vbadefaultcenterpage=1&amp;parentnodeid=14f33dec4&amp;vbapositionanswer=16&amp;vbahtmlprocessed=1"/>
          <p:cNvSpPr/>
          <p:nvPr/>
        </p:nvSpPr>
        <p:spPr>
          <a:xfrm>
            <a:off x="775716" y="1900133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pic>
        <p:nvPicPr>
          <p:cNvPr id="5" name="QC_5_BD.22_1#a90bbd2c1.choice_image?imagetipindex=3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952" y="2565400"/>
            <a:ext cx="2295144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22_2#a90bbd2c1?hastextimagelayout=1&amp;vbadefaultcenterpage=1&amp;parentnodeid=14f33dec4&amp;vbahtmlprocessed=1"/>
          <p:cNvSpPr/>
          <p:nvPr/>
        </p:nvSpPr>
        <p:spPr>
          <a:xfrm>
            <a:off x="758952" y="4457700"/>
            <a:ext cx="2295144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A.筷子“弯折”</a:t>
            </a:r>
            <a:endParaRPr lang="en-US" altLang="zh-CN" sz="2800" dirty="0"/>
          </a:p>
        </p:txBody>
      </p:sp>
      <p:pic>
        <p:nvPicPr>
          <p:cNvPr id="7" name="QC_5_BD.22_3#a90bbd2c1.choice_image?imagetipindex=4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3008" y="2565400"/>
            <a:ext cx="218541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5_BD.22_4#a90bbd2c1?hastextimagelayout=1&amp;vbadefaultcenterpage=1&amp;parentnodeid=14f33dec4&amp;vbahtmlprocessed=1"/>
          <p:cNvSpPr/>
          <p:nvPr/>
        </p:nvSpPr>
        <p:spPr>
          <a:xfrm>
            <a:off x="3493008" y="4457700"/>
            <a:ext cx="2185416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B.小孔成像</a:t>
            </a:r>
            <a:endParaRPr lang="en-US" altLang="zh-CN" sz="2800" dirty="0"/>
          </a:p>
        </p:txBody>
      </p:sp>
      <p:pic>
        <p:nvPicPr>
          <p:cNvPr id="9" name="QC_5_BD.22_5#a90bbd2c1.choice_image?imagetipindex=5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7336" y="2565400"/>
            <a:ext cx="2468880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0" name="QC_5_BD.22_6#a90bbd2c1?hastextimagelayout=1&amp;vbadefaultcenterpage=1&amp;parentnodeid=14f33dec4&amp;vbahtmlprocessed=1"/>
          <p:cNvSpPr/>
          <p:nvPr/>
        </p:nvSpPr>
        <p:spPr>
          <a:xfrm>
            <a:off x="6117336" y="4457700"/>
            <a:ext cx="246888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C.桥的倒影</a:t>
            </a:r>
            <a:endParaRPr lang="en-US" altLang="zh-CN" sz="2800" dirty="0"/>
          </a:p>
        </p:txBody>
      </p:sp>
      <p:pic>
        <p:nvPicPr>
          <p:cNvPr id="11" name="QC_5_BD.22_7#a90bbd2c1.choice_image?imagetipindex=6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4272" y="2565400"/>
            <a:ext cx="2359152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2" name="QC_5_BD.22_8#a90bbd2c1?hastextimagelayout=1&amp;vbadefaultcenterpage=1&amp;parentnodeid=14f33dec4&amp;vbahtmlprocessed=1"/>
          <p:cNvSpPr/>
          <p:nvPr/>
        </p:nvSpPr>
        <p:spPr>
          <a:xfrm>
            <a:off x="9034272" y="4457700"/>
            <a:ext cx="2359152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D.雨后彩虹</a:t>
            </a:r>
            <a:endParaRPr lang="en-US" altLang="zh-CN" sz="2800" dirty="0"/>
          </a:p>
        </p:txBody>
      </p:sp>
      <p:sp>
        <p:nvSpPr>
          <p:cNvPr id="13" name="矩形 12"/>
          <p:cNvSpPr/>
          <p:nvPr/>
        </p:nvSpPr>
        <p:spPr>
          <a:xfrm>
            <a:off x="5388102" y="5136650"/>
            <a:ext cx="91563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1-3-3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f67eebb3d?vbadefaultcenterpage=1&amp;parentnodeid=14f33dec4&amp;vbahtmlprocessed=1&amp;hasbroken=1">
            <a:extLst>
              <a:ext uri="{FF2B5EF4-FFF2-40B4-BE49-F238E27FC236}">
                <a16:creationId xmlns:a16="http://schemas.microsoft.com/office/drawing/2014/main" xmlns="" id="{64B426F8-8B94-4499-A78E-8CD70194029E}"/>
              </a:ext>
            </a:extLst>
          </p:cNvPr>
          <p:cNvSpPr/>
          <p:nvPr/>
        </p:nvSpPr>
        <p:spPr>
          <a:xfrm>
            <a:off x="356616" y="236956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（2022·深圳中考）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下列说法错误的是(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BD.24_1#f67eebb3d.choices?vbadefaultcenterpage=1&amp;parentnodeid=14f33dec4&amp;vbahtmlprocessed=1">
            <a:extLst>
              <a:ext uri="{FF2B5EF4-FFF2-40B4-BE49-F238E27FC236}">
                <a16:creationId xmlns:a16="http://schemas.microsoft.com/office/drawing/2014/main" xmlns="" id="{32498A30-1064-4482-B0B3-9DB78E030B10}"/>
              </a:ext>
            </a:extLst>
          </p:cNvPr>
          <p:cNvSpPr/>
          <p:nvPr/>
        </p:nvSpPr>
        <p:spPr>
          <a:xfrm>
            <a:off x="356616" y="3020248"/>
            <a:ext cx="11475720" cy="122231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575056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.月亮是光源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.灯光秀的光——光的直线传播</a:t>
            </a:r>
            <a:endParaRPr lang="en-US" altLang="zh-CN" sz="2800" dirty="0"/>
          </a:p>
          <a:p>
            <a:pPr latinLnBrk="1">
              <a:lnSpc>
                <a:spcPct val="150000"/>
              </a:lnSpc>
              <a:tabLst>
                <a:tab pos="575056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.桥的倒影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——光的反射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.彩虹——光的色散</a:t>
            </a:r>
            <a:endParaRPr lang="en-US" altLang="zh-CN" sz="2800" dirty="0"/>
          </a:p>
        </p:txBody>
      </p:sp>
      <p:sp>
        <p:nvSpPr>
          <p:cNvPr id="4" name="QC_5_AN.23_1#f67eebb3d.bracket?vbadefaultcenterpage=1&amp;parentnodeid=14f33dec4&amp;vbapositionanswer=17&amp;vbahtmlprocessed=1">
            <a:extLst>
              <a:ext uri="{FF2B5EF4-FFF2-40B4-BE49-F238E27FC236}">
                <a16:creationId xmlns:a16="http://schemas.microsoft.com/office/drawing/2014/main" xmlns="" id="{D2AC0C96-4531-4A7A-8B53-FB5475B07D18}"/>
              </a:ext>
            </a:extLst>
          </p:cNvPr>
          <p:cNvSpPr/>
          <p:nvPr/>
        </p:nvSpPr>
        <p:spPr>
          <a:xfrm>
            <a:off x="7092379" y="2393005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07763173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9f1bc703.fixed?vbadefaultcenterpage=1&amp;parentnodeid=bf47da24c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课程培优</a:t>
            </a:r>
            <a:endParaRPr lang="en-US" altLang="zh-CN" sz="4000" dirty="0"/>
          </a:p>
        </p:txBody>
      </p:sp>
      <p:sp>
        <p:nvSpPr>
          <p:cNvPr id="3" name="C_2_BD#99f1bc703.fixed?vbadefaultcenterpage=1&amp;parentnodeid=bf47da24c&amp;vbahtmlprocessed=1"/>
          <p:cNvSpPr/>
          <p:nvPr/>
        </p:nvSpPr>
        <p:spPr>
          <a:xfrm>
            <a:off x="1820332" y="3284633"/>
            <a:ext cx="9847411" cy="141141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光沿直线传播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物体的颜色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人眼看不见的光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1acc9cbd2?vbadefaultcenterpage=1&amp;parentnodeid=14f33dec4&amp;vbahtmlprocessed=1&amp;hasbroken=1"/>
          <p:cNvSpPr/>
          <p:nvPr/>
        </p:nvSpPr>
        <p:spPr>
          <a:xfrm>
            <a:off x="356616" y="1161224"/>
            <a:ext cx="1147572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（2022·临沂中考）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早在两千多年前，我国古代思想家墨子就在《墨经》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中论述了小孔成像等光学现象。下列光现象与小孔成像原理相同的是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25_1#1acc9cbd2.bracket?vbadefaultcenterpage=1&amp;parentnodeid=14f33dec4&amp;vbapositionanswer=18&amp;vbahtmlprocessed=1"/>
          <p:cNvSpPr/>
          <p:nvPr/>
        </p:nvSpPr>
        <p:spPr>
          <a:xfrm>
            <a:off x="763016" y="2488274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pic>
        <p:nvPicPr>
          <p:cNvPr id="4" name="QC_5_BD.26_1#1acc9cbd2.choice_image?imagetipindex=7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944" y="3148012"/>
            <a:ext cx="2468880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26_2#1acc9cbd2?hastextimagelayout=1&amp;vbadefaultcenterpage=1&amp;parentnodeid=14f33dec4&amp;vbahtmlprocessed=1"/>
          <p:cNvSpPr/>
          <p:nvPr/>
        </p:nvSpPr>
        <p:spPr>
          <a:xfrm>
            <a:off x="694944" y="4951413"/>
            <a:ext cx="246888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A.地面的人影</a:t>
            </a:r>
            <a:endParaRPr lang="en-US" altLang="zh-CN" sz="2800" dirty="0"/>
          </a:p>
        </p:txBody>
      </p:sp>
      <p:pic>
        <p:nvPicPr>
          <p:cNvPr id="6" name="QC_5_BD.26_3#1acc9cbd2.choice_image?imagetipindex=8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872" y="3148012"/>
            <a:ext cx="2441448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5_BD.26_4#1acc9cbd2?hastextimagelayout=1&amp;vbadefaultcenterpage=1&amp;parentnodeid=14f33dec4&amp;vbahtmlprocessed=1"/>
          <p:cNvSpPr/>
          <p:nvPr/>
        </p:nvSpPr>
        <p:spPr>
          <a:xfrm>
            <a:off x="3547872" y="4951413"/>
            <a:ext cx="2441448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B.水中的倒影</a:t>
            </a:r>
            <a:endParaRPr lang="en-US" altLang="zh-CN" sz="2800" dirty="0"/>
          </a:p>
        </p:txBody>
      </p:sp>
      <p:pic>
        <p:nvPicPr>
          <p:cNvPr id="8" name="QC_5_BD.26_5#1acc9cbd2.choice_image?imagetipindex=9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4224" y="3148012"/>
            <a:ext cx="2377440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5_BD.26_6#1acc9cbd2?hastextimagelayout=1&amp;vbadefaultcenterpage=1&amp;parentnodeid=14f33dec4&amp;vbahtmlprocessed=1"/>
          <p:cNvSpPr/>
          <p:nvPr/>
        </p:nvSpPr>
        <p:spPr>
          <a:xfrm>
            <a:off x="6364224" y="4951413"/>
            <a:ext cx="237744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C.空中的彩虹</a:t>
            </a:r>
            <a:endParaRPr lang="en-US" altLang="zh-CN" sz="2800" dirty="0"/>
          </a:p>
        </p:txBody>
      </p:sp>
      <p:pic>
        <p:nvPicPr>
          <p:cNvPr id="10" name="QC_5_BD.26_7#1acc9cbd2.choice_image?imagetipindex=10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6568" y="3148012"/>
            <a:ext cx="2340864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5_BD.26_8#1acc9cbd2?hastextimagelayout=1&amp;vbadefaultcenterpage=1&amp;parentnodeid=14f33dec4&amp;vbahtmlprocessed=1"/>
          <p:cNvSpPr/>
          <p:nvPr/>
        </p:nvSpPr>
        <p:spPr>
          <a:xfrm>
            <a:off x="9116568" y="4951413"/>
            <a:ext cx="2340864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D.放大的文字</a:t>
            </a:r>
            <a:endParaRPr lang="en-US" altLang="zh-CN" sz="2800" dirty="0"/>
          </a:p>
        </p:txBody>
      </p:sp>
      <p:sp>
        <p:nvSpPr>
          <p:cNvPr id="12" name="矩形 11"/>
          <p:cNvSpPr/>
          <p:nvPr/>
        </p:nvSpPr>
        <p:spPr>
          <a:xfrm>
            <a:off x="5411547" y="5589920"/>
            <a:ext cx="91563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1-3-4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ef0c2851c?vbadefaultcenterpage=1&amp;parentnodeid=14f33dec4&amp;vbahtmlprocessed=1&amp;hasbroken=1"/>
          <p:cNvSpPr/>
          <p:nvPr/>
        </p:nvSpPr>
        <p:spPr>
          <a:xfrm>
            <a:off x="356616" y="1772158"/>
            <a:ext cx="1147572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（2022·鄂州中考）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洗漱完毕，小明来到阳台，开始做广播体操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，阳光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照在小明的身上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，墙上出现了小明动态的影子。关于影子形成的原理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，下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27_1#ef0c2851c.bracket?vbadefaultcenterpage=1&amp;parentnodeid=14f33dec4&amp;vbapositionanswer=19&amp;vbahtmlprocessed=1"/>
          <p:cNvSpPr/>
          <p:nvPr/>
        </p:nvSpPr>
        <p:spPr>
          <a:xfrm>
            <a:off x="3252216" y="3107023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5_BD.28_1#ef0c2851c.choices?vbadefaultcenterpage=1&amp;parentnodeid=14f33dec4&amp;vbahtmlprocessed=1"/>
          <p:cNvSpPr/>
          <p:nvPr/>
        </p:nvSpPr>
        <p:spPr>
          <a:xfrm>
            <a:off x="356616" y="3705034"/>
            <a:ext cx="11475720" cy="1207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5750560" algn="l"/>
              </a:tabLst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A.光的直线传播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B.光的反射</a:t>
            </a:r>
            <a:endParaRPr lang="en-US" altLang="zh-CN" sz="2800" dirty="0"/>
          </a:p>
          <a:p>
            <a:pPr latinLnBrk="1">
              <a:lnSpc>
                <a:spcPct val="150000"/>
              </a:lnSpc>
              <a:tabLst>
                <a:tab pos="5750560" algn="l"/>
              </a:tabLst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C.光的折射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D.以上说法都不正确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c6ae780ad?segpoint=1&amp;vbadefaultcenterpage=1&amp;parentnodeid=14f33dec4&amp;vbahtmlprocessed=1&amp;hasbroken=1"/>
          <p:cNvSpPr/>
          <p:nvPr/>
        </p:nvSpPr>
        <p:spPr>
          <a:xfrm>
            <a:off x="356616" y="640524"/>
            <a:ext cx="1147572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（2022·常州中考）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2022年北京冬奥会期间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，北京皮影艺术剧院紧扣冬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奥题材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，精彩呈现皮影戏《寻找雪姑娘》，如图1-3-5甲所示。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下列情境中，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与皮影戏原理相同的是(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0_1#c6ae780ad.bracket?vbadefaultcenterpage=1&amp;parentnodeid=14f33dec4&amp;vbapositionanswer=20&amp;vbahtmlprocessed=1"/>
          <p:cNvSpPr/>
          <p:nvPr/>
        </p:nvSpPr>
        <p:spPr>
          <a:xfrm>
            <a:off x="4331716" y="1975389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pic>
        <p:nvPicPr>
          <p:cNvPr id="4" name="QC_5_BD.31_1#c6ae780ad?imagetipindex=11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912" y="2653696"/>
            <a:ext cx="2459736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31_2#c6ae780ad?imagetipindex=11&amp;hastextimagelayout=1&amp;vbadefaultcenterpage=1&amp;parentnodeid=14f33dec4&amp;vbahtmlprocessed=1"/>
          <p:cNvSpPr/>
          <p:nvPr/>
        </p:nvSpPr>
        <p:spPr>
          <a:xfrm>
            <a:off x="1441169" y="4765992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pic>
        <p:nvPicPr>
          <p:cNvPr id="6" name="QC_5_BD.31_3#c6ae780ad.choice_image?imagetipindex=12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0929" y="3071012"/>
            <a:ext cx="2103120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5_BD.31_4#c6ae780ad?hastextimagelayout=1&amp;vbadefaultcenterpage=1&amp;parentnodeid=14f33dec4&amp;vbahtmlprocessed=1"/>
          <p:cNvSpPr/>
          <p:nvPr/>
        </p:nvSpPr>
        <p:spPr>
          <a:xfrm>
            <a:off x="3543114" y="4549943"/>
            <a:ext cx="21031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A.雨后彩虹</a:t>
            </a:r>
            <a:endParaRPr lang="en-US" altLang="zh-CN" sz="2800" dirty="0"/>
          </a:p>
        </p:txBody>
      </p:sp>
      <p:pic>
        <p:nvPicPr>
          <p:cNvPr id="8" name="QC_5_BD.31_5#c6ae780ad.choice_image?imagetipindex=13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1538" y="3259634"/>
            <a:ext cx="1234440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5_BD.31_6#c6ae780ad?hastextimagelayout=1&amp;vbadefaultcenterpage=1&amp;parentnodeid=14f33dec4&amp;vbahtmlprocessed=1"/>
          <p:cNvSpPr/>
          <p:nvPr/>
        </p:nvSpPr>
        <p:spPr>
          <a:xfrm>
            <a:off x="5665158" y="4510868"/>
            <a:ext cx="21031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B.树荫下光斑</a:t>
            </a:r>
            <a:endParaRPr lang="en-US" altLang="zh-CN" sz="2800" spc="-50" dirty="0"/>
          </a:p>
        </p:txBody>
      </p:sp>
      <p:pic>
        <p:nvPicPr>
          <p:cNvPr id="10" name="QC_5_BD.31_7#c6ae780ad.choice_image?imagetipindex=14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4996" y="3170852"/>
            <a:ext cx="1837944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5_BD.31_8#c6ae780ad?hastextimagelayout=1&amp;vbadefaultcenterpage=1&amp;parentnodeid=14f33dec4&amp;vbahtmlprocessed=1"/>
          <p:cNvSpPr/>
          <p:nvPr/>
        </p:nvSpPr>
        <p:spPr>
          <a:xfrm>
            <a:off x="7836591" y="4495238"/>
            <a:ext cx="1837944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C.水中倒影</a:t>
            </a:r>
            <a:endParaRPr lang="en-US" altLang="zh-CN" sz="2800" dirty="0"/>
          </a:p>
        </p:txBody>
      </p:sp>
      <p:pic>
        <p:nvPicPr>
          <p:cNvPr id="12" name="QC_5_BD.31_9#c6ae780ad.choice_image?imagetipindex=15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13874" y="3058466"/>
            <a:ext cx="139903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3" name="QC_5_BD.31_10#c6ae780ad?hastextimagelayout=1&amp;vbadefaultcenterpage=1&amp;parentnodeid=14f33dec4&amp;vbahtmlprocessed=1"/>
          <p:cNvSpPr/>
          <p:nvPr/>
        </p:nvSpPr>
        <p:spPr>
          <a:xfrm>
            <a:off x="9982614" y="4448348"/>
            <a:ext cx="1764792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D.筷子弯折</a:t>
            </a:r>
            <a:endParaRPr lang="en-US" altLang="zh-CN" sz="2800" spc="-50" dirty="0"/>
          </a:p>
        </p:txBody>
      </p:sp>
      <p:sp>
        <p:nvSpPr>
          <p:cNvPr id="14" name="矩形 13"/>
          <p:cNvSpPr/>
          <p:nvPr/>
        </p:nvSpPr>
        <p:spPr>
          <a:xfrm>
            <a:off x="5286507" y="5449250"/>
            <a:ext cx="915635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1-3-5</a:t>
            </a:r>
            <a:endParaRPr lang="en-US" altLang="zh-CN" dirty="0"/>
          </a:p>
        </p:txBody>
      </p:sp>
      <p:sp>
        <p:nvSpPr>
          <p:cNvPr id="15" name="矩形 14"/>
          <p:cNvSpPr/>
          <p:nvPr/>
        </p:nvSpPr>
        <p:spPr>
          <a:xfrm>
            <a:off x="7146465" y="5042870"/>
            <a:ext cx="415499" cy="4635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77a43be7c?segpoint=1&amp;vbadefaultcenterpage=1&amp;parentnodeid=14f33dec4&amp;vbahtmlprocessed=1&amp;hasbroken=1"/>
          <p:cNvSpPr/>
          <p:nvPr/>
        </p:nvSpPr>
        <p:spPr>
          <a:xfrm>
            <a:off x="356616" y="121227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（2022·宁波中考）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1-3-6所示是一个放置于宁波某地水平地面上的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简易计时模型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，圭杆垂直底盘。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下列描述错误的是(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3_1#77a43be7c.bracket?vbadefaultcenterpage=1&amp;parentnodeid=14f33dec4&amp;vbapositionanswer=21&amp;vbahtmlprocessed=1"/>
          <p:cNvSpPr/>
          <p:nvPr/>
        </p:nvSpPr>
        <p:spPr>
          <a:xfrm>
            <a:off x="8598916" y="1852358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pic>
        <p:nvPicPr>
          <p:cNvPr id="4" name="QC_5_BD.34_1#77a43be7c?imagetipindex=16&amp;hastextimagelayout=1&amp;vbadefaultcenterpage=1&amp;parentnodeid=14f33dec4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8181" y="2551366"/>
            <a:ext cx="3511296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34_2#77a43be7c?imagetipindex=16&amp;hastextimagelayout=1&amp;vbadefaultcenterpage=1&amp;parentnodeid=14f33dec4&amp;vbahtmlprocessed=1"/>
          <p:cNvSpPr/>
          <p:nvPr/>
        </p:nvSpPr>
        <p:spPr>
          <a:xfrm>
            <a:off x="9259785" y="490035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图1-3-6</a:t>
            </a:r>
            <a:endParaRPr lang="en-US" altLang="zh-CN" sz="2800" dirty="0"/>
          </a:p>
        </p:txBody>
      </p:sp>
      <p:sp>
        <p:nvSpPr>
          <p:cNvPr id="6" name="QC_5_BD.34_3#77a43be7c.choices?hastextimagelayout=1&amp;vbadefaultcenterpage=1&amp;parentnodeid=14f33dec4&amp;vbahtmlprocessed=1"/>
          <p:cNvSpPr/>
          <p:nvPr/>
        </p:nvSpPr>
        <p:spPr>
          <a:xfrm>
            <a:off x="356616" y="2497454"/>
            <a:ext cx="7827264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A.杆影的形成是由于光在均匀介质中沿直线传播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B.一天内，杆影移动是由地球公转造成的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C.一天内，正午的杆影最短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D.该模型依据杆影的方位计时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55222798?vbadefaultcenterpage=1&amp;parentnodeid=59c98f901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二、填空题</a:t>
            </a:r>
            <a:endParaRPr lang="en-US" altLang="zh-CN" sz="3000" dirty="0"/>
          </a:p>
        </p:txBody>
      </p:sp>
      <p:sp>
        <p:nvSpPr>
          <p:cNvPr id="3" name="QB_5#e41d48852?vbadefaultcenterpage=1&amp;parentnodeid=f55222798&amp;vbahtmlprocessed=1&amp;hasbroken=1"/>
          <p:cNvSpPr/>
          <p:nvPr/>
        </p:nvSpPr>
        <p:spPr>
          <a:xfrm>
            <a:off x="356616" y="122097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（2022·营口中考）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“月落乌啼霜满天，江枫渔火对愁眠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。姑苏城外寒山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，夜半钟声到客船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。”月亮和渔火中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是光源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35_1#e41d48852.blank?vbadefaultcenterpage=1&amp;parentnodeid=f55222798&amp;vbapositionanswer=22&amp;vbahtmlprocessed=1"/>
          <p:cNvSpPr/>
          <p:nvPr/>
        </p:nvSpPr>
        <p:spPr>
          <a:xfrm>
            <a:off x="6343079" y="1862033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渔火</a:t>
            </a:r>
            <a:endParaRPr lang="en-US" altLang="zh-CN" sz="2800" dirty="0"/>
          </a:p>
        </p:txBody>
      </p:sp>
      <p:sp>
        <p:nvSpPr>
          <p:cNvPr id="5" name="QB_5#769947628?vbadefaultcenterpage=1&amp;parentnodeid=f55222798&amp;vbahtmlprocessed=1&amp;hasbroken=1"/>
          <p:cNvSpPr/>
          <p:nvPr/>
        </p:nvSpPr>
        <p:spPr>
          <a:xfrm>
            <a:off x="356616" y="2511488"/>
            <a:ext cx="11475720" cy="18517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（2022·上海中考）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我们能够看到山上的石头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，这是因为光照到石头上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发生了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选填“反射”或“折射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”）。太阳光是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单色光”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“复色光”）。</a:t>
            </a:r>
            <a:endParaRPr lang="en-US" altLang="zh-CN" sz="2800" dirty="0"/>
          </a:p>
        </p:txBody>
      </p:sp>
      <p:sp>
        <p:nvSpPr>
          <p:cNvPr id="6" name="QB_5_AN.36_1#769947628.blank?vbadefaultcenterpage=1&amp;parentnodeid=f55222798&amp;vbapositionanswer=23&amp;vbahtmlprocessed=1"/>
          <p:cNvSpPr/>
          <p:nvPr/>
        </p:nvSpPr>
        <p:spPr>
          <a:xfrm>
            <a:off x="1563116" y="3117618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反射</a:t>
            </a:r>
            <a:endParaRPr lang="en-US" altLang="zh-CN" sz="2800" dirty="0"/>
          </a:p>
        </p:txBody>
      </p:sp>
      <p:sp>
        <p:nvSpPr>
          <p:cNvPr id="7" name="QB_5_AN.37_1#769947628.blank?vbadefaultcenterpage=1&amp;parentnodeid=f55222798&amp;vbapositionanswer=24&amp;vbahtmlprocessed=1"/>
          <p:cNvSpPr/>
          <p:nvPr/>
        </p:nvSpPr>
        <p:spPr>
          <a:xfrm>
            <a:off x="8236966" y="3141063"/>
            <a:ext cx="11477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复色光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8_1#3e7a71bf4?segpoint=1&amp;vbadefaultcenterpage=1&amp;parentnodeid=f55222798&amp;vbahtmlprocessed=1&amp;hasbroken=1"/>
          <p:cNvSpPr/>
          <p:nvPr/>
        </p:nvSpPr>
        <p:spPr>
          <a:xfrm>
            <a:off x="356616" y="159150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9.教室内电子白板画面上的丰富色彩是由红、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绿、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三种色条合成的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pic>
        <p:nvPicPr>
          <p:cNvPr id="3" name="QB_5_BD.38_2#3e7a71bf4?imagetipindex=17&amp;vbadefaultcenterpage=1&amp;parentnodeid=f55222798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0" y="2291016"/>
            <a:ext cx="5788152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38_3#3e7a71bf4?imagetipindex=17&amp;vbadefaultcenterpage=1&amp;parentnodeid=f55222798&amp;vbahtmlprocessed=1"/>
          <p:cNvSpPr/>
          <p:nvPr/>
        </p:nvSpPr>
        <p:spPr>
          <a:xfrm>
            <a:off x="5490432" y="4484560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图1-3-7</a:t>
            </a:r>
            <a:endParaRPr lang="en-US" altLang="zh-CN" sz="2800" dirty="0"/>
          </a:p>
        </p:txBody>
      </p:sp>
      <p:sp>
        <p:nvSpPr>
          <p:cNvPr id="5" name="QB_5_AN.39_1#3e7a71bf4.blank?vbadefaultcenterpage=1&amp;parentnodeid=f55222798&amp;vbapositionanswer=25&amp;vbahtmlprocessed=1"/>
          <p:cNvSpPr/>
          <p:nvPr/>
        </p:nvSpPr>
        <p:spPr>
          <a:xfrm>
            <a:off x="8230616" y="1584660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#34ae248ae?vbadefaultcenterpage=1&amp;parentnodeid=f55222798&amp;vbahtmlprocessed=1&amp;hasbroken=1"/>
              <p:cNvSpPr/>
              <p:nvPr/>
            </p:nvSpPr>
            <p:spPr>
              <a:xfrm>
                <a:off x="356616" y="1778476"/>
                <a:ext cx="11475720" cy="312731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（2022·锦州中考）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同学们在电视上观看了神舟十三号载人飞船返回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舱的着陆过程。返回舱以极大的速度进入大气层时，温度急剧升高，此时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它表面的高分子固体材料发生物态变化使其降温。返回舱在距离地表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时，打开降落伞减速，最后安全着陆。请你回答：电视机屏幕的彩色画面是由哪三种色光混合成的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5#34ae248ae?vbadefaultcenterpage=1&amp;parentnodeid=f5522279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778476"/>
                <a:ext cx="11475720" cy="3127312"/>
              </a:xfrm>
              <a:prstGeom prst="rect">
                <a:avLst/>
              </a:prstGeom>
              <a:blipFill>
                <a:blip r:embed="rId3"/>
                <a:stretch>
                  <a:fillRect l="-1913" r="-797" b="-76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40_1#34ae248ae.blank?vbadefaultcenterpage=1&amp;parentnodeid=f55222798&amp;vbapositionanswer=26&amp;vbahtmlprocessed=1"/>
          <p:cNvSpPr/>
          <p:nvPr/>
        </p:nvSpPr>
        <p:spPr>
          <a:xfrm>
            <a:off x="5830316" y="4347586"/>
            <a:ext cx="18589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红、绿、蓝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99f1bc703?linknodeid=7eed004b4&amp;catalogrefid=7eed004b4&amp;vbahtmlprocessed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2249424"/>
            <a:ext cx="356616" cy="356616"/>
          </a:xfrm>
          <a:prstGeom prst="rect">
            <a:avLst/>
          </a:prstGeom>
        </p:spPr>
      </p:pic>
      <p:sp>
        <p:nvSpPr>
          <p:cNvPr id="3" name="C_1#目录1:99f1bc703?linknodeid=7eed004b4&amp;catalogrefid=7eed004b4&amp;vbahtmlprocessed=1">
            <a:hlinkClick r:id="rId3" action="ppaction://hlinksldjump"/>
          </p:cNvPr>
          <p:cNvSpPr/>
          <p:nvPr/>
        </p:nvSpPr>
        <p:spPr>
          <a:xfrm>
            <a:off x="4773168" y="2103120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3600" dirty="0"/>
          </a:p>
        </p:txBody>
      </p:sp>
      <p:pic>
        <p:nvPicPr>
          <p:cNvPr id="4" name="C_1#目录1:99f1bc703?linknodeid=aae54d6ee&amp;catalogrefid=aae54d6ee&amp;vbahtmlprocessed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3145536"/>
            <a:ext cx="356616" cy="356616"/>
          </a:xfrm>
          <a:prstGeom prst="rect">
            <a:avLst/>
          </a:prstGeom>
        </p:spPr>
      </p:pic>
      <p:sp>
        <p:nvSpPr>
          <p:cNvPr id="5" name="C_1#目录1:99f1bc703?linknodeid=aae54d6ee&amp;catalogrefid=aae54d6ee&amp;vbahtmlprocessed=1">
            <a:hlinkClick r:id="rId5" action="ppaction://hlinksldjump"/>
          </p:cNvPr>
          <p:cNvSpPr/>
          <p:nvPr/>
        </p:nvSpPr>
        <p:spPr>
          <a:xfrm>
            <a:off x="4773168" y="3008376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3600" dirty="0"/>
          </a:p>
        </p:txBody>
      </p:sp>
      <p:pic>
        <p:nvPicPr>
          <p:cNvPr id="6" name="C_1#目录1:99f1bc703?linknodeid=eee59ff3c&amp;catalogrefid=eee59ff3c&amp;vbahtmlprocessed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050792"/>
            <a:ext cx="356616" cy="356616"/>
          </a:xfrm>
          <a:prstGeom prst="rect">
            <a:avLst/>
          </a:prstGeom>
        </p:spPr>
      </p:pic>
      <p:sp>
        <p:nvSpPr>
          <p:cNvPr id="7" name="C_1#目录1:99f1bc703?linknodeid=eee59ff3c&amp;catalogrefid=eee59ff3c&amp;vbahtmlprocessed=1">
            <a:hlinkClick r:id="rId6" action="ppaction://hlinksldjump"/>
          </p:cNvPr>
          <p:cNvSpPr/>
          <p:nvPr/>
        </p:nvSpPr>
        <p:spPr>
          <a:xfrm>
            <a:off x="4773168" y="3904488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陕西中考链接</a:t>
            </a:r>
            <a:endParaRPr lang="en-US" altLang="zh-CN" sz="3600" dirty="0"/>
          </a:p>
        </p:txBody>
      </p:sp>
      <p:pic>
        <p:nvPicPr>
          <p:cNvPr id="8" name="C_1#目录1:99f1bc703?linknodeid=59c98f901&amp;catalogrefid=59c98f901&amp;vbahtmlprocessed=1" descr="preencoded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946904"/>
            <a:ext cx="356616" cy="356616"/>
          </a:xfrm>
          <a:prstGeom prst="rect">
            <a:avLst/>
          </a:prstGeom>
        </p:spPr>
      </p:pic>
      <p:sp>
        <p:nvSpPr>
          <p:cNvPr id="9" name="C_1#目录1:99f1bc703?linknodeid=59c98f901&amp;catalogrefid=59c98f901&amp;vbahtmlprocessed=1">
            <a:hlinkClick r:id="rId7" action="ppaction://hlinksldjump"/>
          </p:cNvPr>
          <p:cNvSpPr/>
          <p:nvPr/>
        </p:nvSpPr>
        <p:spPr>
          <a:xfrm>
            <a:off x="4773168" y="4809744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eed004b4.fixed?vbadefaultcenterpage=1&amp;parentnodeid=99f1bc703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5500" dirty="0"/>
          </a:p>
        </p:txBody>
      </p:sp>
      <p:sp>
        <p:nvSpPr>
          <p:cNvPr id="3" name="C_3#7eed004b4.fixed?vbadefaultcenterpage=1&amp;parentnodeid=99f1bc703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a58c8564?vbadefaultcenterpage=1&amp;parentnodeid=7eed004b4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光源、光线、光速</a:t>
            </a:r>
            <a:endParaRPr lang="en-US" altLang="zh-CN" sz="3000" dirty="0"/>
          </a:p>
        </p:txBody>
      </p:sp>
      <p:sp>
        <p:nvSpPr>
          <p:cNvPr id="3" name="P_5_BD#06e5477bd?segpoint=1&amp;vbadefaultcenterpage=1&amp;parentnodeid=1a58c8564&amp;vbahtmlprocessed=1&amp;hasbroken=1"/>
          <p:cNvSpPr/>
          <p:nvPr/>
        </p:nvSpPr>
        <p:spPr>
          <a:xfrm>
            <a:off x="356616" y="1182878"/>
            <a:ext cx="11475720" cy="17298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光源：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的物体叫作光源。如：太阳、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发光的灯柱、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萤火虫等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：月亮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选填“是”或“不是”）光源。</a:t>
            </a:r>
            <a:endParaRPr lang="en-US" altLang="zh-CN" sz="2800" dirty="0"/>
          </a:p>
        </p:txBody>
      </p:sp>
      <p:sp>
        <p:nvSpPr>
          <p:cNvPr id="4" name="P_5_BD#06e5477bd?segpoint=1&amp;vbadefaultcenterpage=1&amp;parentnodeid=1a58c8564&amp;vbahtmlprocessed=1&amp;hasbroken=1"/>
          <p:cNvSpPr/>
          <p:nvPr/>
        </p:nvSpPr>
        <p:spPr>
          <a:xfrm>
            <a:off x="356616" y="2983420"/>
            <a:ext cx="11475720" cy="113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2.光线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：用来表示光的传播径迹和方向的带有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。（为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研究光的传播路径和方向而引入光线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，属于理想模型法）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_5_BD#06e5477bd?segpoint=1&amp;vbadefaultcenterpage=1&amp;parentnodeid=1a58c8564&amp;vbahtmlprocessed=1&amp;hasbroken=1"/>
              <p:cNvSpPr/>
              <p:nvPr/>
            </p:nvSpPr>
            <p:spPr>
              <a:xfrm>
                <a:off x="356616" y="4184967"/>
                <a:ext cx="11475720" cy="113734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3.光速：光可以在空气、水、玻璃等透明介质中传播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，也可以在真空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中传播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。真空中的光速是宇宙间最大的速度，用字母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P_5_BD#06e5477bd?segpoint=1&amp;vbadefaultcenterpage=1&amp;parentnodeid=1a58c8564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184967"/>
                <a:ext cx="11475720" cy="1137349"/>
              </a:xfrm>
              <a:prstGeom prst="rect">
                <a:avLst/>
              </a:prstGeom>
              <a:blipFill>
                <a:blip r:embed="rId3"/>
                <a:stretch>
                  <a:fillRect l="-1913" b="-204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_5_BD#06e5477bd?segpoint=1&amp;vbadefaultcenterpage=1&amp;parentnodeid=1a58c8564&amp;vbahtmlprocessed=1&amp;hasbroken=1"/>
              <p:cNvSpPr/>
              <p:nvPr/>
            </p:nvSpPr>
            <p:spPr>
              <a:xfrm>
                <a:off x="356616" y="5399278"/>
                <a:ext cx="11475720" cy="5349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 dirty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6" name="P_5_BD#06e5477bd?segpoint=1&amp;vbadefaultcenterpage=1&amp;parentnodeid=1a58c8564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399278"/>
                <a:ext cx="11475720" cy="534988"/>
              </a:xfrm>
              <a:prstGeom prst="rect">
                <a:avLst/>
              </a:prstGeom>
              <a:blipFill rotWithShape="1">
                <a:blip r:embed="rId4"/>
                <a:stretch>
                  <a:fillRect l="-638" t="-3448" b="-448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_5_AN.1_1#06e5477bd.blank?vbadefaultcenterpage=1&amp;parentnodeid=1a58c8564&amp;vbapositionanswer=1&amp;vbahtmlprocessed=1"/>
          <p:cNvSpPr/>
          <p:nvPr/>
        </p:nvSpPr>
        <p:spPr>
          <a:xfrm>
            <a:off x="2541016" y="1144778"/>
            <a:ext cx="22145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能够自行发光</a:t>
            </a:r>
            <a:endParaRPr lang="en-US" altLang="zh-CN" sz="2800" dirty="0"/>
          </a:p>
        </p:txBody>
      </p:sp>
      <p:sp>
        <p:nvSpPr>
          <p:cNvPr id="8" name="P_5_AN.2_1#06e5477bd.blank?vbadefaultcenterpage=1&amp;parentnodeid=1a58c8564&amp;vbapositionanswer=2&amp;vbahtmlprocessed=1"/>
          <p:cNvSpPr/>
          <p:nvPr/>
        </p:nvSpPr>
        <p:spPr>
          <a:xfrm>
            <a:off x="2629916" y="2378669"/>
            <a:ext cx="7921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</a:t>
            </a:r>
            <a:endParaRPr lang="en-US" altLang="zh-CN" sz="2800" dirty="0"/>
          </a:p>
        </p:txBody>
      </p:sp>
      <p:sp>
        <p:nvSpPr>
          <p:cNvPr id="9" name="P_5_AN.3_1#06e5477bd.blank?vbadefaultcenterpage=1&amp;parentnodeid=1a58c8564&amp;vbapositionanswer=3&amp;vbahtmlprocessed=1"/>
          <p:cNvSpPr/>
          <p:nvPr/>
        </p:nvSpPr>
        <p:spPr>
          <a:xfrm>
            <a:off x="8230616" y="2945320"/>
            <a:ext cx="7921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箭头</a:t>
            </a:r>
            <a:endParaRPr lang="en-US" altLang="zh-CN" sz="2800" dirty="0"/>
          </a:p>
        </p:txBody>
      </p:sp>
      <p:sp>
        <p:nvSpPr>
          <p:cNvPr id="10" name="P_5_AN.4_1#06e5477bd.blank?vbadefaultcenterpage=1&amp;parentnodeid=1a58c8564&amp;vbapositionanswer=4&amp;vbahtmlprocessed=1"/>
          <p:cNvSpPr/>
          <p:nvPr/>
        </p:nvSpPr>
        <p:spPr>
          <a:xfrm>
            <a:off x="9653016" y="2945320"/>
            <a:ext cx="7921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直线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_5_AN.5_1#06e5477bd.blank?vbadefaultcenterpage=1&amp;parentnodeid=1a58c8564&amp;vbapositionanswer=5&amp;vbahtmlprocessed=1"/>
              <p:cNvSpPr/>
              <p:nvPr/>
            </p:nvSpPr>
            <p:spPr>
              <a:xfrm>
                <a:off x="1078770" y="5403382"/>
                <a:ext cx="1171258" cy="52571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47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1" name="P_5_AN.5_1#06e5477bd.blank?vbadefaultcenterpage=1&amp;parentnodeid=1a58c8564&amp;vbapositionanswer=5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770" y="5403382"/>
                <a:ext cx="1171258" cy="525717"/>
              </a:xfrm>
              <a:prstGeom prst="rect">
                <a:avLst/>
              </a:prstGeom>
              <a:blipFill rotWithShape="1">
                <a:blip r:embed="rId5"/>
                <a:stretch>
                  <a:fillRect l="-521" r="-1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_5_AN.6_1#06e5477bd.blank?vbadefaultcenterpage=1&amp;parentnodeid=1a58c8564&amp;vbapositionanswer=6&amp;vbahtmlprocessed=1"/>
              <p:cNvSpPr/>
              <p:nvPr/>
            </p:nvSpPr>
            <p:spPr>
              <a:xfrm>
                <a:off x="2378075" y="5333047"/>
                <a:ext cx="1171258" cy="52571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47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</a:t>
                </a:r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14:m>
                  <m:oMath xmlns:m="http://schemas.openxmlformats.org/officeDocument/2006/math">
                    <a:fld id="{12936C2D-C80A-4A90-813E-9297B17B8C7F}" type="mathplaceholder">
                      <a:rPr lang="en-US" altLang="zh-CN" sz="100" b="0" i="1" kern="0" spc="-99900" smtClean="0">
                        <a:solidFill>
                          <a:srgbClr val="FFFFFF"/>
                        </a:solidFill>
                        <a:latin typeface="Cambria Math"/>
                        <a:ea typeface="微软雅黑" pitchFamily="34" charset="-122"/>
                      </a:rPr>
                      <a:t>在此处键入公式。</a:t>
                    </a:fl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2" name="P_5_AN.6_1#06e5477bd.blank?vbadefaultcenterpage=1&amp;parentnodeid=1a58c8564&amp;vbapositionanswer=6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075" y="5333047"/>
                <a:ext cx="1171258" cy="52571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P_5_AN.7_1#06e5477bd.blank?vbadefaultcenterpage=1&amp;parentnodeid=1a58c8564&amp;vbapositionanswer=7&amp;vbahtmlprocessed=1"/>
              <p:cNvSpPr/>
              <p:nvPr/>
            </p:nvSpPr>
            <p:spPr>
              <a:xfrm>
                <a:off x="3439589" y="5404784"/>
                <a:ext cx="1171258" cy="53213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48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3" name="P_5_AN.7_1#06e5477bd.blank?vbadefaultcenterpage=1&amp;parentnodeid=1a58c8564&amp;vbapositionanswer=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9589" y="5404784"/>
                <a:ext cx="1171258" cy="532130"/>
              </a:xfrm>
              <a:prstGeom prst="rect">
                <a:avLst/>
              </a:prstGeom>
              <a:blipFill rotWithShape="1">
                <a:blip r:embed="rId7"/>
                <a:stretch>
                  <a:fillRect l="-521" r="-1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8dad462?vbadefaultcenterpage=1&amp;parentnodeid=7eed004b4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光沿直线传播</a:t>
            </a:r>
            <a:endParaRPr lang="en-US" altLang="zh-CN" sz="3000" dirty="0"/>
          </a:p>
        </p:txBody>
      </p:sp>
      <p:graphicFrame>
        <p:nvGraphicFramePr>
          <p:cNvPr id="7" name="P_5_BD#0ed8195fe?colgroup=2,5,4,17&amp;vbadefaultcenterpage=1&amp;parentnodeid=258dad462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523789"/>
              </p:ext>
            </p:extLst>
          </p:nvPr>
        </p:nvGraphicFramePr>
        <p:xfrm>
          <a:off x="356616" y="1244600"/>
          <a:ext cx="11411712" cy="4686300"/>
        </p:xfrm>
        <a:graphic>
          <a:graphicData uri="http://schemas.openxmlformats.org/drawingml/2006/table">
            <a:tbl>
              <a:tblPr/>
              <a:tblGrid>
                <a:gridCol w="9052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05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208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379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7340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68694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光现</a:t>
                      </a:r>
                      <a:endParaRPr lang="en-US" altLang="zh-CN" sz="2800" b="1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定义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传播方向</a:t>
                      </a:r>
                      <a:endParaRPr lang="en-US" altLang="zh-CN" sz="2800" b="1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变化情况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生活实例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8075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现象类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成语、俗</a:t>
                      </a:r>
                    </a:p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语类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应用类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62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光的</a:t>
                      </a:r>
                    </a:p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直线</a:t>
                      </a:r>
                    </a:p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传播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光在</a:t>
                      </a:r>
                      <a:endParaRPr lang="en-US" altLang="zh-CN" sz="2800" b="0" i="0" dirty="0" smtClean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</a:t>
                      </a:r>
                      <a:r>
                        <a:rPr lang="en-US" altLang="zh-CN" sz="2800" i="0" dirty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介质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（或真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空）中沿直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线传播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②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影子的形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成、日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月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）食的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形成、小孔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成像等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一叶障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目、坐井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观天、凿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壁偷光、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风吹草低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见牛羊等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激光准直、射击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瞄准中的“三点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一线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”、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列队看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齐等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P_5_AN.8_1#0ed8195fe.blank?vbadefaultcenterpage=1&amp;parentnodeid=258dad462&amp;vbapositionanswer=8&amp;vbahtmlprocessed=1"/>
          <p:cNvSpPr/>
          <p:nvPr/>
        </p:nvSpPr>
        <p:spPr>
          <a:xfrm>
            <a:off x="1717412" y="3582924"/>
            <a:ext cx="1503363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同种</a:t>
            </a:r>
            <a:r>
              <a:rPr lang="zh-CN" altLang="en-US" sz="2800" b="0" i="0" dirty="0" smtClean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均匀</a:t>
            </a:r>
            <a:endParaRPr lang="en-US" altLang="zh-CN" sz="2800" dirty="0"/>
          </a:p>
        </p:txBody>
      </p:sp>
      <p:sp>
        <p:nvSpPr>
          <p:cNvPr id="5" name="P_5_AN.9_1#0ed8195fe.blank?vbadefaultcenterpage=1&amp;parentnodeid=258dad462&amp;vbapositionanswer=9&amp;vbahtmlprocessed=1"/>
          <p:cNvSpPr/>
          <p:nvPr/>
        </p:nvSpPr>
        <p:spPr>
          <a:xfrm>
            <a:off x="3899878" y="4105828"/>
            <a:ext cx="935608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 smtClean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</a:t>
            </a:r>
            <a:r>
              <a:rPr lang="zh-CN" altLang="en-US" sz="2800" b="0" i="0" dirty="0" smtClean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6ab810cb?vbadefaultcenterpage=1&amp;parentnodeid=7eed004b4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光的色散</a:t>
            </a:r>
            <a:endParaRPr lang="en-US" altLang="zh-CN" sz="3000" dirty="0"/>
          </a:p>
        </p:txBody>
      </p:sp>
      <p:sp>
        <p:nvSpPr>
          <p:cNvPr id="3" name="P_5_BD#dfecc96e6?segpoint=1&amp;vbadefaultcenterpage=1&amp;parentnodeid=26ab810cb&amp;vbahtmlprocessed=1&amp;hasbroken=1"/>
          <p:cNvSpPr/>
          <p:nvPr/>
        </p:nvSpPr>
        <p:spPr>
          <a:xfrm>
            <a:off x="356616" y="1220978"/>
            <a:ext cx="11475720" cy="12120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1.定义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：太阳光经过棱镜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，可以分解成红、橙、黄、绿、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蓝、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、紫等色光的现象。如：彩虹的形成就是光的色散现象。</a:t>
            </a:r>
            <a:endParaRPr lang="en-US" altLang="zh-CN" sz="2800" dirty="0"/>
          </a:p>
        </p:txBody>
      </p:sp>
      <p:sp>
        <p:nvSpPr>
          <p:cNvPr id="4" name="P_5_BD#dfecc96e6?segpoint=1&amp;vbadefaultcenterpage=1&amp;parentnodeid=26ab810cb&amp;vbahtmlprocessed=1&amp;hasbroken=1"/>
          <p:cNvSpPr/>
          <p:nvPr/>
        </p:nvSpPr>
        <p:spPr>
          <a:xfrm>
            <a:off x="356616" y="250367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光的三原色：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P_5_BD#dfecc96e6?segpoint=1&amp;vbadefaultcenterpage=1&amp;parentnodeid=26ab810cb&amp;vbahtmlprocessed=1&amp;hasbroken=1"/>
          <p:cNvSpPr/>
          <p:nvPr/>
        </p:nvSpPr>
        <p:spPr>
          <a:xfrm>
            <a:off x="356616" y="314648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3.物体的颜色：透明物体的颜色是由它能够透过的色光决定的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，其他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色光被吸收；不透明物体的颜色是由它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的色光决定的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P_5_AN.10_1#dfecc96e6.blank?vbadefaultcenterpage=1&amp;parentnodeid=26ab810cb&amp;vbapositionanswer=10&amp;vbahtmlprocessed=1"/>
          <p:cNvSpPr/>
          <p:nvPr/>
        </p:nvSpPr>
        <p:spPr>
          <a:xfrm>
            <a:off x="5030216" y="1192434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折射</a:t>
            </a:r>
            <a:endParaRPr lang="en-US" altLang="zh-CN" sz="2800" dirty="0"/>
          </a:p>
        </p:txBody>
      </p:sp>
      <p:sp>
        <p:nvSpPr>
          <p:cNvPr id="7" name="P_5_AN.11_1#dfecc96e6.blank?vbadefaultcenterpage=1&amp;parentnodeid=26ab810cb&amp;vbapositionanswer=11&amp;vbahtmlprocessed=1"/>
          <p:cNvSpPr/>
          <p:nvPr/>
        </p:nvSpPr>
        <p:spPr>
          <a:xfrm>
            <a:off x="3607816" y="2465578"/>
            <a:ext cx="18589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红、绿、蓝</a:t>
            </a:r>
            <a:endParaRPr lang="en-US" altLang="zh-CN" sz="2800" dirty="0"/>
          </a:p>
        </p:txBody>
      </p:sp>
      <p:sp>
        <p:nvSpPr>
          <p:cNvPr id="8" name="P_5_AN.12_1#dfecc96e6.blank?vbadefaultcenterpage=1&amp;parentnodeid=26ab810cb&amp;vbapositionanswer=12&amp;vbahtmlprocessed=1"/>
          <p:cNvSpPr/>
          <p:nvPr/>
        </p:nvSpPr>
        <p:spPr>
          <a:xfrm>
            <a:off x="6541515" y="3748468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反射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c8ce5bec?vbadefaultcenterpage=1&amp;parentnodeid=7eed004b4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看不见的光</a:t>
            </a:r>
            <a:endParaRPr lang="en-US" altLang="zh-CN" sz="3000" dirty="0"/>
          </a:p>
        </p:txBody>
      </p:sp>
      <p:graphicFrame>
        <p:nvGraphicFramePr>
          <p:cNvPr id="9" name="P_5_BD#970c58335?colgroup=3,4,9,13&amp;vbadefaultcenterpage=1&amp;parentnodeid=cc8ce5bec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34625"/>
              </p:ext>
            </p:extLst>
          </p:nvPr>
        </p:nvGraphicFramePr>
        <p:xfrm>
          <a:off x="356616" y="1244600"/>
          <a:ext cx="11430000" cy="4686300"/>
        </p:xfrm>
        <a:graphic>
          <a:graphicData uri="http://schemas.openxmlformats.org/drawingml/2006/table">
            <a:tbl>
              <a:tblPr/>
              <a:tblGrid>
                <a:gridCol w="12710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07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838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9743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8799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分类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在光谱图</a:t>
                      </a:r>
                    </a:p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中的位置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应用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0006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红外线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红光外侧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热效应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、穿透云雾能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力强等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诊断病情；拍摄“热谱图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”；红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外线夜视仪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红外线遥控器；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红外线烤箱等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1212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紫外线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紫光外侧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荧光效应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、消毒杀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菌、促进皮肤合成维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生素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适量照射紫外线有利于骨骼的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生长和身体健康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；手术室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、病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房用紫外灯来灭菌；紫外线能</a:t>
                      </a:r>
                    </a:p>
                    <a:p>
                      <a:pPr algn="l" latinLnBrk="1" hangingPunct="0">
                        <a:lnSpc>
                          <a:spcPts val="41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使荧光物质发光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（验钞机）等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ae54d6ee.fixed?vbadefaultcenterpage=1&amp;parentnodeid=99f1bc703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5500" dirty="0"/>
          </a:p>
        </p:txBody>
      </p:sp>
      <p:sp>
        <p:nvSpPr>
          <p:cNvPr id="3" name="C_3#aae54d6ee.fixed?vbadefaultcenterpage=1&amp;parentnodeid=99f1bc703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846</Words>
  <Application>Microsoft Office PowerPoint</Application>
  <PresentationFormat>自定义</PresentationFormat>
  <Paragraphs>216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Microsoft</cp:lastModifiedBy>
  <cp:revision>10</cp:revision>
  <dcterms:created xsi:type="dcterms:W3CDTF">2023-03-09T08:31:33Z</dcterms:created>
  <dcterms:modified xsi:type="dcterms:W3CDTF">2023-03-21T08:23:16Z</dcterms:modified>
  <cp:category/>
  <cp:contentStatus/>
</cp:coreProperties>
</file>