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p:scale>
          <a:sx n="122" d="100"/>
          <a:sy n="122" d="100"/>
        </p:scale>
        <p:origin x="-114" y="-48"/>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3134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405f2345c2a3fb1cab2a64a#tid=640938843718860009a42c68">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9E0FA296-1BEF-5B07-8DF1-2B1676B73E36}"/>
              </a:ext>
            </a:extLst>
          </p:cNvPr>
          <p:cNvPicPr>
            <a:picLocks noChangeAspect="1"/>
          </p:cNvPicPr>
          <p:nvPr userDrawn="1"/>
        </p:nvPicPr>
        <p:blipFill>
          <a:blip r:embed="rId2"/>
          <a:stretch>
            <a:fillRect/>
          </a:stretch>
        </p:blipFill>
        <p:spPr>
          <a:xfrm>
            <a:off x="10817" y="0"/>
            <a:ext cx="12170365" cy="6858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11073384" y="6108192"/>
            <a:ext cx="1133856" cy="758952"/>
          </a:xfrm>
          <a:prstGeom prst="rect">
            <a:avLst/>
          </a:prstGeom>
        </p:spPr>
      </p:pic>
      <p:pic>
        <p:nvPicPr>
          <p:cNvPr id="4" name="MasterShapeName" descr="preencoded.png"/>
          <p:cNvPicPr>
            <a:picLocks noChangeAspect="1"/>
          </p:cNvPicPr>
          <p:nvPr/>
        </p:nvPicPr>
        <p:blipFill>
          <a:blip r:embed="rId5"/>
          <a:stretch>
            <a:fillRect/>
          </a:stretch>
        </p:blipFill>
        <p:spPr>
          <a:xfrm>
            <a:off x="10652760" y="182880"/>
            <a:ext cx="1417320" cy="393192"/>
          </a:xfrm>
          <a:prstGeom prst="rect">
            <a:avLst/>
          </a:prstGeom>
        </p:spPr>
      </p:pic>
      <p:sp>
        <p:nvSpPr>
          <p:cNvPr id="5" name="MasterShapeName"/>
          <p:cNvSpPr/>
          <p:nvPr/>
        </p:nvSpPr>
        <p:spPr>
          <a:xfrm>
            <a:off x="429768" y="219456"/>
            <a:ext cx="3236976" cy="320040"/>
          </a:xfrm>
          <a:prstGeom prst="rect">
            <a:avLst/>
          </a:prstGeom>
          <a:noFill/>
          <a:ln/>
        </p:spPr>
        <p:txBody>
          <a:bodyPr wrap="square" lIns="0" tIns="0" rIns="0" bIns="0" rtlCol="0" anchor="ctr"/>
          <a:lstStyle/>
          <a:p>
            <a:pPr algn="ctr"/>
            <a:r>
              <a:rPr lang="en-US" sz="1600" b="1" i="0" dirty="0">
                <a:solidFill>
                  <a:srgbClr val="FFFFFF"/>
                </a:solidFill>
                <a:latin typeface="Times New Roman" pitchFamily="34" charset="0"/>
                <a:ea typeface="微软雅黑" pitchFamily="34" charset="-122"/>
                <a:cs typeface="Times New Roman" pitchFamily="34" charset="-120"/>
              </a:rPr>
              <a:t>2023年    初 中 终 结 性 练 习 · 物 理</a:t>
            </a:r>
            <a:endParaRPr lang="en-US" sz="16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6.xml"/><Relationship Id="rId5" Type="http://schemas.openxmlformats.org/officeDocument/2006/relationships/image" Target="../media/image27.png"/><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slide" Target="slide40.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slide" Target="slide26.xml"/><Relationship Id="rId5" Type="http://schemas.openxmlformats.org/officeDocument/2006/relationships/slide" Target="slide15.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0.xml"/><Relationship Id="rId1" Type="http://schemas.openxmlformats.org/officeDocument/2006/relationships/slideLayout" Target="../slideLayouts/slideLayout6.xml"/><Relationship Id="rId5" Type="http://schemas.openxmlformats.org/officeDocument/2006/relationships/image" Target="../media/image30.png"/><Relationship Id="rId4" Type="http://schemas.openxmlformats.org/officeDocument/2006/relationships/image" Target="../media/image29.png"/></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2.xml"/><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3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6.xml"/><Relationship Id="rId1" Type="http://schemas.openxmlformats.org/officeDocument/2006/relationships/slideLayout" Target="../slideLayouts/slideLayout6.xml"/><Relationship Id="rId4" Type="http://schemas.openxmlformats.org/officeDocument/2006/relationships/image" Target="../media/image39.png"/></Relationships>
</file>

<file path=ppt/slides/_rels/slide3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3.xml"/><Relationship Id="rId1" Type="http://schemas.openxmlformats.org/officeDocument/2006/relationships/slideLayout" Target="../slideLayouts/slideLayout6.xml"/><Relationship Id="rId5" Type="http://schemas.openxmlformats.org/officeDocument/2006/relationships/image" Target="../media/image44.png"/><Relationship Id="rId4" Type="http://schemas.openxmlformats.org/officeDocument/2006/relationships/image" Target="../media/image43.png"/></Relationships>
</file>

<file path=ppt/slides/_rels/slide4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4.xml"/><Relationship Id="rId1" Type="http://schemas.openxmlformats.org/officeDocument/2006/relationships/slideLayout" Target="../slideLayouts/slideLayout6.xml"/><Relationship Id="rId5" Type="http://schemas.openxmlformats.org/officeDocument/2006/relationships/image" Target="../media/image47.png"/><Relationship Id="rId4" Type="http://schemas.openxmlformats.org/officeDocument/2006/relationships/image" Target="../media/image46.png"/></Relationships>
</file>

<file path=ppt/slides/_rels/slide4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6.xml"/><Relationship Id="rId1" Type="http://schemas.openxmlformats.org/officeDocument/2006/relationships/slideLayout" Target="../slideLayouts/slideLayout6.xml"/><Relationship Id="rId5" Type="http://schemas.openxmlformats.org/officeDocument/2006/relationships/image" Target="../media/image51.png"/><Relationship Id="rId4" Type="http://schemas.openxmlformats.org/officeDocument/2006/relationships/image" Target="../media/image50.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0.png"/></Relationships>
</file>

<file path=ppt/slides/_rels/slide5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0.xml"/><Relationship Id="rId1" Type="http://schemas.openxmlformats.org/officeDocument/2006/relationships/slideLayout" Target="../slideLayouts/slideLayout6.xml"/><Relationship Id="rId5" Type="http://schemas.openxmlformats.org/officeDocument/2006/relationships/image" Target="../media/image56.png"/><Relationship Id="rId4" Type="http://schemas.openxmlformats.org/officeDocument/2006/relationships/image" Target="../media/image55.png"/></Relationships>
</file>

<file path=ppt/slides/_rels/slide5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51.xml"/><Relationship Id="rId1" Type="http://schemas.openxmlformats.org/officeDocument/2006/relationships/slideLayout" Target="../slideLayouts/slideLayout6.xml"/><Relationship Id="rId4" Type="http://schemas.openxmlformats.org/officeDocument/2006/relationships/image" Target="../media/image58.png"/></Relationships>
</file>

<file path=ppt/slides/_rels/slide5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52.xml"/><Relationship Id="rId1" Type="http://schemas.openxmlformats.org/officeDocument/2006/relationships/slideLayout" Target="../slideLayouts/slideLayout6.xml"/><Relationship Id="rId5" Type="http://schemas.openxmlformats.org/officeDocument/2006/relationships/image" Target="../media/image61.png"/><Relationship Id="rId4" Type="http://schemas.openxmlformats.org/officeDocument/2006/relationships/image" Target="../media/image60.png"/></Relationships>
</file>

<file path=ppt/slides/_rels/slide5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53.xml"/><Relationship Id="rId1" Type="http://schemas.openxmlformats.org/officeDocument/2006/relationships/slideLayout" Target="../slideLayouts/slideLayout6.xml"/><Relationship Id="rId4" Type="http://schemas.openxmlformats.org/officeDocument/2006/relationships/image" Target="../media/image63.png"/></Relationships>
</file>

<file path=ppt/slides/_rels/slide5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7.xml"/><Relationship Id="rId1" Type="http://schemas.openxmlformats.org/officeDocument/2006/relationships/slideLayout" Target="../slideLayouts/slideLayout6.xml"/><Relationship Id="rId4" Type="http://schemas.openxmlformats.org/officeDocument/2006/relationships/image" Target="../media/image67.png"/></Relationships>
</file>

<file path=ppt/slides/_rels/slide5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Hexin Slide 1checked= 1 &amp; amp; version = 1.0.5checked=1&amp;version=1.0.5">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name="Hexin Slide 10checked= 1 &amp; amp; version = 1.0.5checked=1&amp;version=1.0.5">
    <p:spTree>
      <p:nvGrpSpPr>
        <p:cNvPr id="1" name=""/>
        <p:cNvGrpSpPr/>
        <p:nvPr/>
      </p:nvGrpSpPr>
      <p:grpSpPr>
        <a:xfrm>
          <a:off x="0" y="0"/>
          <a:ext cx="0" cy="0"/>
          <a:chOff x="0" y="0"/>
          <a:chExt cx="0" cy="0"/>
        </a:xfrm>
      </p:grpSpPr>
      <p:sp>
        <p:nvSpPr>
          <p:cNvPr id="2" name="C_4_BD#bba9d4037?vbadefaultcenterpage=1&amp;parentnodeid=165dd5247&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知识点3</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重力</a:t>
            </a:r>
            <a:endParaRPr lang="en-US" altLang="zh-CN" sz="3000" dirty="0"/>
          </a:p>
        </p:txBody>
      </p:sp>
      <p:sp>
        <p:nvSpPr>
          <p:cNvPr id="3" name="P_5_BD#cc77f56c1?segpoint=1&amp;vbadefaultcenterpage=1&amp;parentnodeid=bba9d4037&amp;vbahtmlprocessed=1&amp;hasbroken=1"/>
          <p:cNvSpPr/>
          <p:nvPr/>
        </p:nvSpPr>
        <p:spPr>
          <a:xfrm>
            <a:off x="356616" y="1220978"/>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1.定义</a:t>
            </a:r>
            <a:r>
              <a:rPr lang="en-US" altLang="zh-CN" sz="2800" b="0" i="0">
                <a:solidFill>
                  <a:srgbClr val="000000"/>
                </a:solidFill>
                <a:latin typeface="Times New Roman" pitchFamily="34" charset="0"/>
                <a:ea typeface="微软雅黑" pitchFamily="34" charset="-122"/>
                <a:cs typeface="Times New Roman" pitchFamily="34" charset="-120"/>
              </a:rPr>
              <a:t>：由于</a:t>
            </a:r>
            <a:r>
              <a:rPr lang="en-US" altLang="zh-CN" sz="2800" i="0">
                <a:solidFill>
                  <a:srgbClr val="000000"/>
                </a:solidFill>
                <a:latin typeface="SimSun" pitchFamily="34" charset="0"/>
                <a:ea typeface="SimSun" pitchFamily="34" charset="-122"/>
                <a:cs typeface="SimSun" pitchFamily="34" charset="-120"/>
              </a:rPr>
              <a:t>____________</a:t>
            </a:r>
            <a:r>
              <a:rPr lang="en-US" altLang="zh-CN" sz="2800" b="0" i="0">
                <a:solidFill>
                  <a:srgbClr val="000000"/>
                </a:solidFill>
                <a:latin typeface="Times New Roman" pitchFamily="34" charset="0"/>
                <a:ea typeface="微软雅黑" pitchFamily="34" charset="-122"/>
                <a:cs typeface="Times New Roman" pitchFamily="34" charset="-120"/>
              </a:rPr>
              <a:t>而使物体受到的力叫重力，用字母</a:t>
            </a:r>
            <a:r>
              <a:rPr lang="en-US" altLang="zh-CN" sz="2800" i="0">
                <a:solidFill>
                  <a:srgbClr val="000000"/>
                </a:solidFill>
                <a:latin typeface="SimSun" pitchFamily="34" charset="0"/>
                <a:ea typeface="SimSun" pitchFamily="34" charset="-122"/>
                <a:cs typeface="SimSun" pitchFamily="34" charset="-120"/>
              </a:rPr>
              <a:t>___</a:t>
            </a:r>
            <a:r>
              <a:rPr lang="en-US" altLang="zh-CN" sz="2800" b="0" i="0">
                <a:solidFill>
                  <a:srgbClr val="000000"/>
                </a:solidFill>
                <a:latin typeface="Times New Roman" pitchFamily="34" charset="0"/>
                <a:ea typeface="微软雅黑" pitchFamily="34" charset="-122"/>
                <a:cs typeface="Times New Roman" pitchFamily="34" charset="-120"/>
              </a:rPr>
              <a:t>表示，</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重力的施力物体是</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4" name="P_5_BD#cc77f56c1?segpoint=1&amp;vbadefaultcenterpage=1&amp;parentnodeid=bba9d4037&amp;vbahtmlprocessed=1&amp;hasbroken=1"/>
          <p:cNvSpPr/>
          <p:nvPr/>
        </p:nvSpPr>
        <p:spPr>
          <a:xfrm>
            <a:off x="356616" y="2503678"/>
            <a:ext cx="11475720" cy="56699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2.大小</a:t>
            </a:r>
            <a:r>
              <a:rPr lang="en-US" altLang="zh-CN" sz="2800" b="0" i="0">
                <a:solidFill>
                  <a:srgbClr val="000000"/>
                </a:solidFill>
                <a:latin typeface="Times New Roman" pitchFamily="34" charset="0"/>
                <a:ea typeface="微软雅黑" pitchFamily="34" charset="-122"/>
                <a:cs typeface="Times New Roman" pitchFamily="34" charset="-120"/>
              </a:rPr>
              <a:t>：物体受到的重力跟它的</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成正比</a:t>
            </a:r>
            <a:r>
              <a:rPr lang="en-US" altLang="zh-CN" sz="2800" b="0" i="0" dirty="0">
                <a:solidFill>
                  <a:srgbClr val="000000"/>
                </a:solidFill>
                <a:latin typeface="Times New Roman" pitchFamily="34" charset="0"/>
                <a:ea typeface="微软雅黑" pitchFamily="34" charset="-122"/>
                <a:cs typeface="Times New Roman" pitchFamily="34" charset="-120"/>
              </a:rPr>
              <a:t>，计算公式为</a:t>
            </a:r>
            <a:endParaRPr lang="en-US" altLang="zh-CN" sz="2800" dirty="0"/>
          </a:p>
        </p:txBody>
      </p:sp>
      <mc:AlternateContent xmlns:mc="http://schemas.openxmlformats.org/markup-compatibility/2006" xmlns:a14="http://schemas.microsoft.com/office/drawing/2010/main">
        <mc:Choice Requires="a14">
          <p:sp>
            <p:nvSpPr>
              <p:cNvPr id="5" name="P_5_BD#cc77f56c1?segpoint=1&amp;vbadefaultcenterpage=1&amp;parentnodeid=bba9d4037&amp;vbahtmlprocessed=1&amp;hasbroken=1"/>
              <p:cNvSpPr/>
              <p:nvPr/>
            </p:nvSpPr>
            <p:spPr>
              <a:xfrm>
                <a:off x="356616" y="3073400"/>
                <a:ext cx="11475720" cy="1207072"/>
              </a:xfrm>
              <a:prstGeom prst="rect">
                <a:avLst/>
              </a:prstGeom>
              <a:noFill/>
              <a:ln/>
            </p:spPr>
            <p:txBody>
              <a:bodyPr wrap="none" lIns="0" tIns="0" rIns="0" bIns="0" rtlCol="0" anchor="t"/>
              <a:lstStyle/>
              <a:p>
                <a:pPr algn="l" latinLnBrk="1">
                  <a:lnSpc>
                    <a:spcPts val="5100"/>
                  </a:lnSpc>
                </a:pP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𝐺</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a:t>
                </a:r>
                <a:r>
                  <a:rPr lang="en-US" altLang="zh-CN" sz="100" b="0" i="0" kern="0" spc="-99900">
                    <a:solidFill>
                      <a:srgbClr val="FFFFFF"/>
                    </a:solidFill>
                    <a:latin typeface="Times New Roman" pitchFamily="34" charset="0"/>
                    <a:ea typeface="微软雅黑" pitchFamily="34" charset="-122"/>
                    <a:cs typeface="Times New Roman" pitchFamily="34" charset="-120"/>
                  </a:rPr>
                  <a:t>&gt;</a:t>
                </a:r>
                <a:r>
                  <a:rPr lang="en-US" altLang="zh-CN" sz="900" b="0" i="0" u="none">
                    <a:solidFill>
                      <a:srgbClr val="000000"/>
                    </a:solidFill>
                    <a:latin typeface="SimSun" pitchFamily="34" charset="0"/>
                    <a:ea typeface="SimSun" pitchFamily="34" charset="-122"/>
                    <a:cs typeface="SimSun" pitchFamily="34" charset="-120"/>
                  </a:rPr>
                  <a:t> </a:t>
                </a:r>
                <a:r>
                  <a:rPr lang="en-US" altLang="zh-CN" sz="2800" i="0">
                    <a:solidFill>
                      <a:srgbClr val="000000"/>
                    </a:solidFill>
                    <a:latin typeface="SimSun" pitchFamily="34" charset="0"/>
                    <a:ea typeface="SimSun" pitchFamily="34" charset="-122"/>
                    <a:cs typeface="SimSun" pitchFamily="34" charset="-120"/>
                  </a:rPr>
                  <a:t>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其中</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𝑔</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=9.8</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kg</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。在粗略计算时，</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𝑔</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可以取</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10</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kg</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933" dirty="0"/>
              </a:p>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注：普通中学生的重力约为</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500</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933" dirty="0"/>
              </a:p>
            </p:txBody>
          </p:sp>
        </mc:Choice>
        <mc:Fallback xmlns="">
          <p:sp>
            <p:nvSpPr>
              <p:cNvPr id="5" name="P_5_BD#cc77f56c1?segpoint=1&amp;vbadefaultcenterpage=1&amp;parentnodeid=bba9d4037&amp;vbahtmlprocessed=1&amp;hasbroken=1"/>
              <p:cNvSpPr>
                <a:spLocks noRot="1" noChangeAspect="1" noMove="1" noResize="1" noEditPoints="1" noAdjustHandles="1" noChangeArrowheads="1" noChangeShapeType="1" noTextEdit="1"/>
              </p:cNvSpPr>
              <p:nvPr/>
            </p:nvSpPr>
            <p:spPr>
              <a:xfrm>
                <a:off x="356616" y="3073400"/>
                <a:ext cx="11475720" cy="1207072"/>
              </a:xfrm>
              <a:prstGeom prst="rect">
                <a:avLst/>
              </a:prstGeom>
              <a:blipFill>
                <a:blip r:embed="rId3"/>
                <a:stretch>
                  <a:fillRect b="-19192"/>
                </a:stretch>
              </a:blipFill>
              <a:ln/>
            </p:spPr>
            <p:txBody>
              <a:bodyPr/>
              <a:lstStyle/>
              <a:p>
                <a:r>
                  <a:rPr lang="zh-CN" altLang="en-US">
                    <a:noFill/>
                  </a:rPr>
                  <a:t> </a:t>
                </a:r>
              </a:p>
            </p:txBody>
          </p:sp>
        </mc:Fallback>
      </mc:AlternateContent>
      <p:sp>
        <p:nvSpPr>
          <p:cNvPr id="6" name="P_5_BD#cc77f56c1?segpoint=1&amp;vbadefaultcenterpage=1&amp;parentnodeid=bba9d4037&amp;vbahtmlprocessed=1&amp;hasbroken=1"/>
          <p:cNvSpPr/>
          <p:nvPr/>
        </p:nvSpPr>
        <p:spPr>
          <a:xfrm>
            <a:off x="356616" y="4357878"/>
            <a:ext cx="11475720" cy="56699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a:t>
            </a:r>
            <a:r>
              <a:rPr lang="en-US" altLang="zh-CN" sz="2800" b="0" i="0">
                <a:solidFill>
                  <a:srgbClr val="000000"/>
                </a:solidFill>
                <a:latin typeface="Times New Roman" pitchFamily="34" charset="0"/>
                <a:ea typeface="微软雅黑" pitchFamily="34" charset="-122"/>
                <a:cs typeface="Times New Roman" pitchFamily="34" charset="-120"/>
              </a:rPr>
              <a:t>.重力的方向总是</a:t>
            </a:r>
            <a:r>
              <a:rPr lang="en-US" altLang="zh-CN" sz="2800" i="0">
                <a:solidFill>
                  <a:srgbClr val="000000"/>
                </a:solidFill>
                <a:latin typeface="SimSun" pitchFamily="34" charset="0"/>
                <a:ea typeface="SimSun" pitchFamily="34" charset="-122"/>
                <a:cs typeface="SimSun" pitchFamily="34" charset="-120"/>
              </a:rPr>
              <a:t>__________</a:t>
            </a:r>
            <a:r>
              <a:rPr lang="en-US" altLang="zh-CN" sz="2800" b="0" i="0">
                <a:solidFill>
                  <a:srgbClr val="000000"/>
                </a:solidFill>
                <a:latin typeface="Times New Roman" pitchFamily="34" charset="0"/>
                <a:ea typeface="微软雅黑" pitchFamily="34" charset="-122"/>
                <a:cs typeface="Times New Roman" pitchFamily="34" charset="-120"/>
              </a:rPr>
              <a:t>的</a:t>
            </a:r>
            <a:r>
              <a:rPr lang="en-US" altLang="zh-CN" sz="2800" b="0" i="0" dirty="0">
                <a:solidFill>
                  <a:srgbClr val="000000"/>
                </a:solidFill>
                <a:latin typeface="Times New Roman" pitchFamily="34" charset="0"/>
                <a:ea typeface="微软雅黑" pitchFamily="34" charset="-122"/>
                <a:cs typeface="Times New Roman" pitchFamily="34" charset="-120"/>
              </a:rPr>
              <a:t>。如：利用铅垂线检查墙壁是否竖直。</a:t>
            </a:r>
            <a:endParaRPr lang="en-US" altLang="zh-CN" sz="2800" dirty="0"/>
          </a:p>
        </p:txBody>
      </p:sp>
      <p:sp>
        <p:nvSpPr>
          <p:cNvPr id="7" name="P_5_AN.17_1#cc77f56c1.blank?vbadefaultcenterpage=1&amp;parentnodeid=bba9d4037&amp;vbapositionanswer=17&amp;vbahtmlprocessed=1"/>
          <p:cNvSpPr/>
          <p:nvPr/>
        </p:nvSpPr>
        <p:spPr>
          <a:xfrm>
            <a:off x="3252216" y="1176804"/>
            <a:ext cx="18589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地球的吸引</a:t>
            </a:r>
            <a:endParaRPr lang="en-US" altLang="zh-CN" sz="2800" dirty="0"/>
          </a:p>
        </p:txBody>
      </p:sp>
      <p:sp>
        <p:nvSpPr>
          <p:cNvPr id="8" name="P_5_AN.18_1#cc77f56c1.blank?vbadefaultcenterpage=1&amp;parentnodeid=bba9d4037&amp;vbapositionanswer=18&amp;vbahtmlprocessed=1"/>
          <p:cNvSpPr/>
          <p:nvPr/>
        </p:nvSpPr>
        <p:spPr>
          <a:xfrm>
            <a:off x="10681716" y="1231509"/>
            <a:ext cx="346075" cy="571945"/>
          </a:xfrm>
          <a:prstGeom prst="rect">
            <a:avLst/>
          </a:prstGeom>
          <a:noFill/>
          <a:ln/>
        </p:spPr>
        <p:txBody>
          <a:bodyPr wrap="square" lIns="0" tIns="0" rIns="0" bIns="0" rtlCol="0" anchor="t"/>
          <a:lstStyle/>
          <a:p>
            <a:pPr algn="ctr" latinLnBrk="1">
              <a:lnSpc>
                <a:spcPts val="5100"/>
              </a:lnSpc>
            </a:pPr>
            <a:r>
              <a:rPr lang="en-US" altLang="zh-CN" sz="2800" b="0" i="1" dirty="0">
                <a:solidFill>
                  <a:srgbClr val="FF0000"/>
                </a:solidFill>
                <a:latin typeface="微软雅黑" pitchFamily="34" charset="0"/>
                <a:ea typeface="微软雅黑" pitchFamily="34" charset="-122"/>
                <a:cs typeface="微软雅黑" pitchFamily="34" charset="-120"/>
              </a:rPr>
              <a:t>G</a:t>
            </a:r>
            <a:endParaRPr lang="en-US" altLang="zh-CN" sz="2800" i="1" dirty="0"/>
          </a:p>
        </p:txBody>
      </p:sp>
      <p:sp>
        <p:nvSpPr>
          <p:cNvPr id="9" name="P_5_AN.19_1#cc77f56c1.blank?vbadefaultcenterpage=1&amp;parentnodeid=bba9d4037&amp;vbapositionanswer=19&amp;vbahtmlprocessed=1"/>
          <p:cNvSpPr/>
          <p:nvPr/>
        </p:nvSpPr>
        <p:spPr>
          <a:xfrm>
            <a:off x="3341116" y="1854218"/>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地球</a:t>
            </a:r>
            <a:endParaRPr lang="en-US" altLang="zh-CN" sz="2800" dirty="0"/>
          </a:p>
        </p:txBody>
      </p:sp>
      <p:sp>
        <p:nvSpPr>
          <p:cNvPr id="10" name="P_5_AN.20_1#cc77f56c1.blank?vbadefaultcenterpage=1&amp;parentnodeid=bba9d4037&amp;vbapositionanswer=20&amp;vbahtmlprocessed=1"/>
          <p:cNvSpPr/>
          <p:nvPr/>
        </p:nvSpPr>
        <p:spPr>
          <a:xfrm>
            <a:off x="6097016" y="2465578"/>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质量</a:t>
            </a:r>
            <a:endParaRPr lang="en-US" altLang="zh-CN" sz="2800" dirty="0"/>
          </a:p>
        </p:txBody>
      </p:sp>
      <mc:AlternateContent xmlns:mc="http://schemas.openxmlformats.org/markup-compatibility/2006" xmlns:a14="http://schemas.microsoft.com/office/drawing/2010/main">
        <mc:Choice Requires="a14">
          <p:sp>
            <p:nvSpPr>
              <p:cNvPr id="11" name="P_5_AN.21_1#cc77f56c1.blank?vbadefaultcenterpage=1&amp;parentnodeid=bba9d4037&amp;vbapositionanswer=21&amp;vbahtmlprocessed=1"/>
              <p:cNvSpPr/>
              <p:nvPr/>
            </p:nvSpPr>
            <p:spPr>
              <a:xfrm>
                <a:off x="1175893" y="3020187"/>
                <a:ext cx="525209" cy="548005"/>
              </a:xfrm>
              <a:prstGeom prst="rect">
                <a:avLst/>
              </a:prstGeom>
              <a:noFill/>
              <a:ln/>
            </p:spPr>
            <p:txBody>
              <a:bodyPr wrap="square" lIns="0" tIns="0" rIns="0" bIns="0" rtlCol="0" anchor="t"/>
              <a:lstStyle/>
              <a:p>
                <a:pPr algn="ctr" latinLnBrk="1">
                  <a:lnSpc>
                    <a:spcPts val="5000"/>
                  </a:lnSpc>
                </a:pP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800" b="0" i="0" dirty="0">
                        <a:solidFill>
                          <a:srgbClr val="FF0000"/>
                        </a:solidFill>
                        <a:latin typeface="Cambria Math" panose="02040503050406030204" pitchFamily="18" charset="0"/>
                        <a:ea typeface="微软雅黑" pitchFamily="34" charset="-122"/>
                        <a:cs typeface="微软雅黑" pitchFamily="34" charset="-120"/>
                      </a:rPr>
                      <m:t>𝑚𝑔</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endParaRPr lang="en-US" altLang="zh-CN" sz="100" dirty="0"/>
              </a:p>
            </p:txBody>
          </p:sp>
        </mc:Choice>
        <mc:Fallback xmlns="">
          <p:sp>
            <p:nvSpPr>
              <p:cNvPr id="11" name="P_5_AN.21_1#cc77f56c1.blank?vbadefaultcenterpage=1&amp;parentnodeid=bba9d4037&amp;vbapositionanswer=21&amp;vbahtmlprocessed=1"/>
              <p:cNvSpPr>
                <a:spLocks noRot="1" noChangeAspect="1" noMove="1" noResize="1" noEditPoints="1" noAdjustHandles="1" noChangeArrowheads="1" noChangeShapeType="1" noTextEdit="1"/>
              </p:cNvSpPr>
              <p:nvPr/>
            </p:nvSpPr>
            <p:spPr>
              <a:xfrm>
                <a:off x="1175893" y="3020187"/>
                <a:ext cx="525209" cy="548005"/>
              </a:xfrm>
              <a:prstGeom prst="rect">
                <a:avLst/>
              </a:prstGeom>
              <a:blipFill>
                <a:blip r:embed="rId4"/>
                <a:stretch>
                  <a:fillRect l="-1163" r="-2326" b="-2222"/>
                </a:stretch>
              </a:blipFill>
              <a:ln/>
            </p:spPr>
            <p:txBody>
              <a:bodyPr/>
              <a:lstStyle/>
              <a:p>
                <a:r>
                  <a:rPr lang="zh-CN" altLang="en-US">
                    <a:noFill/>
                  </a:rPr>
                  <a:t> </a:t>
                </a:r>
              </a:p>
            </p:txBody>
          </p:sp>
        </mc:Fallback>
      </mc:AlternateContent>
      <p:sp>
        <p:nvSpPr>
          <p:cNvPr id="12" name="P_5_AN.22_1#cc77f56c1.blank?vbadefaultcenterpage=1&amp;parentnodeid=bba9d4037&amp;vbapositionanswer=22&amp;vbahtmlprocessed=1"/>
          <p:cNvSpPr/>
          <p:nvPr/>
        </p:nvSpPr>
        <p:spPr>
          <a:xfrm>
            <a:off x="3963416" y="4319778"/>
            <a:ext cx="15033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竖直向下</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blinds(horizontal)">
                                      <p:cBhvr>
                                        <p:cTn id="7" dur="500"/>
                                        <p:tgtEl>
                                          <p:spTgt spid="7">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blinds(horizontal)">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blinds(horizontal)">
                                      <p:cBhvr>
                                        <p:cTn id="15" dur="500"/>
                                        <p:tgtEl>
                                          <p:spTgt spid="8">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blinds(horizontal)">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blinds(horizontal)">
                                      <p:cBhvr>
                                        <p:cTn id="23" dur="500"/>
                                        <p:tgtEl>
                                          <p:spTgt spid="9">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blinds(horizontal)">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blinds(horizontal)">
                                      <p:cBhvr>
                                        <p:cTn id="31" dur="500"/>
                                        <p:tgtEl>
                                          <p:spTgt spid="10">
                                            <p:bg/>
                                          </p:spTgt>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blinds(horizontal)">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blinds(horizontal)">
                                      <p:cBhvr>
                                        <p:cTn id="39" dur="500"/>
                                        <p:tgtEl>
                                          <p:spTgt spid="11">
                                            <p:bg/>
                                          </p:spTgt>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blinds(horizontal)">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2">
                                            <p:bg/>
                                          </p:spTgt>
                                        </p:tgtEl>
                                        <p:attrNameLst>
                                          <p:attrName>style.visibility</p:attrName>
                                        </p:attrNameLst>
                                      </p:cBhvr>
                                      <p:to>
                                        <p:strVal val="visible"/>
                                      </p:to>
                                    </p:set>
                                    <p:animEffect transition="in" filter="blinds(horizontal)">
                                      <p:cBhvr>
                                        <p:cTn id="47" dur="500"/>
                                        <p:tgtEl>
                                          <p:spTgt spid="12">
                                            <p:bg/>
                                          </p:spTgt>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12">
                                            <p:txEl>
                                              <p:pRg st="0" end="0"/>
                                            </p:txEl>
                                          </p:spTgt>
                                        </p:tgtEl>
                                        <p:attrNameLst>
                                          <p:attrName>style.visibility</p:attrName>
                                        </p:attrNameLst>
                                      </p:cBhvr>
                                      <p:to>
                                        <p:strVal val="visible"/>
                                      </p:to>
                                    </p:set>
                                    <p:animEffect transition="in" filter="blinds(horizontal)">
                                      <p:cBhvr>
                                        <p:cTn id="50"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P spid="9" grpId="0" build="p" animBg="1"/>
      <p:bldP spid="10" grpId="0" build="p" animBg="1"/>
      <p:bldP spid="11" grpId="0" build="p" animBg="1"/>
      <p:bldP spid="1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Hexin Slide 11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5_BD#cc77f56c1?segpoint=1&amp;vbadefaultcenterpage=1&amp;parentnodeid=bba9d4037&amp;vbahtmlprocessed=1&amp;hasbroken=1"/>
              <p:cNvSpPr/>
              <p:nvPr/>
            </p:nvSpPr>
            <p:spPr>
              <a:xfrm>
                <a:off x="356616" y="687006"/>
                <a:ext cx="11475720" cy="1207072"/>
              </a:xfrm>
              <a:prstGeom prst="rect">
                <a:avLst/>
              </a:prstGeom>
              <a:noFill/>
              <a:ln/>
            </p:spPr>
            <p:txBody>
              <a:bodyPr wrap="none" lIns="0" tIns="0" rIns="0" bIns="0" rtlCol="0" anchor="t"/>
              <a:lstStyle/>
              <a:p>
                <a:pPr algn="l" latinLnBrk="1">
                  <a:lnSpc>
                    <a:spcPts val="5100"/>
                  </a:lnSpc>
                </a:pPr>
                <a:r>
                  <a:rPr lang="en-US" altLang="zh-CN" sz="900" b="1" i="0" u="none" dirty="0">
                    <a:solidFill>
                      <a:srgbClr val="000000"/>
                    </a:solidFill>
                    <a:latin typeface="SimSun" pitchFamily="34" charset="0"/>
                    <a:ea typeface="SimSun" pitchFamily="34" charset="-122"/>
                    <a:cs typeface="SimSun" pitchFamily="34" charset="-120"/>
                  </a:rPr>
                  <a:t> </a:t>
                </a:r>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1" i="0" dirty="0">
                        <a:solidFill>
                          <a:srgbClr val="000000"/>
                        </a:solidFill>
                        <a:latin typeface="Cambria Math" panose="02040503050406030204" pitchFamily="18" charset="0"/>
                        <a:ea typeface="微软雅黑" pitchFamily="34" charset="-122"/>
                        <a:cs typeface="Times New Roman" pitchFamily="34" charset="-120"/>
                      </a:rPr>
                      <m:t>※</m:t>
                    </m:r>
                  </m:oMath>
                </a14:m>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r>
                  <a:rPr lang="en-US" altLang="zh-CN" sz="900" b="1" i="0" u="none" dirty="0">
                    <a:solidFill>
                      <a:srgbClr val="000000"/>
                    </a:solidFill>
                    <a:latin typeface="SimSun" pitchFamily="34" charset="0"/>
                    <a:ea typeface="SimSun" pitchFamily="34" charset="-122"/>
                    <a:cs typeface="SimSun" pitchFamily="34" charset="-120"/>
                  </a:rPr>
                  <a:t> </a:t>
                </a:r>
                <a:r>
                  <a:rPr lang="en-US" altLang="zh-CN" sz="2800" b="1" i="0" dirty="0">
                    <a:solidFill>
                      <a:srgbClr val="000000"/>
                    </a:solidFill>
                    <a:latin typeface="Times New Roman" pitchFamily="34" charset="0"/>
                    <a:ea typeface="微软雅黑" pitchFamily="34" charset="-122"/>
                    <a:cs typeface="Times New Roman" pitchFamily="34" charset="-120"/>
                  </a:rPr>
                  <a:t>温馨提示：</a:t>
                </a:r>
                <a:endParaRPr lang="en-US" altLang="zh-CN" sz="933" dirty="0"/>
              </a:p>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重力的方向只能说是竖直向下或垂直于水平面，不能说成“垂直向下”。</a:t>
                </a:r>
                <a:endParaRPr lang="en-US" altLang="zh-CN" sz="933" dirty="0"/>
              </a:p>
            </p:txBody>
          </p:sp>
        </mc:Choice>
        <mc:Fallback xmlns="">
          <p:sp>
            <p:nvSpPr>
              <p:cNvPr id="2" name="P_5_BD#cc77f56c1?segpoint=1&amp;vbadefaultcenterpage=1&amp;parentnodeid=bba9d4037&amp;vbahtmlprocessed=1&amp;hasbroken=1"/>
              <p:cNvSpPr>
                <a:spLocks noRot="1" noChangeAspect="1" noMove="1" noResize="1" noEditPoints="1" noAdjustHandles="1" noChangeArrowheads="1" noChangeShapeType="1" noTextEdit="1"/>
              </p:cNvSpPr>
              <p:nvPr/>
            </p:nvSpPr>
            <p:spPr>
              <a:xfrm>
                <a:off x="356616" y="687006"/>
                <a:ext cx="11475720" cy="1207072"/>
              </a:xfrm>
              <a:prstGeom prst="rect">
                <a:avLst/>
              </a:prstGeom>
              <a:blipFill>
                <a:blip r:embed="rId3"/>
                <a:stretch>
                  <a:fillRect r="-3507" b="-18687"/>
                </a:stretch>
              </a:blipFill>
              <a:ln/>
            </p:spPr>
            <p:txBody>
              <a:bodyPr/>
              <a:lstStyle/>
              <a:p>
                <a:r>
                  <a:rPr lang="zh-CN" altLang="en-US">
                    <a:noFill/>
                  </a:rPr>
                  <a:t> </a:t>
                </a:r>
              </a:p>
            </p:txBody>
          </p:sp>
        </mc:Fallback>
      </mc:AlternateContent>
      <p:sp>
        <p:nvSpPr>
          <p:cNvPr id="3" name="P_5_BD#cc77f56c1?segpoint=1&amp;vbadefaultcenterpage=1&amp;parentnodeid=bba9d4037&amp;vbahtmlprocessed=1&amp;hasbroken=1"/>
          <p:cNvSpPr/>
          <p:nvPr/>
        </p:nvSpPr>
        <p:spPr>
          <a:xfrm>
            <a:off x="356616" y="1968626"/>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4.重心：重力的等效作用点叫作物体的重心。形状规则</a:t>
            </a:r>
            <a:r>
              <a:rPr lang="en-US" altLang="zh-CN" sz="2800" b="0" i="0">
                <a:solidFill>
                  <a:srgbClr val="000000"/>
                </a:solidFill>
                <a:latin typeface="Times New Roman" pitchFamily="34" charset="0"/>
                <a:ea typeface="微软雅黑" pitchFamily="34" charset="-122"/>
                <a:cs typeface="Times New Roman" pitchFamily="34" charset="-120"/>
              </a:rPr>
              <a:t>、质量分布均</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匀的物体，重心在其</a:t>
            </a:r>
            <a:r>
              <a:rPr lang="en-US" altLang="zh-CN" sz="2800" i="0">
                <a:solidFill>
                  <a:srgbClr val="000000"/>
                </a:solidFill>
                <a:latin typeface="SimSun" pitchFamily="34" charset="0"/>
                <a:ea typeface="SimSun" pitchFamily="34" charset="-122"/>
                <a:cs typeface="SimSun" pitchFamily="34" charset="-120"/>
              </a:rPr>
              <a:t>__________</a:t>
            </a:r>
            <a:r>
              <a:rPr lang="en-US" altLang="zh-CN" sz="2800" b="0" i="0">
                <a:solidFill>
                  <a:srgbClr val="000000"/>
                </a:solidFill>
                <a:latin typeface="Times New Roman" pitchFamily="34" charset="0"/>
                <a:ea typeface="微软雅黑" pitchFamily="34" charset="-122"/>
                <a:cs typeface="Times New Roman" pitchFamily="34" charset="-120"/>
              </a:rPr>
              <a:t>上</a:t>
            </a:r>
            <a:r>
              <a:rPr lang="en-US" altLang="zh-CN" sz="2800" b="0" i="0" dirty="0">
                <a:solidFill>
                  <a:srgbClr val="000000"/>
                </a:solidFill>
                <a:latin typeface="Times New Roman" pitchFamily="34" charset="0"/>
                <a:ea typeface="微软雅黑" pitchFamily="34" charset="-122"/>
                <a:cs typeface="Times New Roman" pitchFamily="34" charset="-120"/>
              </a:rPr>
              <a:t>，如图1-9-1所示。</a:t>
            </a:r>
            <a:endParaRPr lang="en-US" altLang="zh-CN" sz="2800" dirty="0"/>
          </a:p>
        </p:txBody>
      </p:sp>
      <p:pic>
        <p:nvPicPr>
          <p:cNvPr id="4" name="P_5_BD#cc77f56c1?imagetipindex=1&amp;vbadefaultcenterpage=1&amp;parentnodeid=bba9d4037&amp;vbahtmlprocessed=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544568" y="3305239"/>
            <a:ext cx="3099816" cy="19933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P_5_BD#cc77f56c1?imagetipindex=1&amp;vbadefaultcenterpage=1&amp;parentnodeid=bba9d4037&amp;vbahtmlprocessed=1"/>
          <p:cNvSpPr/>
          <p:nvPr/>
        </p:nvSpPr>
        <p:spPr>
          <a:xfrm>
            <a:off x="5490432" y="5425631"/>
            <a:ext cx="12080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图1-9-1</a:t>
            </a:r>
            <a:endParaRPr lang="en-US" altLang="zh-CN" sz="2800" dirty="0"/>
          </a:p>
        </p:txBody>
      </p:sp>
      <p:sp>
        <p:nvSpPr>
          <p:cNvPr id="6" name="P_5_AN.23_1#cc77f56c1.blank?vbadefaultcenterpage=1&amp;parentnodeid=bba9d4037&amp;vbapositionanswer=23&amp;vbahtmlprocessed=1"/>
          <p:cNvSpPr/>
          <p:nvPr/>
        </p:nvSpPr>
        <p:spPr>
          <a:xfrm>
            <a:off x="3696716" y="2570606"/>
            <a:ext cx="15033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几何中心</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blinds(horizontal)">
                                      <p:cBhvr>
                                        <p:cTn id="7" dur="500"/>
                                        <p:tgtEl>
                                          <p:spTgt spid="6">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blinds(horizontal)">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Hexin Slide 12checked= 1 &amp; amp; version = 1.0.5checked=1&amp;version=1.0.5">
    <p:spTree>
      <p:nvGrpSpPr>
        <p:cNvPr id="1" name=""/>
        <p:cNvGrpSpPr/>
        <p:nvPr/>
      </p:nvGrpSpPr>
      <p:grpSpPr>
        <a:xfrm>
          <a:off x="0" y="0"/>
          <a:ext cx="0" cy="0"/>
          <a:chOff x="0" y="0"/>
          <a:chExt cx="0" cy="0"/>
        </a:xfrm>
      </p:grpSpPr>
      <p:sp>
        <p:nvSpPr>
          <p:cNvPr id="2" name="C_4_BD#c5587a139?vbadefaultcenterpage=1&amp;parentnodeid=165dd5247&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知识点4</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摩擦力</a:t>
            </a:r>
            <a:endParaRPr lang="en-US" altLang="zh-CN" sz="3000" dirty="0"/>
          </a:p>
        </p:txBody>
      </p:sp>
      <p:sp>
        <p:nvSpPr>
          <p:cNvPr id="3" name="P_5_BD#85f3c98f9?segpoint=1&amp;vbadefaultcenterpage=1&amp;parentnodeid=c5587a139&amp;vbahtmlprocessed=1"/>
          <p:cNvSpPr/>
          <p:nvPr/>
        </p:nvSpPr>
        <p:spPr>
          <a:xfrm>
            <a:off x="356616" y="1225650"/>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1.定义：两个相互接触的物体，当它们相对滑动时，</a:t>
            </a:r>
            <a:endParaRPr lang="en-US" altLang="zh-CN" sz="2800" dirty="0"/>
          </a:p>
        </p:txBody>
      </p:sp>
      <p:pic>
        <p:nvPicPr>
          <p:cNvPr id="4" name="P_5_BD#85f3c98f9?imagetipindex=2&amp;vbadefaultcenterpage=1&amp;parentnodeid=c5587a139&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572000" y="1930400"/>
            <a:ext cx="3044952" cy="7589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P_5_BD#85f3c98f9?imagetipindex=2&amp;vbadefaultcenterpage=1&amp;parentnodeid=c5587a139&amp;vbahtmlprocessed=1"/>
          <p:cNvSpPr/>
          <p:nvPr/>
        </p:nvSpPr>
        <p:spPr>
          <a:xfrm>
            <a:off x="5490432" y="2816352"/>
            <a:ext cx="12080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图1-9-2</a:t>
            </a:r>
            <a:endParaRPr lang="en-US" altLang="zh-CN" sz="2800" dirty="0"/>
          </a:p>
        </p:txBody>
      </p:sp>
      <p:sp>
        <p:nvSpPr>
          <p:cNvPr id="6" name="P_5_BD#85f3c98f9?vbadefaultcenterpage=1&amp;parentnodeid=c5587a139&amp;vbahtmlprocessed=1&amp;hasbroken=1"/>
          <p:cNvSpPr/>
          <p:nvPr/>
        </p:nvSpPr>
        <p:spPr>
          <a:xfrm>
            <a:off x="356616" y="3459353"/>
            <a:ext cx="11475720" cy="1211707"/>
          </a:xfrm>
          <a:prstGeom prst="rect">
            <a:avLst/>
          </a:prstGeom>
          <a:noFill/>
          <a:ln/>
        </p:spPr>
        <p:txBody>
          <a:bodyPr wrap="none" lIns="0" tIns="0" rIns="0" bIns="0" rtlCol="0" anchor="t"/>
          <a:lstStyle/>
          <a:p>
            <a:pPr algn="l" latinLnBrk="1">
              <a:lnSpc>
                <a:spcPts val="5100"/>
              </a:lnSpc>
            </a:pP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在接触面上会产生一种</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它们相对运动的力，这个力叫作滑动摩</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擦力</a:t>
            </a:r>
            <a:r>
              <a:rPr lang="en-US" altLang="zh-CN" sz="2800" b="0" i="0" dirty="0">
                <a:solidFill>
                  <a:srgbClr val="000000"/>
                </a:solidFill>
                <a:latin typeface="Times New Roman" pitchFamily="34" charset="0"/>
                <a:ea typeface="微软雅黑" pitchFamily="34" charset="-122"/>
                <a:cs typeface="Times New Roman" pitchFamily="34" charset="-120"/>
              </a:rPr>
              <a:t>，如图1-9-2所示。</a:t>
            </a:r>
            <a:endParaRPr lang="en-US" altLang="zh-CN" sz="2800" dirty="0"/>
          </a:p>
        </p:txBody>
      </p:sp>
      <p:sp>
        <p:nvSpPr>
          <p:cNvPr id="7" name="P_5_AN.24_1#85f3c98f9.blank?vbadefaultcenterpage=1&amp;parentnodeid=c5587a139&amp;vbapositionanswer=24&amp;vbahtmlprocessed=1"/>
          <p:cNvSpPr/>
          <p:nvPr/>
        </p:nvSpPr>
        <p:spPr>
          <a:xfrm>
            <a:off x="4763516" y="3424544"/>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阻碍</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blinds(horizontal)">
                                      <p:cBhvr>
                                        <p:cTn id="7" dur="500"/>
                                        <p:tgtEl>
                                          <p:spTgt spid="7">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blinds(horizontal)">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Hexin Slide 13checked= 1 &amp; amp; version = 1.0.5checked=1&amp;version=1.0.5">
    <p:spTree>
      <p:nvGrpSpPr>
        <p:cNvPr id="1" name=""/>
        <p:cNvGrpSpPr/>
        <p:nvPr/>
      </p:nvGrpSpPr>
      <p:grpSpPr>
        <a:xfrm>
          <a:off x="0" y="0"/>
          <a:ext cx="0" cy="0"/>
          <a:chOff x="0" y="0"/>
          <a:chExt cx="0" cy="0"/>
        </a:xfrm>
      </p:grpSpPr>
      <p:sp>
        <p:nvSpPr>
          <p:cNvPr id="2" name="P_5_BD#85f3c98f9?segpoint=1&amp;vbadefaultcenterpage=1&amp;parentnodeid=c5587a139&amp;vbahtmlprocessed=1"/>
          <p:cNvSpPr/>
          <p:nvPr/>
        </p:nvSpPr>
        <p:spPr>
          <a:xfrm>
            <a:off x="356616" y="1738947"/>
            <a:ext cx="11475720" cy="121170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2.产生摩擦力需同时满足三个条件：（1）物体相互接触、挤压；（2）接触面粗糙；（3）有相对运动或相对运动趋势。</a:t>
            </a:r>
            <a:endParaRPr lang="en-US" altLang="zh-CN" sz="2800" dirty="0"/>
          </a:p>
        </p:txBody>
      </p:sp>
      <p:sp>
        <p:nvSpPr>
          <p:cNvPr id="3" name="P_5_BD#85f3c98f9?segpoint=1&amp;vbadefaultcenterpage=1&amp;parentnodeid=c5587a139&amp;vbahtmlprocessed=1"/>
          <p:cNvSpPr/>
          <p:nvPr/>
        </p:nvSpPr>
        <p:spPr>
          <a:xfrm>
            <a:off x="356616" y="3017329"/>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3.摩擦力的方向：与物体相对运动（或相对运动趋势）的方向相反。</a:t>
            </a:r>
            <a:endParaRPr lang="en-US" altLang="zh-CN" sz="2800" dirty="0"/>
          </a:p>
        </p:txBody>
      </p:sp>
      <p:sp>
        <p:nvSpPr>
          <p:cNvPr id="4" name="P_5_BD#85f3c98f9?segpoint=1&amp;vbadefaultcenterpage=1&amp;parentnodeid=c5587a139&amp;vbahtmlprocessed=1&amp;hasbroken=1"/>
          <p:cNvSpPr/>
          <p:nvPr/>
        </p:nvSpPr>
        <p:spPr>
          <a:xfrm>
            <a:off x="356616" y="3660139"/>
            <a:ext cx="11475720" cy="1212025"/>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4.滑动摩擦力的影响因素：（1</a:t>
            </a:r>
            <a:r>
              <a:rPr lang="en-US" altLang="zh-CN" sz="2800" b="0" i="0">
                <a:solidFill>
                  <a:srgbClr val="000000"/>
                </a:solidFill>
                <a:latin typeface="Times New Roman" pitchFamily="34" charset="0"/>
                <a:ea typeface="微软雅黑" pitchFamily="34" charset="-122"/>
                <a:cs typeface="Times New Roman" pitchFamily="34" charset="-120"/>
              </a:rPr>
              <a:t>）接触面的</a:t>
            </a:r>
            <a:r>
              <a:rPr lang="en-US" altLang="zh-CN" sz="2800" i="0">
                <a:solidFill>
                  <a:srgbClr val="000000"/>
                </a:solidFill>
                <a:latin typeface="SimSun" pitchFamily="34" charset="0"/>
                <a:ea typeface="SimSun" pitchFamily="34" charset="-122"/>
                <a:cs typeface="SimSun" pitchFamily="34" charset="-120"/>
              </a:rPr>
              <a:t>__________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2</a:t>
            </a:r>
            <a:r>
              <a:rPr lang="en-US" altLang="zh-CN" sz="2800" b="0" i="0">
                <a:solidFill>
                  <a:srgbClr val="000000"/>
                </a:solidFill>
                <a:latin typeface="Times New Roman" pitchFamily="34" charset="0"/>
                <a:ea typeface="微软雅黑" pitchFamily="34" charset="-122"/>
                <a:cs typeface="Times New Roman" pitchFamily="34" charset="-120"/>
              </a:rPr>
              <a:t>）接触面</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受到的压力大小</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5" name="P_5_AN.25_1#85f3c98f9.blank?vbadefaultcenterpage=1&amp;parentnodeid=c5587a139&amp;vbapositionanswer=25&amp;vbahtmlprocessed=1"/>
          <p:cNvSpPr/>
          <p:nvPr/>
        </p:nvSpPr>
        <p:spPr>
          <a:xfrm>
            <a:off x="7697216" y="3627024"/>
            <a:ext cx="15033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粗糙程度</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Hexin Slide 14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5_BD#85f3c98f9?segpoint=1&amp;vbadefaultcenterpage=1&amp;parentnodeid=c5587a139&amp;vbahtmlprocessed=1"/>
              <p:cNvSpPr/>
              <p:nvPr/>
            </p:nvSpPr>
            <p:spPr>
              <a:xfrm>
                <a:off x="356616" y="1455959"/>
                <a:ext cx="11475720" cy="3772345"/>
              </a:xfrm>
              <a:prstGeom prst="rect">
                <a:avLst/>
              </a:prstGeom>
              <a:noFill/>
              <a:ln/>
            </p:spPr>
            <p:txBody>
              <a:bodyPr wrap="square" lIns="0" tIns="0" rIns="0" bIns="0" rtlCol="0" anchor="t"/>
              <a:lstStyle/>
              <a:p>
                <a:pPr algn="l" latinLnBrk="1">
                  <a:lnSpc>
                    <a:spcPts val="5100"/>
                  </a:lnSpc>
                </a:pPr>
                <a:r>
                  <a:rPr lang="en-US" altLang="zh-CN" sz="900" b="1" i="0" u="none" dirty="0">
                    <a:solidFill>
                      <a:srgbClr val="000000"/>
                    </a:solidFill>
                    <a:latin typeface="SimSun" pitchFamily="34" charset="0"/>
                    <a:ea typeface="SimSun" pitchFamily="34" charset="-122"/>
                    <a:cs typeface="SimSun" pitchFamily="34" charset="-120"/>
                  </a:rPr>
                  <a:t> </a:t>
                </a:r>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1" i="0" dirty="0">
                        <a:solidFill>
                          <a:srgbClr val="000000"/>
                        </a:solidFill>
                        <a:latin typeface="Cambria Math" panose="02040503050406030204" pitchFamily="18" charset="0"/>
                        <a:ea typeface="微软雅黑" pitchFamily="34" charset="-122"/>
                        <a:cs typeface="Times New Roman" pitchFamily="34" charset="-120"/>
                      </a:rPr>
                      <m:t>※</m:t>
                    </m:r>
                  </m:oMath>
                </a14:m>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r>
                  <a:rPr lang="en-US" altLang="zh-CN" sz="900" b="1" i="0" u="none" dirty="0">
                    <a:solidFill>
                      <a:srgbClr val="000000"/>
                    </a:solidFill>
                    <a:latin typeface="SimSun" pitchFamily="34" charset="0"/>
                    <a:ea typeface="SimSun" pitchFamily="34" charset="-122"/>
                    <a:cs typeface="SimSun" pitchFamily="34" charset="-120"/>
                  </a:rPr>
                  <a:t> </a:t>
                </a:r>
                <a:r>
                  <a:rPr lang="en-US" altLang="zh-CN" sz="2800" b="1" i="0" dirty="0">
                    <a:solidFill>
                      <a:srgbClr val="000000"/>
                    </a:solidFill>
                    <a:latin typeface="Times New Roman" pitchFamily="34" charset="0"/>
                    <a:ea typeface="微软雅黑" pitchFamily="34" charset="-122"/>
                    <a:cs typeface="Times New Roman" pitchFamily="34" charset="-120"/>
                  </a:rPr>
                  <a:t>温馨提示：</a:t>
                </a:r>
                <a:endParaRPr lang="en-US" altLang="zh-CN" sz="933" dirty="0"/>
              </a:p>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相对运动方向”不是“运动方向”。如人走路时，脚用力向后蹬地，脚相对地有向后运动的趋势，摩擦力虽然阻碍脚向后运动，但有利于人向前运动，因此地面给鞋底的摩擦力方向是与人的运动方向相同的。摩擦力有时阻碍运动，有时有利于运动，但无论哪种情况，必与相对运动方向或相对运动趋势方向相反。</a:t>
                </a:r>
                <a:endParaRPr lang="en-US" altLang="zh-CN" sz="933" dirty="0"/>
              </a:p>
            </p:txBody>
          </p:sp>
        </mc:Choice>
        <mc:Fallback xmlns="">
          <p:sp>
            <p:nvSpPr>
              <p:cNvPr id="2" name="P_5_BD#85f3c98f9?segpoint=1&amp;vbadefaultcenterpage=1&amp;parentnodeid=c5587a139&amp;vbahtmlprocessed=1"/>
              <p:cNvSpPr>
                <a:spLocks noRot="1" noChangeAspect="1" noMove="1" noResize="1" noEditPoints="1" noAdjustHandles="1" noChangeArrowheads="1" noChangeShapeType="1" noTextEdit="1"/>
              </p:cNvSpPr>
              <p:nvPr/>
            </p:nvSpPr>
            <p:spPr>
              <a:xfrm>
                <a:off x="356616" y="1455959"/>
                <a:ext cx="11475720" cy="3772345"/>
              </a:xfrm>
              <a:prstGeom prst="rect">
                <a:avLst/>
              </a:prstGeom>
              <a:blipFill>
                <a:blip r:embed="rId3"/>
                <a:stretch>
                  <a:fillRect l="-1913" r="-797" b="-5654"/>
                </a:stretch>
              </a:blipFill>
              <a:ln/>
            </p:spPr>
            <p:txBody>
              <a:bodyPr/>
              <a:lstStyle/>
              <a:p>
                <a:r>
                  <a:rPr lang="zh-CN" altLang="en-US">
                    <a:noFill/>
                  </a:rPr>
                  <a:t> </a:t>
                </a:r>
              </a:p>
            </p:txBody>
          </p:sp>
        </mc:Fallback>
      </mc:AlternateContent>
    </p:spTree>
  </p:cSld>
  <p:clrMapOvr>
    <a:masterClrMapping/>
  </p:clrMapOvr>
  <p:transition>
    <p:split dir="in"/>
  </p:transition>
</p:sld>
</file>

<file path=ppt/slides/slide15.xml><?xml version="1.0" encoding="utf-8"?>
<p:sld xmlns:a="http://schemas.openxmlformats.org/drawingml/2006/main" xmlns:r="http://schemas.openxmlformats.org/officeDocument/2006/relationships" xmlns:p="http://schemas.openxmlformats.org/presentationml/2006/main">
  <p:cSld name="Hexin Slide 15checked= 1 &amp; amp; version = 1.0.5checked=1&amp;version=1.0.5">
    <p:spTree>
      <p:nvGrpSpPr>
        <p:cNvPr id="1" name=""/>
        <p:cNvGrpSpPr/>
        <p:nvPr/>
      </p:nvGrpSpPr>
      <p:grpSpPr>
        <a:xfrm>
          <a:off x="0" y="0"/>
          <a:ext cx="0" cy="0"/>
          <a:chOff x="0" y="0"/>
          <a:chExt cx="0" cy="0"/>
        </a:xfrm>
      </p:grpSpPr>
      <p:sp>
        <p:nvSpPr>
          <p:cNvPr id="2" name="C_3_BD#86ce3166b.fixed?vbadefaultcenterpage=1&amp;parentnodeid=a364422f6&amp;vbahtmlprocessed=1"/>
          <p:cNvSpPr/>
          <p:nvPr/>
        </p:nvSpPr>
        <p:spPr>
          <a:xfrm>
            <a:off x="4498848" y="3163824"/>
            <a:ext cx="7507224" cy="1014984"/>
          </a:xfrm>
          <a:prstGeom prst="rect">
            <a:avLst/>
          </a:prstGeom>
          <a:noFill/>
          <a:ln/>
        </p:spPr>
        <p:txBody>
          <a:bodyPr wrap="none" lIns="0" tIns="0" rIns="0" bIns="0" rtlCol="0" anchor="ctr"/>
          <a:lstStyle/>
          <a:p>
            <a:pPr algn="l"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重难点突破</a:t>
            </a:r>
            <a:endParaRPr lang="en-US" altLang="zh-CN" sz="5500" dirty="0"/>
          </a:p>
        </p:txBody>
      </p:sp>
      <p:sp>
        <p:nvSpPr>
          <p:cNvPr id="3" name="C_3#86ce3166b.fixed?vbadefaultcenterpage=1&amp;parentnodeid=a364422f6&amp;vbahtmlprocessed=1"/>
          <p:cNvSpPr/>
          <p:nvPr/>
        </p:nvSpPr>
        <p:spPr>
          <a:xfrm>
            <a:off x="1975104" y="3163824"/>
            <a:ext cx="2039112" cy="1014984"/>
          </a:xfrm>
          <a:prstGeom prst="rect">
            <a:avLst/>
          </a:prstGeom>
          <a:noFill/>
          <a:ln/>
        </p:spPr>
        <p:txBody>
          <a:bodyPr wrap="none" lIns="0" tIns="0" rIns="0" bIns="0" rtlCol="0" anchor="ctr"/>
          <a:lstStyle/>
          <a:p>
            <a:pPr algn="ctr"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02</a:t>
            </a:r>
            <a:endParaRPr lang="en-US" altLang="zh-CN" sz="5500" dirty="0"/>
          </a:p>
        </p:txBody>
      </p:sp>
    </p:spTree>
  </p:cSld>
  <p:clrMapOvr>
    <a:masterClrMapping/>
  </p:clrMapOvr>
  <p:transition>
    <p:split dir="in"/>
  </p:transition>
</p:sld>
</file>

<file path=ppt/slides/slide16.xml><?xml version="1.0" encoding="utf-8"?>
<p:sld xmlns:a="http://schemas.openxmlformats.org/drawingml/2006/main" xmlns:r="http://schemas.openxmlformats.org/officeDocument/2006/relationships" xmlns:p="http://schemas.openxmlformats.org/presentationml/2006/main">
  <p:cSld name="Hexin Slide 16checked= 1 &amp; amp; version = 1.0.5checked=1&amp;version=1.0.5">
    <p:spTree>
      <p:nvGrpSpPr>
        <p:cNvPr id="1" name=""/>
        <p:cNvGrpSpPr/>
        <p:nvPr/>
      </p:nvGrpSpPr>
      <p:grpSpPr>
        <a:xfrm>
          <a:off x="0" y="0"/>
          <a:ext cx="0" cy="0"/>
          <a:chOff x="0" y="0"/>
          <a:chExt cx="0" cy="0"/>
        </a:xfrm>
      </p:grpSpPr>
      <p:sp>
        <p:nvSpPr>
          <p:cNvPr id="2" name="C_4_BD#d4fbe2be8?vbadefaultcenterpage=1&amp;parentnodeid=86ce3166b&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重点1</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弹簧测力计的使用与读数</a:t>
            </a:r>
            <a:endParaRPr lang="en-US" altLang="zh-CN" sz="3000" dirty="0"/>
          </a:p>
        </p:txBody>
      </p:sp>
      <p:graphicFrame>
        <p:nvGraphicFramePr>
          <p:cNvPr id="17" name="P_5_BD#6be4df8e8?colgroup=3,27&amp;vbadefaultcenterpage=1&amp;parentnodeid=d4fbe2be8&amp;vbahtmlprocessed=1&amp;hasbroken=1"/>
          <p:cNvGraphicFramePr>
            <a:graphicFrameLocks noGrp="1"/>
          </p:cNvGraphicFramePr>
          <p:nvPr>
            <p:extLst>
              <p:ext uri="{D42A27DB-BD31-4B8C-83A1-F6EECF244321}">
                <p14:modId xmlns:p14="http://schemas.microsoft.com/office/powerpoint/2010/main" val="4176858330"/>
              </p:ext>
            </p:extLst>
          </p:nvPr>
        </p:nvGraphicFramePr>
        <p:xfrm>
          <a:off x="356616" y="1282700"/>
          <a:ext cx="11439144" cy="3352800"/>
        </p:xfrm>
        <a:graphic>
          <a:graphicData uri="http://schemas.openxmlformats.org/drawingml/2006/table">
            <a:tbl>
              <a:tblPr/>
              <a:tblGrid>
                <a:gridCol w="1399032">
                  <a:extLst>
                    <a:ext uri="{9D8B030D-6E8A-4147-A177-3AD203B41FA5}">
                      <a16:colId xmlns:a16="http://schemas.microsoft.com/office/drawing/2014/main" xmlns="" val="20000"/>
                    </a:ext>
                  </a:extLst>
                </a:gridCol>
                <a:gridCol w="10040112">
                  <a:extLst>
                    <a:ext uri="{9D8B030D-6E8A-4147-A177-3AD203B41FA5}">
                      <a16:colId xmlns:a16="http://schemas.microsoft.com/office/drawing/2014/main" xmlns="" val="20001"/>
                    </a:ext>
                  </a:extLst>
                </a:gridCol>
              </a:tblGrid>
              <a:tr h="507937">
                <a:tc rowSpan="3">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使用前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看清它的量程和分度值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1062673">
                <a:tc vMerge="1">
                  <a:txBody>
                    <a:bodyPr/>
                    <a:lstStyle/>
                    <a:p>
                      <a:endParaRPr lang="zh-CN"/>
                    </a:p>
                  </a:txBody>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检查弹簧测力计的指针是否指在零刻度线处，若不在</a:t>
                      </a:r>
                      <a:r>
                        <a:rPr lang="en-US" altLang="zh-CN" sz="2800" b="0" i="0">
                          <a:solidFill>
                            <a:srgbClr val="000000"/>
                          </a:solidFill>
                          <a:latin typeface="Times New Roman" pitchFamily="34" charset="0"/>
                          <a:ea typeface="微软雅黑" pitchFamily="34" charset="-122"/>
                          <a:cs typeface="Times New Roman" pitchFamily="34" charset="-120"/>
                        </a:rPr>
                        <a:t>，需调零</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之后才可使用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507937">
                <a:tc vMerge="1">
                  <a:txBody>
                    <a:bodyPr/>
                    <a:lstStyle/>
                    <a:p>
                      <a:endParaRPr lang="zh-CN"/>
                    </a:p>
                  </a:txBody>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轻轻拉动挂钩几次，防止弹簧被外壳卡住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507937">
                <a:tc rowSpan="2">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使用时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使弹簧的伸长方向与受力方向一致，避免弹簧与外壳发生摩擦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507937">
                <a:tc vMerge="1">
                  <a:txBody>
                    <a:bodyPr/>
                    <a:lstStyle/>
                    <a:p>
                      <a:endParaRPr lang="zh-CN"/>
                    </a:p>
                  </a:txBody>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加在弹簧测力计上的力不允许超过它的最大测量值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bl>
          </a:graphicData>
        </a:graphic>
      </p:graphicFrame>
    </p:spTree>
  </p:cSld>
  <p:clrMapOvr>
    <a:masterClrMapping/>
  </p:clrMapOvr>
  <p:transition>
    <p:split dir="in"/>
  </p:transition>
</p:sld>
</file>

<file path=ppt/slides/slide17.xml><?xml version="1.0" encoding="utf-8"?>
<p:sld xmlns:a="http://schemas.openxmlformats.org/drawingml/2006/main" xmlns:r="http://schemas.openxmlformats.org/officeDocument/2006/relationships" xmlns:p="http://schemas.openxmlformats.org/presentationml/2006/main">
  <p:cSld name="Hexin Slide 17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8" name="P_5_BD#6be4df8e8?colgroup=3,27&amp;vbadefaultcenterpage=1&amp;parentnodeid=d4fbe2be8&amp;vbahtmlprocessed=1&amp;hasbroken=1"/>
              <p:cNvGraphicFramePr>
                <a:graphicFrameLocks noGrp="1"/>
              </p:cNvGraphicFramePr>
              <p:nvPr>
                <p:extLst>
                  <p:ext uri="{D42A27DB-BD31-4B8C-83A1-F6EECF244321}">
                    <p14:modId xmlns:p14="http://schemas.microsoft.com/office/powerpoint/2010/main" val="976898931"/>
                  </p:ext>
                </p:extLst>
              </p:nvPr>
            </p:nvGraphicFramePr>
            <p:xfrm>
              <a:off x="356616" y="1256823"/>
              <a:ext cx="11439144" cy="4857496"/>
            </p:xfrm>
            <a:graphic>
              <a:graphicData uri="http://schemas.openxmlformats.org/drawingml/2006/table">
                <a:tbl>
                  <a:tblPr/>
                  <a:tblGrid>
                    <a:gridCol w="1399032">
                      <a:extLst>
                        <a:ext uri="{9D8B030D-6E8A-4147-A177-3AD203B41FA5}">
                          <a16:colId xmlns:a16="http://schemas.microsoft.com/office/drawing/2014/main" xmlns="" val="20000"/>
                        </a:ext>
                      </a:extLst>
                    </a:gridCol>
                    <a:gridCol w="10040112">
                      <a:extLst>
                        <a:ext uri="{9D8B030D-6E8A-4147-A177-3AD203B41FA5}">
                          <a16:colId xmlns:a16="http://schemas.microsoft.com/office/drawing/2014/main" xmlns="" val="20001"/>
                        </a:ext>
                      </a:extLst>
                    </a:gridCol>
                  </a:tblGrid>
                  <a:tr h="3739896">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读数时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800"/>
                            </a:lnSpc>
                          </a:pPr>
                          <a:r>
                            <a:rPr lang="en-US" altLang="zh-CN" sz="595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a:t>
                          </a:r>
                          <a:endParaRPr lang="en-US" altLang="zh-CN" sz="900" spc="0" dirty="0">
                            <a:latin typeface="SimSun" panose="02010600030101010101" pitchFamily="2" charset="-122"/>
                          </a:endParaRPr>
                        </a:p>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1.确定分度值：弹簧测力计</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分为5个小格，故分度值为</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0.2</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1200" dirty="0"/>
                        </a:p>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2.读数：如图所示，</a:t>
                          </a:r>
                          <a:r>
                            <a:rPr lang="en-US" altLang="zh-CN" sz="2800" b="0" i="0">
                              <a:solidFill>
                                <a:srgbClr val="000000"/>
                              </a:solidFill>
                              <a:latin typeface="Times New Roman" pitchFamily="34" charset="0"/>
                              <a:ea typeface="微软雅黑" pitchFamily="34" charset="-122"/>
                              <a:cs typeface="Times New Roman" pitchFamily="34" charset="-120"/>
                            </a:rPr>
                            <a:t>弹簧测力计的示数为</a:t>
                          </a:r>
                          <a:r>
                            <a:rPr lang="en-US" altLang="zh-CN" sz="900" b="0" i="0" u="none">
                              <a:solidFill>
                                <a:srgbClr val="000000"/>
                              </a:solidFill>
                              <a:latin typeface="SimSun" pitchFamily="34" charset="0"/>
                              <a:ea typeface="SimSun" pitchFamily="34" charset="-122"/>
                              <a:cs typeface="SimSun" pitchFamily="34" charset="-120"/>
                            </a:rPr>
                            <a:t> </a:t>
                          </a:r>
                        </a:p>
                        <a:p>
                          <a:pPr algn="l" latinLnBrk="1" hangingPunct="0">
                            <a:lnSpc>
                              <a:spcPts val="4300"/>
                            </a:lnSpc>
                          </a:pPr>
                          <a:r>
                            <a:rPr lang="en-US" altLang="zh-CN" sz="100" b="0" i="0" kern="0" spc="-99900">
                              <a:solidFill>
                                <a:srgbClr val="FFFFFF"/>
                              </a:solidFill>
                              <a:latin typeface="Times New Roman" pitchFamily="34" charset="0"/>
                              <a:ea typeface="微软雅黑" pitchFamily="34" charset="-122"/>
                              <a:cs typeface="Times New Roman" pitchFamily="34" charset="-120"/>
                            </a:rPr>
                            <a:t>&lt;</a:t>
                          </a:r>
                          <a:r>
                            <a:rPr lang="en-US" altLang="zh-CN" sz="100" b="0" i="0" kern="0" spc="-99900" dirty="0">
                              <a:solidFill>
                                <a:srgbClr val="FFFFFF"/>
                              </a:solidFill>
                              <a:latin typeface="Times New Roman" pitchFamily="34" charset="0"/>
                              <a:ea typeface="微软雅黑" pitchFamily="34" charset="-122"/>
                              <a:cs typeface="Times New Roman" pitchFamily="34" charset="-120"/>
                            </a:rPr>
                            <a: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3</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+3×0.2</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=3.6</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1062673">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注意</a:t>
                          </a:r>
                          <a:endParaRPr lang="en-US" altLang="zh-CN" sz="1200" dirty="0"/>
                        </a:p>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事项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只有在弹簧的弹性限度内</a:t>
                          </a:r>
                          <a:r>
                            <a:rPr lang="en-US" altLang="zh-CN" sz="2800" b="0" i="0">
                              <a:solidFill>
                                <a:srgbClr val="000000"/>
                              </a:solidFill>
                              <a:latin typeface="Times New Roman" pitchFamily="34" charset="0"/>
                              <a:ea typeface="微软雅黑" pitchFamily="34" charset="-122"/>
                              <a:cs typeface="Times New Roman" pitchFamily="34" charset="-120"/>
                            </a:rPr>
                            <a:t>，弹簧的伸长量才会与它受到的拉力</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成正比</a:t>
                          </a:r>
                          <a:r>
                            <a:rPr lang="en-US" altLang="zh-CN" sz="2800" b="0" i="0" dirty="0">
                              <a:solidFill>
                                <a:srgbClr val="000000"/>
                              </a:solidFill>
                              <a:latin typeface="Times New Roman" pitchFamily="34" charset="0"/>
                              <a:ea typeface="微软雅黑" pitchFamily="34" charset="-122"/>
                              <a:cs typeface="Times New Roman" pitchFamily="34" charset="-120"/>
                            </a:rPr>
                            <a:t>。如果超出此范围，弹簧测力计会失准甚至被损坏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mc:Choice>
        <mc:Fallback xmlns="">
          <p:graphicFrame>
            <p:nvGraphicFramePr>
              <p:cNvPr id="18" name="P_5_BD#6be4df8e8?colgroup=3,27&amp;vbadefaultcenterpage=1&amp;parentnodeid=d4fbe2be8&amp;vbahtmlprocessed=1&amp;hasbroken=1"/>
              <p:cNvGraphicFramePr>
                <a:graphicFrameLocks noGrp="1"/>
              </p:cNvGraphicFramePr>
              <p:nvPr>
                <p:extLst>
                  <p:ext uri="{D42A27DB-BD31-4B8C-83A1-F6EECF244321}">
                    <p14:modId xmlns:p14="http://schemas.microsoft.com/office/powerpoint/2010/main" val="976898931"/>
                  </p:ext>
                </p:extLst>
              </p:nvPr>
            </p:nvGraphicFramePr>
            <p:xfrm>
              <a:off x="356616" y="1256823"/>
              <a:ext cx="11439144" cy="4809681"/>
            </p:xfrm>
            <a:graphic>
              <a:graphicData uri="http://schemas.openxmlformats.org/drawingml/2006/table">
                <a:tbl>
                  <a:tblPr/>
                  <a:tblGrid>
                    <a:gridCol w="1399032">
                      <a:extLst>
                        <a:ext uri="{9D8B030D-6E8A-4147-A177-3AD203B41FA5}">
                          <a16:colId xmlns:a16="http://schemas.microsoft.com/office/drawing/2014/main" val="20000"/>
                        </a:ext>
                      </a:extLst>
                    </a:gridCol>
                    <a:gridCol w="10040112">
                      <a:extLst>
                        <a:ext uri="{9D8B030D-6E8A-4147-A177-3AD203B41FA5}">
                          <a16:colId xmlns:a16="http://schemas.microsoft.com/office/drawing/2014/main" val="20001"/>
                        </a:ext>
                      </a:extLst>
                    </a:gridCol>
                  </a:tblGrid>
                  <a:tr h="3739896">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读数时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4026" t="-163" r="-121" b="-34039"/>
                          </a:stretch>
                        </a:blipFill>
                      </a:tcPr>
                    </a:tc>
                    <a:extLst>
                      <a:ext uri="{0D108BD9-81ED-4DB2-BD59-A6C34878D82A}">
                        <a16:rowId xmlns:a16="http://schemas.microsoft.com/office/drawing/2014/main" val="10000"/>
                      </a:ext>
                    </a:extLst>
                  </a:tr>
                  <a:tr h="1069785">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注意</a:t>
                          </a:r>
                          <a:endParaRPr lang="en-US" altLang="zh-CN" sz="1200" dirty="0"/>
                        </a:p>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事项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只有在弹簧的弹性限度内</a:t>
                          </a:r>
                          <a:r>
                            <a:rPr lang="en-US" altLang="zh-CN" sz="2800" b="0" i="0">
                              <a:solidFill>
                                <a:srgbClr val="000000"/>
                              </a:solidFill>
                              <a:latin typeface="Times New Roman" pitchFamily="34" charset="0"/>
                              <a:ea typeface="微软雅黑" pitchFamily="34" charset="-122"/>
                              <a:cs typeface="Times New Roman" pitchFamily="34" charset="-120"/>
                            </a:rPr>
                            <a:t>，弹簧的伸长量才会与它受到的拉力</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成正比</a:t>
                          </a:r>
                          <a:r>
                            <a:rPr lang="en-US" altLang="zh-CN" sz="2800" b="0" i="0" dirty="0">
                              <a:solidFill>
                                <a:srgbClr val="000000"/>
                              </a:solidFill>
                              <a:latin typeface="Times New Roman" pitchFamily="34" charset="0"/>
                              <a:ea typeface="微软雅黑" pitchFamily="34" charset="-122"/>
                              <a:cs typeface="Times New Roman" pitchFamily="34" charset="-120"/>
                            </a:rPr>
                            <a:t>。如果超出此范围，弹簧测力计会失准甚至被损坏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pic>
        <p:nvPicPr>
          <p:cNvPr id="3" name="P_5_BD#6be4df8e8.table_image?tableimageindex=1&amp;vbadefaultcenterpage=1&amp;parentnodeid=d4fbe2be8&amp;vbahtmlprocessed=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117835" y="1649189"/>
            <a:ext cx="1234440" cy="136245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2" name="P_5_BD#6be4df8e8?colgroup=3,27&amp;vbadefaultcenterpage=1&amp;parentnodeid=d4fbe2be8&amp;vbahtmlprocessed=1">
            <a:extLst>
              <a:ext uri="{FF2B5EF4-FFF2-40B4-BE49-F238E27FC236}">
                <a16:creationId xmlns:a16="http://schemas.microsoft.com/office/drawing/2014/main" xmlns="" id="{519759B9-95A0-4484-B9DF-DD1A0C93FA46}"/>
              </a:ext>
            </a:extLst>
          </p:cNvPr>
          <p:cNvSpPr txBox="1"/>
          <p:nvPr/>
        </p:nvSpPr>
        <p:spPr>
          <a:xfrm>
            <a:off x="9255760" y="551720"/>
            <a:ext cx="2540000" cy="572516"/>
          </a:xfrm>
          <a:prstGeom prst="rect">
            <a:avLst/>
          </a:prstGeom>
          <a:noFill/>
        </p:spPr>
        <p:txBody>
          <a:bodyPr vert="horz" lIns="0" tIns="0" rIns="0" bIns="0" rtlCol="0">
            <a:spAutoFit/>
          </a:bodyPr>
          <a:lstStyle/>
          <a:p>
            <a:pPr algn="r">
              <a:lnSpc>
                <a:spcPct val="150000"/>
              </a:lnSpc>
            </a:pPr>
            <a:r>
              <a:rPr lang="zh-CN" altLang="en-US" sz="2800">
                <a:latin typeface="Times New Roman" panose="02020603050405020304" pitchFamily="18" charset="0"/>
              </a:rPr>
              <a:t>续表</a:t>
            </a:r>
          </a:p>
        </p:txBody>
      </p:sp>
    </p:spTree>
  </p:cSld>
  <p:clrMapOvr>
    <a:masterClrMapping/>
  </p:clrMapOvr>
  <p:transition>
    <p:split dir="in"/>
  </p:transition>
</p:sld>
</file>

<file path=ppt/slides/slide18.xml><?xml version="1.0" encoding="utf-8"?>
<p:sld xmlns:a="http://schemas.openxmlformats.org/drawingml/2006/main" xmlns:r="http://schemas.openxmlformats.org/officeDocument/2006/relationships" xmlns:p="http://schemas.openxmlformats.org/presentationml/2006/main">
  <p:cSld name="Hexin Slide 18checked= 1 &amp; amp; version = 1.0.5checked=1&amp;version=1.0.5">
    <p:spTree>
      <p:nvGrpSpPr>
        <p:cNvPr id="1" name=""/>
        <p:cNvGrpSpPr/>
        <p:nvPr/>
      </p:nvGrpSpPr>
      <p:grpSpPr>
        <a:xfrm>
          <a:off x="0" y="0"/>
          <a:ext cx="0" cy="0"/>
          <a:chOff x="0" y="0"/>
          <a:chExt cx="0" cy="0"/>
        </a:xfrm>
      </p:grpSpPr>
      <p:sp>
        <p:nvSpPr>
          <p:cNvPr id="2" name="C_4_BD#f3b7db1c6?vbadefaultcenterpage=1&amp;parentnodeid=86ce3166b&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重点2</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作力的示意图</a:t>
            </a:r>
            <a:endParaRPr lang="en-US" altLang="zh-CN" sz="3000" dirty="0"/>
          </a:p>
        </p:txBody>
      </p:sp>
      <p:sp>
        <p:nvSpPr>
          <p:cNvPr id="3" name="P_5_BD#bfa595444?segpoint=1&amp;vbadefaultcenterpage=1&amp;parentnodeid=f3b7db1c6&amp;vbahtmlprocessed=1"/>
          <p:cNvSpPr/>
          <p:nvPr/>
        </p:nvSpPr>
        <p:spPr>
          <a:xfrm>
            <a:off x="356616" y="1225650"/>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1.确定研究对象即受力物体，并要清楚作的是哪些力。</a:t>
            </a:r>
            <a:endParaRPr lang="en-US" altLang="zh-CN" sz="2800" dirty="0"/>
          </a:p>
        </p:txBody>
      </p:sp>
      <p:sp>
        <p:nvSpPr>
          <p:cNvPr id="4" name="P_5_BD#bfa595444?segpoint=1&amp;vbadefaultcenterpage=1&amp;parentnodeid=f3b7db1c6&amp;vbahtmlprocessed=1"/>
          <p:cNvSpPr/>
          <p:nvPr/>
        </p:nvSpPr>
        <p:spPr>
          <a:xfrm>
            <a:off x="356616" y="1868678"/>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2.三定</a:t>
            </a:r>
            <a:endParaRPr lang="en-US" altLang="zh-CN" sz="2800" dirty="0"/>
          </a:p>
        </p:txBody>
      </p:sp>
      <p:sp>
        <p:nvSpPr>
          <p:cNvPr id="5" name="P_5_BD#bfa595444?segpoint=1&amp;vbadefaultcenterpage=1&amp;parentnodeid=f3b7db1c6&amp;vbahtmlprocessed=1"/>
          <p:cNvSpPr/>
          <p:nvPr/>
        </p:nvSpPr>
        <p:spPr>
          <a:xfrm>
            <a:off x="356616" y="2503678"/>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（1）定点：在受力物体上找出所作力的作用点。</a:t>
            </a:r>
            <a:endParaRPr lang="en-US" altLang="zh-CN" sz="2800" dirty="0"/>
          </a:p>
        </p:txBody>
      </p:sp>
      <p:sp>
        <p:nvSpPr>
          <p:cNvPr id="6" name="P_5_BD#bfa595444?segpoint=1&amp;vbadefaultcenterpage=1&amp;parentnodeid=f3b7db1c6&amp;vbahtmlprocessed=1"/>
          <p:cNvSpPr/>
          <p:nvPr/>
        </p:nvSpPr>
        <p:spPr>
          <a:xfrm>
            <a:off x="356616" y="3138678"/>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（2）定方向：根据要求正确作出力的方向。</a:t>
            </a:r>
            <a:endParaRPr lang="en-US" altLang="zh-CN" sz="2800" dirty="0"/>
          </a:p>
        </p:txBody>
      </p:sp>
      <p:sp>
        <p:nvSpPr>
          <p:cNvPr id="7" name="P_5_BD#bfa595444?segpoint=1&amp;vbadefaultcenterpage=1&amp;parentnodeid=f3b7db1c6&amp;vbahtmlprocessed=1"/>
          <p:cNvSpPr/>
          <p:nvPr/>
        </p:nvSpPr>
        <p:spPr>
          <a:xfrm>
            <a:off x="356616" y="3781488"/>
            <a:ext cx="11475720" cy="12120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（3）定长度：作力的示意图时，物体如果同时受几个力作用，在作这几个力的示意图时，力越大，线段应该越长。</a:t>
            </a:r>
            <a:endParaRPr lang="en-US" altLang="zh-CN" sz="2800" dirty="0"/>
          </a:p>
        </p:txBody>
      </p:sp>
    </p:spTree>
  </p:cSld>
  <p:clrMapOvr>
    <a:masterClrMapping/>
  </p:clrMapOvr>
  <p:transition>
    <p:split dir="in"/>
  </p:transition>
</p:sld>
</file>

<file path=ppt/slides/slide19.xml><?xml version="1.0" encoding="utf-8"?>
<p:sld xmlns:a="http://schemas.openxmlformats.org/drawingml/2006/main" xmlns:r="http://schemas.openxmlformats.org/officeDocument/2006/relationships" xmlns:p="http://schemas.openxmlformats.org/presentationml/2006/main">
  <p:cSld name="Hexin Slide 19checked= 1 &amp; amp; version = 1.0.5checked=1&amp;version=1.0.5">
    <p:spTree>
      <p:nvGrpSpPr>
        <p:cNvPr id="1" name=""/>
        <p:cNvGrpSpPr/>
        <p:nvPr/>
      </p:nvGrpSpPr>
      <p:grpSpPr>
        <a:xfrm>
          <a:off x="0" y="0"/>
          <a:ext cx="0" cy="0"/>
          <a:chOff x="0" y="0"/>
          <a:chExt cx="0" cy="0"/>
        </a:xfrm>
      </p:grpSpPr>
      <p:sp>
        <p:nvSpPr>
          <p:cNvPr id="2" name="P_5_BD#bfa595444?segpoint=1&amp;vbadefaultcenterpage=1&amp;parentnodeid=f3b7db1c6&amp;vbahtmlprocessed=1"/>
          <p:cNvSpPr/>
          <p:nvPr/>
        </p:nvSpPr>
        <p:spPr>
          <a:xfrm>
            <a:off x="356616" y="2056606"/>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3.二标</a:t>
            </a:r>
            <a:endParaRPr lang="en-US" altLang="zh-CN" sz="2800" dirty="0"/>
          </a:p>
        </p:txBody>
      </p:sp>
      <p:sp>
        <p:nvSpPr>
          <p:cNvPr id="3" name="P_5_BD#bfa595444?segpoint=1&amp;vbadefaultcenterpage=1&amp;parentnodeid=f3b7db1c6&amp;vbahtmlprocessed=1"/>
          <p:cNvSpPr/>
          <p:nvPr/>
        </p:nvSpPr>
        <p:spPr>
          <a:xfrm>
            <a:off x="356616" y="2699988"/>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（1）标箭头：在力的作用线末端标上表示力的方向的箭头。</a:t>
            </a:r>
            <a:endParaRPr lang="en-US" altLang="zh-CN" sz="2800" dirty="0"/>
          </a:p>
        </p:txBody>
      </p:sp>
      <mc:AlternateContent xmlns:mc="http://schemas.openxmlformats.org/markup-compatibility/2006" xmlns:a14="http://schemas.microsoft.com/office/drawing/2010/main">
        <mc:Choice Requires="a14">
          <p:sp>
            <p:nvSpPr>
              <p:cNvPr id="4" name="P_5_BD#bfa595444?segpoint=1&amp;vbadefaultcenterpage=1&amp;parentnodeid=f3b7db1c6&amp;vbahtmlprocessed=1"/>
              <p:cNvSpPr/>
              <p:nvPr/>
            </p:nvSpPr>
            <p:spPr>
              <a:xfrm>
                <a:off x="356616" y="3342798"/>
                <a:ext cx="11475720" cy="121170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（2）标力的符号：弹力（推力、拉力、支持力、压力都属于弹力）用字母“F”表示，重力用字母“G”表示，摩擦力用字母“</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𝑓</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”表示。</a:t>
                </a:r>
                <a:endParaRPr lang="en-US" altLang="zh-CN" sz="2800" dirty="0"/>
              </a:p>
            </p:txBody>
          </p:sp>
        </mc:Choice>
        <mc:Fallback xmlns="">
          <p:sp>
            <p:nvSpPr>
              <p:cNvPr id="4" name="P_5_BD#bfa595444?segpoint=1&amp;vbadefaultcenterpage=1&amp;parentnodeid=f3b7db1c6&amp;vbahtmlprocessed=1"/>
              <p:cNvSpPr>
                <a:spLocks noRot="1" noChangeAspect="1" noMove="1" noResize="1" noEditPoints="1" noAdjustHandles="1" noChangeArrowheads="1" noChangeShapeType="1" noTextEdit="1"/>
              </p:cNvSpPr>
              <p:nvPr/>
            </p:nvSpPr>
            <p:spPr>
              <a:xfrm>
                <a:off x="356616" y="3342798"/>
                <a:ext cx="11475720" cy="1211707"/>
              </a:xfrm>
              <a:prstGeom prst="rect">
                <a:avLst/>
              </a:prstGeom>
              <a:blipFill>
                <a:blip r:embed="rId3"/>
                <a:stretch>
                  <a:fillRect l="-1913" b="-17588"/>
                </a:stretch>
              </a:blipFill>
              <a:ln/>
            </p:spPr>
            <p:txBody>
              <a:bodyPr/>
              <a:lstStyle/>
              <a:p>
                <a:r>
                  <a:rPr lang="zh-CN" altLang="en-US">
                    <a:noFill/>
                  </a:rPr>
                  <a:t> </a:t>
                </a:r>
              </a:p>
            </p:txBody>
          </p:sp>
        </mc:Fallback>
      </mc:AlternateContent>
    </p:spTree>
  </p:cSld>
  <p:clrMapOvr>
    <a:masterClrMapping/>
  </p:clrMapOvr>
  <p:transition>
    <p:split dir="in"/>
  </p:transition>
</p:sld>
</file>

<file path=ppt/slides/slide2.xml><?xml version="1.0" encoding="utf-8"?>
<p:sld xmlns:a="http://schemas.openxmlformats.org/drawingml/2006/main" xmlns:r="http://schemas.openxmlformats.org/officeDocument/2006/relationships" xmlns:p="http://schemas.openxmlformats.org/presentationml/2006/main">
  <p:cSld name="Hexin Slide 2checked= 1 &amp; amp; version = 1.0.5checked=1&amp;version=1.0.5">
    <p:spTree>
      <p:nvGrpSpPr>
        <p:cNvPr id="1" name=""/>
        <p:cNvGrpSpPr/>
        <p:nvPr/>
      </p:nvGrpSpPr>
      <p:grpSpPr>
        <a:xfrm>
          <a:off x="0" y="0"/>
          <a:ext cx="0" cy="0"/>
          <a:chOff x="0" y="0"/>
          <a:chExt cx="0" cy="0"/>
        </a:xfrm>
      </p:grpSpPr>
      <p:sp>
        <p:nvSpPr>
          <p:cNvPr id="2" name="C_2#a364422f6.fixed?vbadefaultcenterpage=1&amp;parentnodeid=bf47da24c&amp;vbahtmlprocessed=1"/>
          <p:cNvSpPr/>
          <p:nvPr/>
        </p:nvSpPr>
        <p:spPr>
          <a:xfrm>
            <a:off x="868680" y="2048256"/>
            <a:ext cx="10799064" cy="877824"/>
          </a:xfrm>
          <a:prstGeom prst="rect">
            <a:avLst/>
          </a:prstGeom>
          <a:noFill/>
          <a:ln/>
        </p:spPr>
        <p:txBody>
          <a:bodyPr wrap="none" lIns="0" tIns="0" rIns="0" bIns="0" rtlCol="0" anchor="ctr"/>
          <a:lstStyle/>
          <a:p>
            <a:pPr algn="ctr" latinLnBrk="1">
              <a:lnSpc>
                <a:spcPct val="120000"/>
              </a:lnSpc>
            </a:pPr>
            <a:r>
              <a:rPr lang="en-US" altLang="zh-CN" sz="4000" b="1" i="0" dirty="0">
                <a:solidFill>
                  <a:srgbClr val="000000"/>
                </a:solidFill>
                <a:latin typeface="微软雅黑" pitchFamily="34" charset="0"/>
                <a:ea typeface="微软雅黑" pitchFamily="34" charset="-122"/>
                <a:cs typeface="微软雅黑" pitchFamily="34" charset="-120"/>
              </a:rPr>
              <a:t>第一部分</a:t>
            </a:r>
            <a:r>
              <a:rPr lang="en-US" altLang="zh-CN" sz="4000" b="1" i="0" dirty="0">
                <a:solidFill>
                  <a:srgbClr val="000000"/>
                </a:solidFill>
                <a:latin typeface="SimSun" pitchFamily="34" charset="0"/>
                <a:ea typeface="SimSun" pitchFamily="34" charset="-122"/>
                <a:cs typeface="SimSun" pitchFamily="34" charset="-120"/>
              </a:rPr>
              <a:t> </a:t>
            </a:r>
            <a:r>
              <a:rPr lang="en-US" altLang="zh-CN" sz="4000" b="1" i="0" dirty="0">
                <a:solidFill>
                  <a:srgbClr val="000000"/>
                </a:solidFill>
                <a:latin typeface="微软雅黑" pitchFamily="34" charset="0"/>
                <a:ea typeface="微软雅黑" pitchFamily="34" charset="-122"/>
                <a:cs typeface="微软雅黑" pitchFamily="34" charset="-120"/>
              </a:rPr>
              <a:t>课程培优</a:t>
            </a:r>
            <a:endParaRPr lang="en-US" altLang="zh-CN" sz="4000" dirty="0"/>
          </a:p>
        </p:txBody>
      </p:sp>
      <p:sp>
        <p:nvSpPr>
          <p:cNvPr id="3" name="C_2_BD#a364422f6.fixed?vbadefaultcenterpage=1&amp;parentnodeid=bf47da24c&amp;vbahtmlprocessed=1"/>
          <p:cNvSpPr/>
          <p:nvPr/>
        </p:nvSpPr>
        <p:spPr>
          <a:xfrm>
            <a:off x="868680" y="3273552"/>
            <a:ext cx="10799064" cy="722376"/>
          </a:xfrm>
          <a:prstGeom prst="rect">
            <a:avLst/>
          </a:prstGeom>
          <a:noFill/>
          <a:ln/>
        </p:spPr>
        <p:txBody>
          <a:bodyPr wrap="none" lIns="0" tIns="0" rIns="0" bIns="0" rtlCol="0" anchor="ctr"/>
          <a:lstStyle/>
          <a:p>
            <a:pPr algn="ctr" latinLnBrk="1">
              <a:lnSpc>
                <a:spcPct val="120000"/>
              </a:lnSpc>
            </a:pPr>
            <a:r>
              <a:rPr lang="en-US" altLang="zh-CN" sz="4000" b="1" i="0" dirty="0">
                <a:solidFill>
                  <a:srgbClr val="000000"/>
                </a:solidFill>
                <a:latin typeface="微软雅黑" pitchFamily="34" charset="0"/>
                <a:ea typeface="微软雅黑" pitchFamily="34" charset="-122"/>
                <a:cs typeface="微软雅黑" pitchFamily="34" charset="-120"/>
              </a:rPr>
              <a:t>第9讲</a:t>
            </a:r>
            <a:r>
              <a:rPr lang="en-US" altLang="zh-CN" sz="4000" b="1" i="0" dirty="0">
                <a:solidFill>
                  <a:srgbClr val="000000"/>
                </a:solidFill>
                <a:latin typeface="SimSun" pitchFamily="34" charset="0"/>
                <a:ea typeface="SimSun" pitchFamily="34" charset="-122"/>
                <a:cs typeface="SimSun" pitchFamily="34" charset="-120"/>
              </a:rPr>
              <a:t> </a:t>
            </a:r>
            <a:r>
              <a:rPr lang="en-US" altLang="zh-CN" sz="4000" b="1" i="0" dirty="0">
                <a:solidFill>
                  <a:srgbClr val="000000"/>
                </a:solidFill>
                <a:latin typeface="微软雅黑" pitchFamily="34" charset="0"/>
                <a:ea typeface="微软雅黑" pitchFamily="34" charset="-122"/>
                <a:cs typeface="微软雅黑" pitchFamily="34" charset="-120"/>
              </a:rPr>
              <a:t>力</a:t>
            </a:r>
            <a:r>
              <a:rPr lang="en-US" altLang="zh-CN" sz="4000" b="1" i="0" dirty="0">
                <a:solidFill>
                  <a:srgbClr val="000000"/>
                </a:solidFill>
                <a:latin typeface="SimSun" pitchFamily="34" charset="0"/>
                <a:ea typeface="SimSun" pitchFamily="34" charset="-122"/>
                <a:cs typeface="SimSun" pitchFamily="34" charset="-120"/>
              </a:rPr>
              <a:t> </a:t>
            </a:r>
            <a:r>
              <a:rPr lang="en-US" altLang="zh-CN" sz="4000" b="1" i="0" dirty="0">
                <a:solidFill>
                  <a:srgbClr val="000000"/>
                </a:solidFill>
                <a:latin typeface="微软雅黑" pitchFamily="34" charset="0"/>
                <a:ea typeface="微软雅黑" pitchFamily="34" charset="-122"/>
                <a:cs typeface="微软雅黑" pitchFamily="34" charset="-120"/>
              </a:rPr>
              <a:t>弹力</a:t>
            </a:r>
            <a:r>
              <a:rPr lang="en-US" altLang="zh-CN" sz="4000" b="1" i="0" dirty="0">
                <a:solidFill>
                  <a:srgbClr val="000000"/>
                </a:solidFill>
                <a:latin typeface="SimSun" pitchFamily="34" charset="0"/>
                <a:ea typeface="SimSun" pitchFamily="34" charset="-122"/>
                <a:cs typeface="SimSun" pitchFamily="34" charset="-120"/>
              </a:rPr>
              <a:t> </a:t>
            </a:r>
            <a:r>
              <a:rPr lang="en-US" altLang="zh-CN" sz="4000" b="1" i="0" dirty="0">
                <a:solidFill>
                  <a:srgbClr val="000000"/>
                </a:solidFill>
                <a:latin typeface="微软雅黑" pitchFamily="34" charset="0"/>
                <a:ea typeface="微软雅黑" pitchFamily="34" charset="-122"/>
                <a:cs typeface="微软雅黑" pitchFamily="34" charset="-120"/>
              </a:rPr>
              <a:t>重力</a:t>
            </a:r>
            <a:r>
              <a:rPr lang="en-US" altLang="zh-CN" sz="4000" b="1" i="0" dirty="0">
                <a:solidFill>
                  <a:srgbClr val="000000"/>
                </a:solidFill>
                <a:latin typeface="SimSun" pitchFamily="34" charset="0"/>
                <a:ea typeface="SimSun" pitchFamily="34" charset="-122"/>
                <a:cs typeface="SimSun" pitchFamily="34" charset="-120"/>
              </a:rPr>
              <a:t> </a:t>
            </a:r>
            <a:r>
              <a:rPr lang="en-US" altLang="zh-CN" sz="4000" b="1" i="0" dirty="0">
                <a:solidFill>
                  <a:srgbClr val="000000"/>
                </a:solidFill>
                <a:latin typeface="微软雅黑" pitchFamily="34" charset="0"/>
                <a:ea typeface="微软雅黑" pitchFamily="34" charset="-122"/>
                <a:cs typeface="微软雅黑" pitchFamily="34" charset="-120"/>
              </a:rPr>
              <a:t>摩擦力</a:t>
            </a:r>
            <a:endParaRPr lang="en-US" altLang="zh-CN" sz="4000" dirty="0"/>
          </a:p>
        </p:txBody>
      </p:sp>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name="Hexin Slide 20checked= 1 &amp; amp; version = 1.0.5checked=1&amp;version=1.0.5">
    <p:spTree>
      <p:nvGrpSpPr>
        <p:cNvPr id="1" name=""/>
        <p:cNvGrpSpPr/>
        <p:nvPr/>
      </p:nvGrpSpPr>
      <p:grpSpPr>
        <a:xfrm>
          <a:off x="0" y="0"/>
          <a:ext cx="0" cy="0"/>
          <a:chOff x="0" y="0"/>
          <a:chExt cx="0" cy="0"/>
        </a:xfrm>
      </p:grpSpPr>
      <p:sp>
        <p:nvSpPr>
          <p:cNvPr id="2" name="C_4_BD#503407659?vbadefaultcenterpage=1&amp;parentnodeid=86ce3166b&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重点3</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增大摩擦或减小摩擦的方法</a:t>
            </a:r>
            <a:endParaRPr lang="en-US" altLang="zh-CN" sz="3000" dirty="0"/>
          </a:p>
        </p:txBody>
      </p:sp>
      <p:graphicFrame>
        <p:nvGraphicFramePr>
          <p:cNvPr id="21" name="P_5_BD#312fecb08?colgroup=2,6,21&amp;vbadefaultcenterpage=1&amp;parentnodeid=503407659&amp;vbahtmlprocessed=1&amp;hasbroken=1"/>
          <p:cNvGraphicFramePr>
            <a:graphicFrameLocks noGrp="1"/>
          </p:cNvGraphicFramePr>
          <p:nvPr>
            <p:extLst>
              <p:ext uri="{D42A27DB-BD31-4B8C-83A1-F6EECF244321}">
                <p14:modId xmlns:p14="http://schemas.microsoft.com/office/powerpoint/2010/main" val="2273543688"/>
              </p:ext>
            </p:extLst>
          </p:nvPr>
        </p:nvGraphicFramePr>
        <p:xfrm>
          <a:off x="356616" y="1282700"/>
          <a:ext cx="11430000" cy="3911600"/>
        </p:xfrm>
        <a:graphic>
          <a:graphicData uri="http://schemas.openxmlformats.org/drawingml/2006/table">
            <a:tbl>
              <a:tblPr/>
              <a:tblGrid>
                <a:gridCol w="1014984">
                  <a:extLst>
                    <a:ext uri="{9D8B030D-6E8A-4147-A177-3AD203B41FA5}">
                      <a16:colId xmlns:a16="http://schemas.microsoft.com/office/drawing/2014/main" xmlns="" val="20000"/>
                    </a:ext>
                  </a:extLst>
                </a:gridCol>
                <a:gridCol w="2523744">
                  <a:extLst>
                    <a:ext uri="{9D8B030D-6E8A-4147-A177-3AD203B41FA5}">
                      <a16:colId xmlns:a16="http://schemas.microsoft.com/office/drawing/2014/main" xmlns="" val="20001"/>
                    </a:ext>
                  </a:extLst>
                </a:gridCol>
                <a:gridCol w="7891272">
                  <a:extLst>
                    <a:ext uri="{9D8B030D-6E8A-4147-A177-3AD203B41FA5}">
                      <a16:colId xmlns:a16="http://schemas.microsoft.com/office/drawing/2014/main" xmlns="" val="20002"/>
                    </a:ext>
                  </a:extLst>
                </a:gridCol>
              </a:tblGrid>
              <a:tr h="500698">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目的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实例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507937">
                <a:tc rowSpan="3">
                  <a:txBody>
                    <a:bodyPr/>
                    <a:lstStyle/>
                    <a:p>
                      <a:pPr algn="ctr"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增大</a:t>
                      </a:r>
                    </a:p>
                    <a:p>
                      <a:pPr algn="ctr"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摩擦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增大压力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防止皮带打滑，把皮带张紧些；用力握住球拍等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2172145">
                <a:tc vMerge="1">
                  <a:txBody>
                    <a:bodyPr/>
                    <a:lstStyle/>
                    <a:p>
                      <a:endParaRPr lang="zh-CN"/>
                    </a:p>
                  </a:txBody>
                  <a:tcPr/>
                </a:tc>
                <a:tc>
                  <a:txBody>
                    <a:bodyPr/>
                    <a:lstStyle/>
                    <a:p>
                      <a:pPr algn="ctr"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增大接触面的</a:t>
                      </a:r>
                    </a:p>
                    <a:p>
                      <a:pPr algn="ctr"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粗糙程度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举重运动员给手上涂防滑粉；方向盘套</a:t>
                      </a:r>
                      <a:r>
                        <a:rPr lang="en-US" altLang="zh-CN" sz="2800" b="0" i="0">
                          <a:solidFill>
                            <a:srgbClr val="000000"/>
                          </a:solidFill>
                          <a:latin typeface="Times New Roman" pitchFamily="34" charset="0"/>
                          <a:ea typeface="微软雅黑" pitchFamily="34" charset="-122"/>
                          <a:cs typeface="Times New Roman" pitchFamily="34" charset="-120"/>
                        </a:rPr>
                        <a:t>、塑料瓶</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盖上有一些竖纹</a:t>
                      </a:r>
                      <a:r>
                        <a:rPr lang="en-US" altLang="zh-CN" sz="2800" b="0" i="0" dirty="0">
                          <a:solidFill>
                            <a:srgbClr val="000000"/>
                          </a:solidFill>
                          <a:latin typeface="Times New Roman" pitchFamily="34" charset="0"/>
                          <a:ea typeface="微软雅黑" pitchFamily="34" charset="-122"/>
                          <a:cs typeface="Times New Roman" pitchFamily="34" charset="-120"/>
                        </a:rPr>
                        <a:t>；地板上放防滑脚垫；下雪</a:t>
                      </a:r>
                      <a:r>
                        <a:rPr lang="en-US" altLang="zh-CN" sz="2800" b="0" i="0">
                          <a:solidFill>
                            <a:srgbClr val="000000"/>
                          </a:solidFill>
                          <a:latin typeface="Times New Roman" pitchFamily="34" charset="0"/>
                          <a:ea typeface="微软雅黑" pitchFamily="34" charset="-122"/>
                          <a:cs typeface="Times New Roman" pitchFamily="34" charset="-120"/>
                        </a:rPr>
                        <a:t>、结</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冰的路面铺煤渣</a:t>
                      </a:r>
                      <a:r>
                        <a:rPr lang="en-US" altLang="zh-CN" sz="2800" b="0" i="0" dirty="0">
                          <a:solidFill>
                            <a:srgbClr val="000000"/>
                          </a:solidFill>
                          <a:latin typeface="Times New Roman" pitchFamily="34" charset="0"/>
                          <a:ea typeface="微软雅黑" pitchFamily="34" charset="-122"/>
                          <a:cs typeface="Times New Roman" pitchFamily="34" charset="-120"/>
                        </a:rPr>
                        <a:t>；车轮装防滑链</a:t>
                      </a:r>
                      <a:r>
                        <a:rPr lang="en-US" altLang="zh-CN" sz="2800" b="0" i="0">
                          <a:solidFill>
                            <a:srgbClr val="000000"/>
                          </a:solidFill>
                          <a:latin typeface="Times New Roman" pitchFamily="34" charset="0"/>
                          <a:ea typeface="微软雅黑" pitchFamily="34" charset="-122"/>
                          <a:cs typeface="Times New Roman" pitchFamily="34" charset="-120"/>
                        </a:rPr>
                        <a:t>；汽车轮胎表</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面</a:t>
                      </a:r>
                      <a:r>
                        <a:rPr lang="en-US" altLang="zh-CN" sz="2800" b="0" i="0" dirty="0">
                          <a:solidFill>
                            <a:srgbClr val="000000"/>
                          </a:solidFill>
                          <a:latin typeface="Times New Roman" pitchFamily="34" charset="0"/>
                          <a:ea typeface="微软雅黑" pitchFamily="34" charset="-122"/>
                          <a:cs typeface="Times New Roman" pitchFamily="34" charset="-120"/>
                        </a:rPr>
                        <a:t>、自行车把手、鞋底有凹凸不平的花纹等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507937">
                <a:tc vMerge="1">
                  <a:txBody>
                    <a:bodyPr/>
                    <a:lstStyle/>
                    <a:p>
                      <a:endParaRPr lang="zh-CN"/>
                    </a:p>
                  </a:txBody>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变滚动为滑动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急刹车使车轮只滑不滚，车会很快停止运动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bl>
          </a:graphicData>
        </a:graphic>
      </p:graphicFrame>
    </p:spTree>
  </p:cSld>
  <p:clrMapOvr>
    <a:masterClrMapping/>
  </p:clrMapOvr>
  <p:transition>
    <p:split dir="in"/>
  </p:transition>
</p:sld>
</file>

<file path=ppt/slides/slide21.xml><?xml version="1.0" encoding="utf-8"?>
<p:sld xmlns:a="http://schemas.openxmlformats.org/drawingml/2006/main" xmlns:r="http://schemas.openxmlformats.org/officeDocument/2006/relationships" xmlns:p="http://schemas.openxmlformats.org/presentationml/2006/main">
  <p:cSld name="Hexin Slide 21checked= 1 &amp; amp; version = 1.0.5checked=1&amp;version=1.0.5">
    <p:spTree>
      <p:nvGrpSpPr>
        <p:cNvPr id="1" name=""/>
        <p:cNvGrpSpPr/>
        <p:nvPr/>
      </p:nvGrpSpPr>
      <p:grpSpPr>
        <a:xfrm>
          <a:off x="0" y="0"/>
          <a:ext cx="0" cy="0"/>
          <a:chOff x="0" y="0"/>
          <a:chExt cx="0" cy="0"/>
        </a:xfrm>
      </p:grpSpPr>
      <p:graphicFrame>
        <p:nvGraphicFramePr>
          <p:cNvPr id="22" name="P_5_BD#312fecb08?colgroup=2,6,21&amp;vbadefaultcenterpage=1&amp;parentnodeid=503407659&amp;vbahtmlprocessed=1&amp;hasbroken=1"/>
          <p:cNvGraphicFramePr>
            <a:graphicFrameLocks noGrp="1"/>
          </p:cNvGraphicFramePr>
          <p:nvPr>
            <p:extLst>
              <p:ext uri="{D42A27DB-BD31-4B8C-83A1-F6EECF244321}">
                <p14:modId xmlns:p14="http://schemas.microsoft.com/office/powerpoint/2010/main" val="2685634554"/>
              </p:ext>
            </p:extLst>
          </p:nvPr>
        </p:nvGraphicFramePr>
        <p:xfrm>
          <a:off x="356616" y="1837149"/>
          <a:ext cx="11430000" cy="3911600"/>
        </p:xfrm>
        <a:graphic>
          <a:graphicData uri="http://schemas.openxmlformats.org/drawingml/2006/table">
            <a:tbl>
              <a:tblPr/>
              <a:tblGrid>
                <a:gridCol w="1014984">
                  <a:extLst>
                    <a:ext uri="{9D8B030D-6E8A-4147-A177-3AD203B41FA5}">
                      <a16:colId xmlns:a16="http://schemas.microsoft.com/office/drawing/2014/main" xmlns="" val="20000"/>
                    </a:ext>
                  </a:extLst>
                </a:gridCol>
                <a:gridCol w="2523744">
                  <a:extLst>
                    <a:ext uri="{9D8B030D-6E8A-4147-A177-3AD203B41FA5}">
                      <a16:colId xmlns:a16="http://schemas.microsoft.com/office/drawing/2014/main" xmlns="" val="20001"/>
                    </a:ext>
                  </a:extLst>
                </a:gridCol>
                <a:gridCol w="7891272">
                  <a:extLst>
                    <a:ext uri="{9D8B030D-6E8A-4147-A177-3AD203B41FA5}">
                      <a16:colId xmlns:a16="http://schemas.microsoft.com/office/drawing/2014/main" xmlns="" val="20002"/>
                    </a:ext>
                  </a:extLst>
                </a:gridCol>
              </a:tblGrid>
              <a:tr h="500698">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目的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实例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507937">
                <a:tc rowSpan="4">
                  <a:txBody>
                    <a:bodyPr/>
                    <a:lstStyle/>
                    <a:p>
                      <a:pPr algn="ctr"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减小</a:t>
                      </a:r>
                    </a:p>
                    <a:p>
                      <a:pPr algn="ctr"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摩擦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减小压力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在单杠上做回环动作时，手握单杠不能太紧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1062673">
                <a:tc vMerge="1">
                  <a:txBody>
                    <a:bodyPr/>
                    <a:lstStyle/>
                    <a:p>
                      <a:endParaRPr lang="zh-CN"/>
                    </a:p>
                  </a:txBody>
                  <a:tcPr/>
                </a:tc>
                <a:tc>
                  <a:txBody>
                    <a:bodyPr/>
                    <a:lstStyle/>
                    <a:p>
                      <a:pPr algn="ctr"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减小接触面的</a:t>
                      </a:r>
                    </a:p>
                    <a:p>
                      <a:pPr algn="ctr"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粗糙程度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犁铧的表面很光滑；</a:t>
                      </a:r>
                      <a:r>
                        <a:rPr lang="en-US" altLang="zh-CN" sz="2800" b="0" i="0">
                          <a:solidFill>
                            <a:srgbClr val="000000"/>
                          </a:solidFill>
                          <a:latin typeface="Times New Roman" pitchFamily="34" charset="0"/>
                          <a:ea typeface="微软雅黑" pitchFamily="34" charset="-122"/>
                          <a:cs typeface="Times New Roman" pitchFamily="34" charset="-120"/>
                        </a:rPr>
                        <a:t>冰壶运动员用刷子刷冰面；</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防盗门锁内加少量铅笔芯</a:t>
                      </a:r>
                      <a:r>
                        <a:rPr lang="en-US" altLang="zh-CN" sz="2800" b="0" i="0" dirty="0">
                          <a:solidFill>
                            <a:srgbClr val="000000"/>
                          </a:solidFill>
                          <a:latin typeface="Times New Roman" pitchFamily="34" charset="0"/>
                          <a:ea typeface="微软雅黑" pitchFamily="34" charset="-122"/>
                          <a:cs typeface="Times New Roman" pitchFamily="34" charset="-120"/>
                        </a:rPr>
                        <a:t>、粉末等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1062673">
                <a:tc vMerge="1">
                  <a:txBody>
                    <a:bodyPr/>
                    <a:lstStyle/>
                    <a:p>
                      <a:endParaRPr lang="zh-CN"/>
                    </a:p>
                  </a:txBody>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变滑动为滚动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移动重物时，在它下面垫上滚杠</a:t>
                      </a:r>
                      <a:r>
                        <a:rPr lang="en-US" altLang="zh-CN" sz="2800" b="0" i="0">
                          <a:solidFill>
                            <a:srgbClr val="000000"/>
                          </a:solidFill>
                          <a:latin typeface="Times New Roman" pitchFamily="34" charset="0"/>
                          <a:ea typeface="微软雅黑" pitchFamily="34" charset="-122"/>
                          <a:cs typeface="Times New Roman" pitchFamily="34" charset="-120"/>
                        </a:rPr>
                        <a:t>；滑冰时穿的旱</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冰鞋</a:t>
                      </a:r>
                      <a:r>
                        <a:rPr lang="en-US" altLang="zh-CN" sz="2800" b="0" i="0" dirty="0">
                          <a:solidFill>
                            <a:srgbClr val="000000"/>
                          </a:solidFill>
                          <a:latin typeface="Times New Roman" pitchFamily="34" charset="0"/>
                          <a:ea typeface="微软雅黑" pitchFamily="34" charset="-122"/>
                          <a:cs typeface="Times New Roman" pitchFamily="34" charset="-120"/>
                        </a:rPr>
                        <a:t>；使用滚动轴承等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507937">
                <a:tc vMerge="1">
                  <a:txBody>
                    <a:bodyPr/>
                    <a:lstStyle/>
                    <a:p>
                      <a:endParaRPr lang="zh-CN"/>
                    </a:p>
                  </a:txBody>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使接触面分离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气垫船；磁浮列车；门合页的轴加润滑剂等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bl>
          </a:graphicData>
        </a:graphic>
      </p:graphicFrame>
      <p:sp>
        <p:nvSpPr>
          <p:cNvPr id="2" name="P_5_BD#312fecb08?colgroup=2,6,21&amp;vbadefaultcenterpage=1&amp;parentnodeid=503407659&amp;vbahtmlprocessed=1">
            <a:extLst>
              <a:ext uri="{FF2B5EF4-FFF2-40B4-BE49-F238E27FC236}">
                <a16:creationId xmlns:a16="http://schemas.microsoft.com/office/drawing/2014/main" xmlns="" id="{50D4D58D-C0BA-4CF1-A1C4-2F2666072B4F}"/>
              </a:ext>
            </a:extLst>
          </p:cNvPr>
          <p:cNvSpPr txBox="1"/>
          <p:nvPr/>
        </p:nvSpPr>
        <p:spPr>
          <a:xfrm>
            <a:off x="9246616" y="1132045"/>
            <a:ext cx="2540000" cy="572516"/>
          </a:xfrm>
          <a:prstGeom prst="rect">
            <a:avLst/>
          </a:prstGeom>
          <a:noFill/>
        </p:spPr>
        <p:txBody>
          <a:bodyPr vert="horz" lIns="0" tIns="0" rIns="0" bIns="0" rtlCol="0">
            <a:spAutoFit/>
          </a:bodyPr>
          <a:lstStyle/>
          <a:p>
            <a:pPr algn="r">
              <a:lnSpc>
                <a:spcPct val="150000"/>
              </a:lnSpc>
            </a:pPr>
            <a:r>
              <a:rPr lang="zh-CN" altLang="en-US" sz="2800">
                <a:latin typeface="Times New Roman" panose="02020603050405020304" pitchFamily="18" charset="0"/>
              </a:rPr>
              <a:t>续表</a:t>
            </a:r>
          </a:p>
        </p:txBody>
      </p:sp>
    </p:spTree>
  </p:cSld>
  <p:clrMapOvr>
    <a:masterClrMapping/>
  </p:clrMapOvr>
  <p:transition>
    <p:split dir="in"/>
  </p:transition>
</p:sld>
</file>

<file path=ppt/slides/slide22.xml><?xml version="1.0" encoding="utf-8"?>
<p:sld xmlns:a="http://schemas.openxmlformats.org/drawingml/2006/main" xmlns:r="http://schemas.openxmlformats.org/officeDocument/2006/relationships" xmlns:p="http://schemas.openxmlformats.org/presentationml/2006/main">
  <p:cSld name="Hexin Slide 22checked= 1 &amp; amp; version = 1.0.5checked=1&amp;version=1.0.5">
    <p:spTree>
      <p:nvGrpSpPr>
        <p:cNvPr id="1" name=""/>
        <p:cNvGrpSpPr/>
        <p:nvPr/>
      </p:nvGrpSpPr>
      <p:grpSpPr>
        <a:xfrm>
          <a:off x="0" y="0"/>
          <a:ext cx="0" cy="0"/>
          <a:chOff x="0" y="0"/>
          <a:chExt cx="0" cy="0"/>
        </a:xfrm>
      </p:grpSpPr>
      <p:sp>
        <p:nvSpPr>
          <p:cNvPr id="2" name="C_4_BD#5e5b697bd?vbadefaultcenterpage=1&amp;parentnodeid=86ce3166b&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20000"/>
              </a:lnSpc>
            </a:pPr>
            <a:r>
              <a:rPr lang="en-US" altLang="zh-CN" sz="3000" b="1" i="0" dirty="0">
                <a:solidFill>
                  <a:srgbClr val="000000"/>
                </a:solidFill>
                <a:latin typeface="微软雅黑" pitchFamily="34" charset="0"/>
                <a:ea typeface="微软雅黑" pitchFamily="34" charset="-122"/>
                <a:cs typeface="微软雅黑" pitchFamily="34" charset="-120"/>
              </a:rPr>
              <a:t>重点4</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实验：测量水平运动物体受到的滑动摩擦力</a:t>
            </a:r>
            <a:endParaRPr lang="en-US" altLang="zh-CN" sz="3000" dirty="0"/>
          </a:p>
        </p:txBody>
      </p:sp>
      <p:sp>
        <p:nvSpPr>
          <p:cNvPr id="3" name="P_5_BD#6ea987776?segpoint=1&amp;vbadefaultcenterpage=1&amp;parentnodeid=5e5b697bd&amp;vbahtmlprocessed=1"/>
          <p:cNvSpPr/>
          <p:nvPr/>
        </p:nvSpPr>
        <p:spPr>
          <a:xfrm>
            <a:off x="356616" y="1124051"/>
            <a:ext cx="11475720" cy="470980"/>
          </a:xfrm>
          <a:prstGeom prst="rect">
            <a:avLst/>
          </a:prstGeom>
          <a:noFill/>
          <a:ln/>
        </p:spPr>
        <p:txBody>
          <a:bodyPr wrap="square" lIns="0" tIns="0" rIns="0" bIns="0" rtlCol="0" anchor="t"/>
          <a:lstStyle/>
          <a:p>
            <a:pPr algn="l" latinLnBrk="1">
              <a:lnSpc>
                <a:spcPct val="12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1.实验装置图（如图1-9-3）</a:t>
            </a:r>
            <a:endParaRPr lang="en-US" altLang="zh-CN" sz="2800" dirty="0"/>
          </a:p>
        </p:txBody>
      </p:sp>
      <p:pic>
        <p:nvPicPr>
          <p:cNvPr id="4" name="P_5_BD#6ea987776?imagetipindex=3&amp;vbadefaultcenterpage=1&amp;parentnodeid=5e5b697bd&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97096" y="1727200"/>
            <a:ext cx="3794760" cy="210312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P_5_BD#6ea987776?imagetipindex=3&amp;vbadefaultcenterpage=1&amp;parentnodeid=5e5b697bd&amp;vbahtmlprocessed=1"/>
          <p:cNvSpPr/>
          <p:nvPr/>
        </p:nvSpPr>
        <p:spPr>
          <a:xfrm>
            <a:off x="5490432" y="3957320"/>
            <a:ext cx="1208087" cy="475615"/>
          </a:xfrm>
          <a:prstGeom prst="rect">
            <a:avLst/>
          </a:prstGeom>
          <a:noFill/>
          <a:ln/>
        </p:spPr>
        <p:txBody>
          <a:bodyPr wrap="square" lIns="0" tIns="0" rIns="0" bIns="0" rtlCol="0" anchor="t"/>
          <a:lstStyle/>
          <a:p>
            <a:pPr algn="ctr" latinLnBrk="1">
              <a:lnSpc>
                <a:spcPct val="120000"/>
              </a:lnSpc>
            </a:pPr>
            <a:r>
              <a:rPr lang="en-US" altLang="zh-CN" sz="2800" b="0" i="0" dirty="0">
                <a:solidFill>
                  <a:srgbClr val="000000"/>
                </a:solidFill>
                <a:latin typeface="Times New Roman" pitchFamily="34" charset="0"/>
                <a:ea typeface="微软雅黑" pitchFamily="34" charset="-122"/>
                <a:cs typeface="Times New Roman" pitchFamily="34" charset="-120"/>
              </a:rPr>
              <a:t>图1-9-3</a:t>
            </a:r>
            <a:endParaRPr lang="en-US" altLang="zh-CN" sz="2800" dirty="0"/>
          </a:p>
        </p:txBody>
      </p:sp>
      <p:sp>
        <p:nvSpPr>
          <p:cNvPr id="6" name="P_5_BD#6ea987776?segpoint=1&amp;vbadefaultcenterpage=1&amp;parentnodeid=5e5b697bd&amp;vbahtmlprocessed=1"/>
          <p:cNvSpPr/>
          <p:nvPr/>
        </p:nvSpPr>
        <p:spPr>
          <a:xfrm>
            <a:off x="356616" y="4481449"/>
            <a:ext cx="11475720" cy="1512761"/>
          </a:xfrm>
          <a:prstGeom prst="rect">
            <a:avLst/>
          </a:prstGeom>
          <a:noFill/>
          <a:ln/>
        </p:spPr>
        <p:txBody>
          <a:bodyPr wrap="square" lIns="0" tIns="0" rIns="0" bIns="0" rtlCol="0" anchor="t"/>
          <a:lstStyle/>
          <a:p>
            <a:pPr algn="l" latinLnBrk="1">
              <a:lnSpc>
                <a:spcPct val="12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2.实验原理</a:t>
            </a:r>
            <a:endParaRPr lang="en-US" altLang="zh-CN" sz="2800" dirty="0"/>
          </a:p>
          <a:p>
            <a:pPr algn="l" latinLnBrk="1">
              <a:lnSpc>
                <a:spcPct val="120000"/>
              </a:lnSpc>
            </a:pPr>
            <a:r>
              <a:rPr lang="en-US" altLang="zh-CN" sz="2800" b="0" i="0">
                <a:solidFill>
                  <a:srgbClr val="000000"/>
                </a:solidFill>
                <a:latin typeface="SimSun" panose="02010600030101010101" pitchFamily="2" charset="-122"/>
                <a:ea typeface="微软雅黑" pitchFamily="34" charset="-122"/>
                <a:cs typeface="Times New Roma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沿水平方向拉动木块做匀速直线运动</a:t>
            </a:r>
            <a:r>
              <a:rPr lang="en-US" altLang="zh-CN" sz="2800" b="0" i="0" dirty="0">
                <a:solidFill>
                  <a:srgbClr val="000000"/>
                </a:solidFill>
                <a:latin typeface="Times New Roman" pitchFamily="34" charset="0"/>
                <a:ea typeface="微软雅黑" pitchFamily="34" charset="-122"/>
                <a:cs typeface="Times New Roman" pitchFamily="34" charset="-120"/>
              </a:rPr>
              <a:t>，根据二力平衡知识，可知此时滑动摩擦力和拉力是一对平衡力，大小相等。</a:t>
            </a:r>
            <a:endParaRPr lang="en-US" altLang="zh-CN" sz="2800" dirty="0"/>
          </a:p>
        </p:txBody>
      </p:sp>
    </p:spTree>
  </p:cSld>
  <p:clrMapOvr>
    <a:masterClrMapping/>
  </p:clrMapOvr>
  <p:transition>
    <p:split dir="in"/>
  </p:transition>
</p:sld>
</file>

<file path=ppt/slides/slide23.xml><?xml version="1.0" encoding="utf-8"?>
<p:sld xmlns:a="http://schemas.openxmlformats.org/drawingml/2006/main" xmlns:r="http://schemas.openxmlformats.org/officeDocument/2006/relationships" xmlns:p="http://schemas.openxmlformats.org/presentationml/2006/main">
  <p:cSld name="Hexin Slide 23checked= 1 &amp; amp; version = 1.0.5checked=1&amp;version=1.0.5">
    <p:spTree>
      <p:nvGrpSpPr>
        <p:cNvPr id="1" name=""/>
        <p:cNvGrpSpPr/>
        <p:nvPr/>
      </p:nvGrpSpPr>
      <p:grpSpPr>
        <a:xfrm>
          <a:off x="0" y="0"/>
          <a:ext cx="0" cy="0"/>
          <a:chOff x="0" y="0"/>
          <a:chExt cx="0" cy="0"/>
        </a:xfrm>
      </p:grpSpPr>
      <p:sp>
        <p:nvSpPr>
          <p:cNvPr id="2" name="P_5_BD#6ea987776?segpoint=1&amp;vbadefaultcenterpage=1&amp;parentnodeid=5e5b697bd&amp;vbahtmlprocessed=1"/>
          <p:cNvSpPr/>
          <p:nvPr/>
        </p:nvSpPr>
        <p:spPr>
          <a:xfrm>
            <a:off x="356616" y="772477"/>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3.实验方法</a:t>
            </a:r>
            <a:endParaRPr lang="en-US" altLang="zh-CN" sz="2800" dirty="0"/>
          </a:p>
        </p:txBody>
      </p:sp>
      <p:sp>
        <p:nvSpPr>
          <p:cNvPr id="3" name="P_5_BD#6ea987776?segpoint=1&amp;vbadefaultcenterpage=1&amp;parentnodeid=5e5b697bd&amp;vbahtmlprocessed=1"/>
          <p:cNvSpPr/>
          <p:nvPr/>
        </p:nvSpPr>
        <p:spPr>
          <a:xfrm>
            <a:off x="356616" y="1423669"/>
            <a:ext cx="11475720" cy="120707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（1）转换法</a:t>
            </a:r>
            <a:endParaRPr lang="en-US" altLang="zh-CN" sz="2800" dirty="0"/>
          </a:p>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通过弹簧测力计示数的大小来反映滑动摩擦力的大小。</a:t>
            </a:r>
            <a:endParaRPr lang="en-US" altLang="zh-CN" sz="2800" dirty="0"/>
          </a:p>
        </p:txBody>
      </p:sp>
      <p:sp>
        <p:nvSpPr>
          <p:cNvPr id="4" name="P_5_BD#6ea987776?segpoint=1&amp;vbadefaultcenterpage=1&amp;parentnodeid=5e5b697bd&amp;vbahtmlprocessed=1"/>
          <p:cNvSpPr/>
          <p:nvPr/>
        </p:nvSpPr>
        <p:spPr>
          <a:xfrm>
            <a:off x="356616" y="2706369"/>
            <a:ext cx="11475720" cy="313226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（2）控制变量法</a:t>
            </a:r>
            <a:endParaRPr lang="en-US" altLang="zh-CN" sz="2800" dirty="0"/>
          </a:p>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①探究滑动摩擦力与压力大小的关系时，控制接触面的粗糙程度不变，改变压力的大小。</a:t>
            </a:r>
            <a:endParaRPr lang="en-US" altLang="zh-CN" sz="2800" dirty="0"/>
          </a:p>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②探究滑动摩擦力与接触面的粗糙程度的关系时，保持压力的大小不变，改变接触面的粗糙程度。</a:t>
            </a:r>
            <a:endParaRPr lang="en-US" altLang="zh-CN" sz="2800" dirty="0"/>
          </a:p>
        </p:txBody>
      </p:sp>
    </p:spTree>
  </p:cSld>
  <p:clrMapOvr>
    <a:masterClrMapping/>
  </p:clrMapOvr>
  <p:transition>
    <p:split dir="in"/>
  </p:transition>
</p:sld>
</file>

<file path=ppt/slides/slide24.xml><?xml version="1.0" encoding="utf-8"?>
<p:sld xmlns:a="http://schemas.openxmlformats.org/drawingml/2006/main" xmlns:r="http://schemas.openxmlformats.org/officeDocument/2006/relationships" xmlns:p="http://schemas.openxmlformats.org/presentationml/2006/main">
  <p:cSld name="Hexin Slide 24checked= 1 &amp; amp; version = 1.0.5checked=1&amp;version=1.0.5">
    <p:spTree>
      <p:nvGrpSpPr>
        <p:cNvPr id="1" name=""/>
        <p:cNvGrpSpPr/>
        <p:nvPr/>
      </p:nvGrpSpPr>
      <p:grpSpPr>
        <a:xfrm>
          <a:off x="0" y="0"/>
          <a:ext cx="0" cy="0"/>
          <a:chOff x="0" y="0"/>
          <a:chExt cx="0" cy="0"/>
        </a:xfrm>
      </p:grpSpPr>
      <p:sp>
        <p:nvSpPr>
          <p:cNvPr id="2" name="P_5_BD#6ea987776?segpoint=1&amp;vbadefaultcenterpage=1&amp;parentnodeid=5e5b697bd&amp;vbahtmlprocessed=1"/>
          <p:cNvSpPr/>
          <p:nvPr/>
        </p:nvSpPr>
        <p:spPr>
          <a:xfrm>
            <a:off x="356616" y="639159"/>
            <a:ext cx="11475720" cy="1617409"/>
          </a:xfrm>
          <a:prstGeom prst="rect">
            <a:avLst/>
          </a:prstGeom>
          <a:noFill/>
          <a:ln/>
        </p:spPr>
        <p:txBody>
          <a:bodyPr wrap="square" lIns="0" tIns="0" rIns="0" bIns="0" rtlCol="0" anchor="t"/>
          <a:lstStyle/>
          <a:p>
            <a:pPr algn="l" latinLnBrk="1">
              <a:lnSpc>
                <a:spcPct val="13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4.实验装置的改进</a:t>
            </a:r>
            <a:endParaRPr lang="en-US" altLang="zh-CN" sz="2800" dirty="0"/>
          </a:p>
          <a:p>
            <a:pPr algn="l" latinLnBrk="1">
              <a:lnSpc>
                <a:spcPct val="13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改进措施：如图1-9-4所示，拉动平板小车，待弹簧测力计的示数稳定时读数。</a:t>
            </a:r>
            <a:endParaRPr lang="en-US" altLang="zh-CN" sz="2800" dirty="0"/>
          </a:p>
        </p:txBody>
      </p:sp>
      <p:pic>
        <p:nvPicPr>
          <p:cNvPr id="3" name="P_5_BD#6ea987776?imagetipindex=4&amp;vbadefaultcenterpage=1&amp;parentnodeid=5e5b697bd&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297680" y="2385663"/>
            <a:ext cx="3593592" cy="18379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P_5_BD#6ea987776?imagetipindex=4&amp;vbadefaultcenterpage=1&amp;parentnodeid=5e5b697bd&amp;vbahtmlprocessed=1"/>
          <p:cNvSpPr/>
          <p:nvPr/>
        </p:nvSpPr>
        <p:spPr>
          <a:xfrm>
            <a:off x="5490432" y="4350607"/>
            <a:ext cx="1208087" cy="507619"/>
          </a:xfrm>
          <a:prstGeom prst="rect">
            <a:avLst/>
          </a:prstGeom>
          <a:noFill/>
          <a:ln/>
        </p:spPr>
        <p:txBody>
          <a:bodyPr wrap="square" lIns="0" tIns="0" rIns="0" bIns="0" rtlCol="0" anchor="t"/>
          <a:lstStyle/>
          <a:p>
            <a:pPr algn="ctr" latinLnBrk="1">
              <a:lnSpc>
                <a:spcPct val="130000"/>
              </a:lnSpc>
            </a:pPr>
            <a:r>
              <a:rPr lang="en-US" altLang="zh-CN" sz="2800" b="0" i="0" dirty="0">
                <a:solidFill>
                  <a:srgbClr val="000000"/>
                </a:solidFill>
                <a:latin typeface="Times New Roman" pitchFamily="34" charset="0"/>
                <a:ea typeface="微软雅黑" pitchFamily="34" charset="-122"/>
                <a:cs typeface="Times New Roman" pitchFamily="34" charset="-120"/>
              </a:rPr>
              <a:t>图1-9-4</a:t>
            </a:r>
            <a:endParaRPr lang="en-US" altLang="zh-CN" sz="2800" dirty="0"/>
          </a:p>
        </p:txBody>
      </p:sp>
      <p:sp>
        <p:nvSpPr>
          <p:cNvPr id="5" name="P_5_BD#6ea987776?vbadefaultcenterpage=1&amp;parentnodeid=5e5b697bd&amp;vbahtmlprocessed=1"/>
          <p:cNvSpPr/>
          <p:nvPr/>
        </p:nvSpPr>
        <p:spPr>
          <a:xfrm>
            <a:off x="356616" y="4909280"/>
            <a:ext cx="11475720" cy="1062673"/>
          </a:xfrm>
          <a:prstGeom prst="rect">
            <a:avLst/>
          </a:prstGeom>
          <a:noFill/>
          <a:ln/>
        </p:spPr>
        <p:txBody>
          <a:bodyPr wrap="square" lIns="0" tIns="0" rIns="0" bIns="0" rtlCol="0" anchor="t"/>
          <a:lstStyle/>
          <a:p>
            <a:pPr algn="l" latinLnBrk="1">
              <a:lnSpc>
                <a:spcPct val="13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优点：不需要木块做匀速直线运动；读数时，弹簧测力计是静止的，读数更准确；采用拉动平板小车的方法更易操作。</a:t>
            </a:r>
            <a:endParaRPr lang="en-US" altLang="zh-CN" sz="2800" dirty="0"/>
          </a:p>
        </p:txBody>
      </p:sp>
    </p:spTree>
  </p:cSld>
  <p:clrMapOvr>
    <a:masterClrMapping/>
  </p:clrMapOvr>
  <p:transition>
    <p:split dir="in"/>
  </p:transition>
</p:sld>
</file>

<file path=ppt/slides/slide25.xml><?xml version="1.0" encoding="utf-8"?>
<p:sld xmlns:a="http://schemas.openxmlformats.org/drawingml/2006/main" xmlns:r="http://schemas.openxmlformats.org/officeDocument/2006/relationships" xmlns:p="http://schemas.openxmlformats.org/presentationml/2006/main">
  <p:cSld name="Hexin Slide 25checked= 1 &amp; amp; version = 1.0.5checked=1&amp;version=1.0.5">
    <p:spTree>
      <p:nvGrpSpPr>
        <p:cNvPr id="1" name=""/>
        <p:cNvGrpSpPr/>
        <p:nvPr/>
      </p:nvGrpSpPr>
      <p:grpSpPr>
        <a:xfrm>
          <a:off x="0" y="0"/>
          <a:ext cx="0" cy="0"/>
          <a:chOff x="0" y="0"/>
          <a:chExt cx="0" cy="0"/>
        </a:xfrm>
      </p:grpSpPr>
      <p:sp>
        <p:nvSpPr>
          <p:cNvPr id="2" name="P_5_BD#6ea987776?segpoint=1&amp;vbadefaultcenterpage=1&amp;parentnodeid=5e5b697bd&amp;vbahtmlprocessed=1"/>
          <p:cNvSpPr/>
          <p:nvPr/>
        </p:nvSpPr>
        <p:spPr>
          <a:xfrm>
            <a:off x="356616" y="2059463"/>
            <a:ext cx="11475720" cy="249218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5.实验结论</a:t>
            </a:r>
            <a:endParaRPr lang="en-US" altLang="zh-CN" sz="2800" dirty="0"/>
          </a:p>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滑动摩擦力的大小跟接触面的粗糙程度和压力大小有关。当接触面的粗糙程度相同时，物体受到的压力越大，滑动摩擦力越大；当物体受到的压力相同时，接触面越粗糙，滑动摩擦力越大。</a:t>
            </a:r>
            <a:endParaRPr lang="en-US" altLang="zh-CN" sz="2800" dirty="0"/>
          </a:p>
        </p:txBody>
      </p:sp>
    </p:spTree>
  </p:cSld>
  <p:clrMapOvr>
    <a:masterClrMapping/>
  </p:clrMapOvr>
  <p:transition>
    <p:split dir="in"/>
  </p:transition>
</p:sld>
</file>

<file path=ppt/slides/slide26.xml><?xml version="1.0" encoding="utf-8"?>
<p:sld xmlns:a="http://schemas.openxmlformats.org/drawingml/2006/main" xmlns:r="http://schemas.openxmlformats.org/officeDocument/2006/relationships" xmlns:p="http://schemas.openxmlformats.org/presentationml/2006/main">
  <p:cSld name="Hexin Slide 26checked= 1 &amp; amp; version = 1.0.5checked=1&amp;version=1.0.5">
    <p:spTree>
      <p:nvGrpSpPr>
        <p:cNvPr id="1" name=""/>
        <p:cNvGrpSpPr/>
        <p:nvPr/>
      </p:nvGrpSpPr>
      <p:grpSpPr>
        <a:xfrm>
          <a:off x="0" y="0"/>
          <a:ext cx="0" cy="0"/>
          <a:chOff x="0" y="0"/>
          <a:chExt cx="0" cy="0"/>
        </a:xfrm>
      </p:grpSpPr>
      <p:sp>
        <p:nvSpPr>
          <p:cNvPr id="2" name="C_3_BD#132a0fec0.fixed?vbadefaultcenterpage=1&amp;parentnodeid=a364422f6&amp;vbahtmlprocessed=1"/>
          <p:cNvSpPr/>
          <p:nvPr/>
        </p:nvSpPr>
        <p:spPr>
          <a:xfrm>
            <a:off x="4498848" y="3163824"/>
            <a:ext cx="7507224" cy="1014984"/>
          </a:xfrm>
          <a:prstGeom prst="rect">
            <a:avLst/>
          </a:prstGeom>
          <a:noFill/>
          <a:ln/>
        </p:spPr>
        <p:txBody>
          <a:bodyPr wrap="none" lIns="0" tIns="0" rIns="0" bIns="0" rtlCol="0" anchor="ctr"/>
          <a:lstStyle/>
          <a:p>
            <a:pPr algn="l"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陕西中考链接</a:t>
            </a:r>
            <a:endParaRPr lang="en-US" altLang="zh-CN" sz="5500" dirty="0"/>
          </a:p>
        </p:txBody>
      </p:sp>
      <p:sp>
        <p:nvSpPr>
          <p:cNvPr id="3" name="C_3#132a0fec0.fixed?vbadefaultcenterpage=1&amp;parentnodeid=a364422f6&amp;vbahtmlprocessed=1"/>
          <p:cNvSpPr/>
          <p:nvPr/>
        </p:nvSpPr>
        <p:spPr>
          <a:xfrm>
            <a:off x="1975104" y="3163824"/>
            <a:ext cx="2039112" cy="1014984"/>
          </a:xfrm>
          <a:prstGeom prst="rect">
            <a:avLst/>
          </a:prstGeom>
          <a:noFill/>
          <a:ln/>
        </p:spPr>
        <p:txBody>
          <a:bodyPr wrap="none" lIns="0" tIns="0" rIns="0" bIns="0" rtlCol="0" anchor="ctr"/>
          <a:lstStyle/>
          <a:p>
            <a:pPr algn="ctr"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03</a:t>
            </a:r>
            <a:endParaRPr lang="en-US" altLang="zh-CN" sz="5500" dirty="0"/>
          </a:p>
        </p:txBody>
      </p:sp>
    </p:spTree>
  </p:cSld>
  <p:clrMapOvr>
    <a:masterClrMapping/>
  </p:clrMapOvr>
  <p:transition>
    <p:split dir="in"/>
  </p:transition>
</p:sld>
</file>

<file path=ppt/slides/slide27.xml><?xml version="1.0" encoding="utf-8"?>
<p:sld xmlns:a="http://schemas.openxmlformats.org/drawingml/2006/main" xmlns:r="http://schemas.openxmlformats.org/officeDocument/2006/relationships" xmlns:p="http://schemas.openxmlformats.org/presentationml/2006/main">
  <p:cSld name="Hexin Slide 27checked= 1 &amp; amp; version = 1.0.5checked=1&amp;version=1.0.5">
    <p:spTree>
      <p:nvGrpSpPr>
        <p:cNvPr id="1" name=""/>
        <p:cNvGrpSpPr/>
        <p:nvPr/>
      </p:nvGrpSpPr>
      <p:grpSpPr>
        <a:xfrm>
          <a:off x="0" y="0"/>
          <a:ext cx="0" cy="0"/>
          <a:chOff x="0" y="0"/>
          <a:chExt cx="0" cy="0"/>
        </a:xfrm>
      </p:grpSpPr>
      <p:pic>
        <p:nvPicPr>
          <p:cNvPr id="2" name="QC_4_BD.26_1#061356fde?imagetipindex=5&amp;hastextimagelayout=1&amp;vbadefaultcenterpage=1&amp;parentnodeid=132a0fec0&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773280" y="1045146"/>
            <a:ext cx="2898648" cy="391363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26_2#061356fde?imagetipindex=5&amp;hastextimagelayout=1&amp;vbadefaultcenterpage=1&amp;parentnodeid=132a0fec0&amp;vbahtmlprocessed=1"/>
          <p:cNvSpPr/>
          <p:nvPr/>
        </p:nvSpPr>
        <p:spPr>
          <a:xfrm>
            <a:off x="9618560" y="5085778"/>
            <a:ext cx="12080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图1-9-5</a:t>
            </a:r>
            <a:endParaRPr lang="en-US" altLang="zh-CN" sz="2800" dirty="0"/>
          </a:p>
        </p:txBody>
      </p:sp>
      <p:sp>
        <p:nvSpPr>
          <p:cNvPr id="4" name="QC_4_BD.26_3#061356fde?hastextimagelayout=1&amp;segpoint=1&amp;vbadefaultcenterpage=1&amp;parentnodeid=132a0fec0&amp;vbahtmlprocessed=1&amp;hasbroken=1"/>
          <p:cNvSpPr/>
          <p:nvPr/>
        </p:nvSpPr>
        <p:spPr>
          <a:xfrm>
            <a:off x="356616" y="1026858"/>
            <a:ext cx="8439912"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1.</a:t>
            </a:r>
            <a:r>
              <a:rPr lang="en-US" altLang="zh-CN" sz="2800" b="1" i="0" dirty="0">
                <a:solidFill>
                  <a:srgbClr val="29964C"/>
                </a:solidFill>
                <a:latin typeface="KaiTi" pitchFamily="34" charset="0"/>
                <a:ea typeface="KaiTi" pitchFamily="34" charset="-122"/>
                <a:cs typeface="KaiTi" pitchFamily="34" charset="-120"/>
              </a:rPr>
              <a:t>（2021·陕西中考）</a:t>
            </a:r>
            <a:r>
              <a:rPr lang="en-US" altLang="zh-CN" sz="2800" b="0" i="0" dirty="0">
                <a:solidFill>
                  <a:srgbClr val="000000"/>
                </a:solidFill>
                <a:latin typeface="Times New Roman" pitchFamily="34" charset="0"/>
                <a:ea typeface="微软雅黑" pitchFamily="34" charset="-122"/>
                <a:cs typeface="Times New Roman" pitchFamily="34" charset="-120"/>
              </a:rPr>
              <a:t>如图</a:t>
            </a:r>
            <a:r>
              <a:rPr lang="en-US" altLang="zh-CN" sz="2800" b="0" i="0">
                <a:solidFill>
                  <a:srgbClr val="000000"/>
                </a:solidFill>
                <a:latin typeface="Times New Roman" pitchFamily="34" charset="0"/>
                <a:ea typeface="微软雅黑" pitchFamily="34" charset="-122"/>
                <a:cs typeface="Times New Roman" pitchFamily="34" charset="-120"/>
              </a:rPr>
              <a:t>1-9-5所示为拉弓射箭的情</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景</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a:solidFill>
                  <a:srgbClr val="000000"/>
                </a:solidFill>
                <a:latin typeface="Times New Roman" pitchFamily="34" charset="0"/>
                <a:ea typeface="微软雅黑" pitchFamily="34" charset="-122"/>
                <a:cs typeface="Times New Roman" pitchFamily="34" charset="-120"/>
              </a:rPr>
              <a:t>下列说法正确的是(</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5" name="QC_4_AN.27_1#061356fde.bracket?vbadefaultcenterpage=1&amp;parentnodeid=132a0fec0&amp;vbapositionanswer=26&amp;vbahtmlprocessed=1"/>
          <p:cNvSpPr/>
          <p:nvPr/>
        </p:nvSpPr>
        <p:spPr>
          <a:xfrm>
            <a:off x="4319016" y="1666938"/>
            <a:ext cx="331788"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A</a:t>
            </a:r>
            <a:endParaRPr lang="en-US" altLang="zh-CN" sz="2800" dirty="0"/>
          </a:p>
        </p:txBody>
      </p:sp>
      <p:sp>
        <p:nvSpPr>
          <p:cNvPr id="6" name="QC_4_BD.28_1#061356fde.choices?hastextimagelayout=1&amp;vbadefaultcenterpage=1&amp;parentnodeid=132a0fec0&amp;vbahtmlprocessed=1"/>
          <p:cNvSpPr/>
          <p:nvPr/>
        </p:nvSpPr>
        <p:spPr>
          <a:xfrm>
            <a:off x="356616" y="2312034"/>
            <a:ext cx="8439912" cy="249186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A.用力将弓拉弯说明力可以改变物体的形状</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B.箭被射出的过程中，动能转化为弹性势能</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C.射出的箭可以继续向前运动是因为受到惯性作用</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D.斜向上射出的箭在空中飞行时重力势能不变</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Hexin Slide 28checked= 1 &amp; amp; version = 1.0.5checked=1&amp;version=1.0.5">
    <p:spTree>
      <p:nvGrpSpPr>
        <p:cNvPr id="1" name=""/>
        <p:cNvGrpSpPr/>
        <p:nvPr/>
      </p:nvGrpSpPr>
      <p:grpSpPr>
        <a:xfrm>
          <a:off x="0" y="0"/>
          <a:ext cx="0" cy="0"/>
          <a:chOff x="0" y="0"/>
          <a:chExt cx="0" cy="0"/>
        </a:xfrm>
      </p:grpSpPr>
      <p:sp>
        <p:nvSpPr>
          <p:cNvPr id="2" name="QC_4#519d4e244?vbadefaultcenterpage=1&amp;parentnodeid=132a0fec0&amp;vbahtmlprocessed=1&amp;hasbroken=1"/>
          <p:cNvSpPr/>
          <p:nvPr/>
        </p:nvSpPr>
        <p:spPr>
          <a:xfrm>
            <a:off x="356616" y="812260"/>
            <a:ext cx="11475720" cy="248723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2.</a:t>
            </a:r>
            <a:r>
              <a:rPr lang="en-US" altLang="zh-CN" sz="2800" b="1" i="0" dirty="0">
                <a:solidFill>
                  <a:srgbClr val="29964C"/>
                </a:solidFill>
                <a:latin typeface="KaiTi" pitchFamily="34" charset="0"/>
                <a:ea typeface="KaiTi" pitchFamily="34" charset="-122"/>
                <a:cs typeface="KaiTi" pitchFamily="34" charset="-120"/>
              </a:rPr>
              <a:t>（2021·陕西中考</a:t>
            </a:r>
            <a:r>
              <a:rPr lang="en-US" altLang="zh-CN" sz="2800" b="1" i="0">
                <a:solidFill>
                  <a:srgbClr val="29964C"/>
                </a:solidFill>
                <a:latin typeface="KaiTi" pitchFamily="34" charset="0"/>
                <a:ea typeface="KaiTi" pitchFamily="34" charset="-122"/>
                <a:cs typeface="KaiTi" pitchFamily="34" charset="-120"/>
              </a:rPr>
              <a:t>）</a:t>
            </a:r>
            <a:r>
              <a:rPr lang="en-US" altLang="zh-CN" sz="2800" b="0" i="0">
                <a:solidFill>
                  <a:srgbClr val="000000"/>
                </a:solidFill>
                <a:latin typeface="Times New Roman" pitchFamily="34" charset="0"/>
                <a:ea typeface="微软雅黑" pitchFamily="34" charset="-122"/>
                <a:cs typeface="Times New Roman" pitchFamily="34" charset="-120"/>
              </a:rPr>
              <a:t>选用大空隙结构渗水材料铺装的路面具有良好的透</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水性能</a:t>
            </a:r>
            <a:r>
              <a:rPr lang="en-US" altLang="zh-CN" sz="2800" b="0" i="0" dirty="0">
                <a:solidFill>
                  <a:srgbClr val="000000"/>
                </a:solidFill>
                <a:latin typeface="Times New Roman" pitchFamily="34" charset="0"/>
                <a:ea typeface="微软雅黑" pitchFamily="34" charset="-122"/>
                <a:cs typeface="Times New Roman" pitchFamily="34" charset="-120"/>
              </a:rPr>
              <a:t>，可使雨水渗入地下，补充土壤水和地下水，</a:t>
            </a:r>
            <a:r>
              <a:rPr lang="en-US" altLang="zh-CN" sz="2800" b="0" i="0">
                <a:solidFill>
                  <a:srgbClr val="000000"/>
                </a:solidFill>
                <a:latin typeface="Times New Roman" pitchFamily="34" charset="0"/>
                <a:ea typeface="微软雅黑" pitchFamily="34" charset="-122"/>
                <a:cs typeface="Times New Roman" pitchFamily="34" charset="-120"/>
              </a:rPr>
              <a:t>能缓解城市热岛效应，</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也能有效吸收车辆行驶时产生的噪声</a:t>
            </a:r>
            <a:r>
              <a:rPr lang="en-US" altLang="zh-CN" sz="2800" b="0" i="0" dirty="0">
                <a:solidFill>
                  <a:srgbClr val="000000"/>
                </a:solidFill>
                <a:latin typeface="Times New Roman" pitchFamily="34" charset="0"/>
                <a:ea typeface="微软雅黑" pitchFamily="34" charset="-122"/>
                <a:cs typeface="Times New Roman" pitchFamily="34" charset="-120"/>
              </a:rPr>
              <a:t>。同时，</a:t>
            </a:r>
            <a:r>
              <a:rPr lang="en-US" altLang="zh-CN" sz="2800" b="0" i="0">
                <a:solidFill>
                  <a:srgbClr val="000000"/>
                </a:solidFill>
                <a:latin typeface="Times New Roman" pitchFamily="34" charset="0"/>
                <a:ea typeface="微软雅黑" pitchFamily="34" charset="-122"/>
                <a:cs typeface="Times New Roman" pitchFamily="34" charset="-120"/>
              </a:rPr>
              <a:t>路面呈微小凹凸且不积水，</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可较好地防滑和防反光</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a:solidFill>
                  <a:srgbClr val="000000"/>
                </a:solidFill>
                <a:latin typeface="Times New Roman" pitchFamily="34" charset="0"/>
                <a:ea typeface="微软雅黑" pitchFamily="34" charset="-122"/>
                <a:cs typeface="Times New Roman" pitchFamily="34" charset="-120"/>
              </a:rPr>
              <a:t>下列说法正确的是(</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3" name="QC_4_AN.29_1#519d4e244.bracket?vbadefaultcenterpage=1&amp;parentnodeid=132a0fec0&amp;vbapositionanswer=27&amp;vbahtmlprocessed=1"/>
          <p:cNvSpPr/>
          <p:nvPr/>
        </p:nvSpPr>
        <p:spPr>
          <a:xfrm>
            <a:off x="7506716" y="2795020"/>
            <a:ext cx="352425"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D</a:t>
            </a:r>
            <a:endParaRPr lang="en-US" altLang="zh-CN" sz="2800" dirty="0"/>
          </a:p>
        </p:txBody>
      </p:sp>
      <p:sp>
        <p:nvSpPr>
          <p:cNvPr id="4" name="QC_4_BD.30_1#519d4e244.choices?vbadefaultcenterpage=1&amp;parentnodeid=132a0fec0&amp;vbahtmlprocessed=1"/>
          <p:cNvSpPr/>
          <p:nvPr/>
        </p:nvSpPr>
        <p:spPr>
          <a:xfrm>
            <a:off x="356616" y="3380136"/>
            <a:ext cx="11475720" cy="249186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A.通过渗水缓解城市热岛效应与水的比热容较小的特性有关</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B.减弱车辆行驶时产生的噪声是在人耳处进行的</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C.路面反光是因为发生了漫反射</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D.路面呈微小凹凸是通过增大接触面的粗糙程度来增大摩擦力</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Hexin Slide 29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31_1#fff168415?segpoint=1&amp;vbadefaultcenterpage=1&amp;parentnodeid=a81bf8981&amp;vbahtmlprocessed=1&amp;hasbroken=1"/>
              <p:cNvSpPr/>
              <p:nvPr/>
            </p:nvSpPr>
            <p:spPr>
              <a:xfrm>
                <a:off x="356616" y="1332325"/>
                <a:ext cx="11475720" cy="1212025"/>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3.（1）</a:t>
                </a:r>
                <a:r>
                  <a:rPr lang="en-US" altLang="zh-CN" sz="2800" b="1" i="0" dirty="0">
                    <a:solidFill>
                      <a:srgbClr val="29964C"/>
                    </a:solidFill>
                    <a:latin typeface="KaiTi" pitchFamily="34" charset="0"/>
                    <a:ea typeface="KaiTi" pitchFamily="34" charset="-122"/>
                    <a:cs typeface="KaiTi" pitchFamily="34" charset="-120"/>
                  </a:rPr>
                  <a:t>（2022·陕西中考）</a:t>
                </a:r>
                <a:r>
                  <a:rPr lang="en-US" altLang="zh-CN" sz="2800" b="0" i="0" dirty="0">
                    <a:solidFill>
                      <a:srgbClr val="000000"/>
                    </a:solidFill>
                    <a:latin typeface="Times New Roman" pitchFamily="34" charset="0"/>
                    <a:ea typeface="微软雅黑" pitchFamily="34" charset="-122"/>
                    <a:cs typeface="Times New Roman" pitchFamily="34" charset="-120"/>
                  </a:rPr>
                  <a:t>请在图</a:t>
                </a:r>
                <a:r>
                  <a:rPr lang="en-US" altLang="zh-CN" sz="2800" b="0" i="0">
                    <a:solidFill>
                      <a:srgbClr val="000000"/>
                    </a:solidFill>
                    <a:latin typeface="Times New Roman" pitchFamily="34" charset="0"/>
                    <a:ea typeface="微软雅黑" pitchFamily="34" charset="-122"/>
                    <a:cs typeface="Times New Roman" pitchFamily="34" charset="-120"/>
                  </a:rPr>
                  <a:t>1-9-6中作出足球静止时对水平地面压</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力</a:t>
                </a:r>
                <a:r>
                  <a:rPr lang="en-US" altLang="zh-CN" sz="900" b="0" i="0" u="none">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𝐹</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的示意图（作用点在</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𝑂</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点）。</a:t>
                </a:r>
                <a:endParaRPr lang="en-US" altLang="zh-CN" sz="2800" dirty="0"/>
              </a:p>
            </p:txBody>
          </p:sp>
        </mc:Choice>
        <mc:Fallback xmlns="">
          <p:sp>
            <p:nvSpPr>
              <p:cNvPr id="2" name="QO_5_BD.31_1#fff168415?segpoint=1&amp;vbadefaultcenterpage=1&amp;parentnodeid=a81bf8981&amp;vbahtmlprocessed=1&amp;hasbroken=1"/>
              <p:cNvSpPr>
                <a:spLocks noRot="1" noChangeAspect="1" noMove="1" noResize="1" noEditPoints="1" noAdjustHandles="1" noChangeArrowheads="1" noChangeShapeType="1" noTextEdit="1"/>
              </p:cNvSpPr>
              <p:nvPr/>
            </p:nvSpPr>
            <p:spPr>
              <a:xfrm>
                <a:off x="356616" y="1332325"/>
                <a:ext cx="11475720" cy="1212025"/>
              </a:xfrm>
              <a:prstGeom prst="rect">
                <a:avLst/>
              </a:prstGeom>
              <a:blipFill>
                <a:blip r:embed="rId3"/>
                <a:stretch>
                  <a:fillRect l="-1913" b="-18687"/>
                </a:stretch>
              </a:blipFill>
              <a:ln/>
            </p:spPr>
            <p:txBody>
              <a:bodyPr/>
              <a:lstStyle/>
              <a:p>
                <a:r>
                  <a:rPr lang="zh-CN" altLang="en-US">
                    <a:noFill/>
                  </a:rPr>
                  <a:t> </a:t>
                </a:r>
              </a:p>
            </p:txBody>
          </p:sp>
        </mc:Fallback>
      </mc:AlternateContent>
      <p:sp>
        <p:nvSpPr>
          <p:cNvPr id="3" name="QO_5_BD.31_2#fff168415?imagetipindex=6&amp;vbadefaultcenterpage=1&amp;parentnodeid=a81bf8981&amp;vbahtmlprocessed=1"/>
          <p:cNvSpPr/>
          <p:nvPr/>
        </p:nvSpPr>
        <p:spPr>
          <a:xfrm>
            <a:off x="2568925" y="4780312"/>
            <a:ext cx="12080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图1-9-6</a:t>
            </a:r>
            <a:endParaRPr lang="en-US" altLang="zh-CN" sz="2800" dirty="0"/>
          </a:p>
        </p:txBody>
      </p:sp>
      <p:pic>
        <p:nvPicPr>
          <p:cNvPr id="4" name="QO_5_BD.31_3#fff168415?imagetipindex=6&amp;hastextimagelayout=1&amp;vbadefaultcenterpage=1&amp;parentnodeid=a81bf8981&amp;vbahtmlprocessed=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984248" y="2934240"/>
            <a:ext cx="2377440" cy="171907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AN.32_1#fff168415?hastextimagelayout=1&amp;vbadefaultcenterpage=1&amp;parentnodeid=a81bf8981&amp;vbahtmlprocessed=1"/>
          <p:cNvSpPr/>
          <p:nvPr/>
        </p:nvSpPr>
        <p:spPr>
          <a:xfrm>
            <a:off x="6080760" y="2609691"/>
            <a:ext cx="5742432" cy="566992"/>
          </a:xfrm>
          <a:prstGeom prst="rect">
            <a:avLst/>
          </a:prstGeom>
          <a:noFill/>
          <a:ln/>
        </p:spPr>
        <p:txBody>
          <a:bodyPr wrap="square" lIns="0" tIns="0" rIns="0" bIns="0" rtlCol="0" anchor="t"/>
          <a:lstStyle/>
          <a:p>
            <a:pPr algn="l" latinLnBrk="1">
              <a:lnSpc>
                <a:spcPct val="150000"/>
              </a:lnSpc>
            </a:pPr>
            <a:r>
              <a:rPr lang="en-US" altLang="zh-CN" sz="2800" b="1" i="0" dirty="0">
                <a:solidFill>
                  <a:srgbClr val="FF0000"/>
                </a:solidFill>
                <a:latin typeface="微软雅黑" pitchFamily="34" charset="0"/>
                <a:ea typeface="微软雅黑" pitchFamily="34" charset="-122"/>
                <a:cs typeface="微软雅黑" pitchFamily="34" charset="-120"/>
              </a:rPr>
              <a:t>[答案]</a:t>
            </a:r>
            <a:r>
              <a:rPr lang="en-US" altLang="zh-CN" sz="2800" b="1" i="0"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如图所示</a:t>
            </a:r>
            <a:endParaRPr lang="en-US" altLang="zh-CN" sz="2800" dirty="0"/>
          </a:p>
        </p:txBody>
      </p:sp>
      <p:pic>
        <p:nvPicPr>
          <p:cNvPr id="6" name="QO_5_AN.32_2#fff168415?hastextimagelayout=1&amp;vbadefaultcenterpage=1&amp;parentnodeid=a81bf8981&amp;vbahtmlprocessed=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872984" y="3303683"/>
            <a:ext cx="2148840" cy="2048256"/>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Hexin Slide 3checked= 1 &amp; amp; version = 1.0.5checked=1&amp;version=1.0.5">
    <p:spTree>
      <p:nvGrpSpPr>
        <p:cNvPr id="1" name=""/>
        <p:cNvGrpSpPr/>
        <p:nvPr/>
      </p:nvGrpSpPr>
      <p:grpSpPr>
        <a:xfrm>
          <a:off x="0" y="0"/>
          <a:ext cx="0" cy="0"/>
          <a:chOff x="0" y="0"/>
          <a:chExt cx="0" cy="0"/>
        </a:xfrm>
      </p:grpSpPr>
      <p:pic>
        <p:nvPicPr>
          <p:cNvPr id="2" name="C_1#目录1:a364422f6?linknodeid=165dd5247&amp;catalogrefid=165dd5247&amp;vbahtmlprocessed=1" descr="preencoded.png">
            <a:hlinkClick r:id="rId3" action="ppaction://hlinksldjump"/>
          </p:cNvPr>
          <p:cNvPicPr>
            <a:picLocks noChangeAspect="1"/>
          </p:cNvPicPr>
          <p:nvPr/>
        </p:nvPicPr>
        <p:blipFill>
          <a:blip r:embed="rId4"/>
          <a:stretch>
            <a:fillRect/>
          </a:stretch>
        </p:blipFill>
        <p:spPr>
          <a:xfrm>
            <a:off x="4233672" y="2249424"/>
            <a:ext cx="356616" cy="356616"/>
          </a:xfrm>
          <a:prstGeom prst="rect">
            <a:avLst/>
          </a:prstGeom>
        </p:spPr>
      </p:pic>
      <p:sp>
        <p:nvSpPr>
          <p:cNvPr id="3" name="C_1#目录1:a364422f6?linknodeid=165dd5247&amp;catalogrefid=165dd5247&amp;vbahtmlprocessed=1">
            <a:hlinkClick r:id="rId3" action="ppaction://hlinksldjump"/>
          </p:cNvPr>
          <p:cNvSpPr/>
          <p:nvPr/>
        </p:nvSpPr>
        <p:spPr>
          <a:xfrm>
            <a:off x="4773168" y="2103120"/>
            <a:ext cx="4142232" cy="649224"/>
          </a:xfrm>
          <a:prstGeom prst="rect">
            <a:avLst/>
          </a:prstGeom>
          <a:noFill/>
          <a:ln/>
        </p:spPr>
        <p:txBody>
          <a:bodyPr wrap="square" lIns="0" tIns="0" rIns="0" bIns="0" rtlCol="0" anchor="ctr"/>
          <a:lstStyle/>
          <a:p>
            <a:pPr marL="180000" algn="l" latinLnBrk="1">
              <a:lnSpc>
                <a:spcPct val="150000"/>
              </a:lnSpc>
            </a:pPr>
            <a:r>
              <a:rPr lang="en-US" altLang="zh-CN" sz="3600" b="0" i="0" dirty="0">
                <a:solidFill>
                  <a:srgbClr val="000000"/>
                </a:solidFill>
                <a:latin typeface="微软雅黑" pitchFamily="34" charset="0"/>
                <a:ea typeface="微软雅黑" pitchFamily="34" charset="-122"/>
                <a:cs typeface="微软雅黑" pitchFamily="34" charset="-120"/>
              </a:rPr>
              <a:t>基础知识梳理</a:t>
            </a:r>
            <a:endParaRPr lang="en-US" altLang="zh-CN" sz="3600" dirty="0"/>
          </a:p>
        </p:txBody>
      </p:sp>
      <p:pic>
        <p:nvPicPr>
          <p:cNvPr id="4" name="C_1#目录1:a364422f6?linknodeid=86ce3166b&amp;catalogrefid=86ce3166b&amp;vbahtmlprocessed=1" descr="preencoded.png">
            <a:hlinkClick r:id="rId5" action="ppaction://hlinksldjump"/>
          </p:cNvPr>
          <p:cNvPicPr>
            <a:picLocks noChangeAspect="1"/>
          </p:cNvPicPr>
          <p:nvPr/>
        </p:nvPicPr>
        <p:blipFill>
          <a:blip r:embed="rId4"/>
          <a:stretch>
            <a:fillRect/>
          </a:stretch>
        </p:blipFill>
        <p:spPr>
          <a:xfrm>
            <a:off x="4233672" y="3145536"/>
            <a:ext cx="356616" cy="356616"/>
          </a:xfrm>
          <a:prstGeom prst="rect">
            <a:avLst/>
          </a:prstGeom>
        </p:spPr>
      </p:pic>
      <p:sp>
        <p:nvSpPr>
          <p:cNvPr id="5" name="C_1#目录1:a364422f6?linknodeid=86ce3166b&amp;catalogrefid=86ce3166b&amp;vbahtmlprocessed=1">
            <a:hlinkClick r:id="rId5" action="ppaction://hlinksldjump"/>
          </p:cNvPr>
          <p:cNvSpPr/>
          <p:nvPr/>
        </p:nvSpPr>
        <p:spPr>
          <a:xfrm>
            <a:off x="4773168" y="3008376"/>
            <a:ext cx="4142232" cy="649224"/>
          </a:xfrm>
          <a:prstGeom prst="rect">
            <a:avLst/>
          </a:prstGeom>
          <a:noFill/>
          <a:ln/>
        </p:spPr>
        <p:txBody>
          <a:bodyPr wrap="square" lIns="0" tIns="0" rIns="0" bIns="0" rtlCol="0" anchor="ctr"/>
          <a:lstStyle/>
          <a:p>
            <a:pPr marL="180000" algn="l" latinLnBrk="1">
              <a:lnSpc>
                <a:spcPct val="150000"/>
              </a:lnSpc>
            </a:pPr>
            <a:r>
              <a:rPr lang="en-US" altLang="zh-CN" sz="3600" b="0" i="0" dirty="0">
                <a:solidFill>
                  <a:srgbClr val="000000"/>
                </a:solidFill>
                <a:latin typeface="微软雅黑" pitchFamily="34" charset="0"/>
                <a:ea typeface="微软雅黑" pitchFamily="34" charset="-122"/>
                <a:cs typeface="微软雅黑" pitchFamily="34" charset="-120"/>
              </a:rPr>
              <a:t>重难点突破</a:t>
            </a:r>
            <a:endParaRPr lang="en-US" altLang="zh-CN" sz="3600" dirty="0"/>
          </a:p>
        </p:txBody>
      </p:sp>
      <p:pic>
        <p:nvPicPr>
          <p:cNvPr id="6" name="C_1#目录1:a364422f6?linknodeid=132a0fec0&amp;catalogrefid=132a0fec0&amp;vbahtmlprocessed=1" descr="preencoded.png">
            <a:hlinkClick r:id="rId6" action="ppaction://hlinksldjump"/>
          </p:cNvPr>
          <p:cNvPicPr>
            <a:picLocks noChangeAspect="1"/>
          </p:cNvPicPr>
          <p:nvPr/>
        </p:nvPicPr>
        <p:blipFill>
          <a:blip r:embed="rId4"/>
          <a:stretch>
            <a:fillRect/>
          </a:stretch>
        </p:blipFill>
        <p:spPr>
          <a:xfrm>
            <a:off x="4233672" y="4050792"/>
            <a:ext cx="356616" cy="356616"/>
          </a:xfrm>
          <a:prstGeom prst="rect">
            <a:avLst/>
          </a:prstGeom>
        </p:spPr>
      </p:pic>
      <p:sp>
        <p:nvSpPr>
          <p:cNvPr id="7" name="C_1#目录1:a364422f6?linknodeid=132a0fec0&amp;catalogrefid=132a0fec0&amp;vbahtmlprocessed=1">
            <a:hlinkClick r:id="rId6" action="ppaction://hlinksldjump"/>
          </p:cNvPr>
          <p:cNvSpPr/>
          <p:nvPr/>
        </p:nvSpPr>
        <p:spPr>
          <a:xfrm>
            <a:off x="4773168" y="3904488"/>
            <a:ext cx="4142232" cy="649224"/>
          </a:xfrm>
          <a:prstGeom prst="rect">
            <a:avLst/>
          </a:prstGeom>
          <a:noFill/>
          <a:ln/>
        </p:spPr>
        <p:txBody>
          <a:bodyPr wrap="square" lIns="0" tIns="0" rIns="0" bIns="0" rtlCol="0" anchor="ctr"/>
          <a:lstStyle/>
          <a:p>
            <a:pPr marL="180000" algn="l" latinLnBrk="1">
              <a:lnSpc>
                <a:spcPct val="150000"/>
              </a:lnSpc>
            </a:pPr>
            <a:r>
              <a:rPr lang="en-US" altLang="zh-CN" sz="3600" b="0" i="0" dirty="0">
                <a:solidFill>
                  <a:srgbClr val="000000"/>
                </a:solidFill>
                <a:latin typeface="微软雅黑" pitchFamily="34" charset="0"/>
                <a:ea typeface="微软雅黑" pitchFamily="34" charset="-122"/>
                <a:cs typeface="微软雅黑" pitchFamily="34" charset="-120"/>
              </a:rPr>
              <a:t>陕西中考链接</a:t>
            </a:r>
            <a:endParaRPr lang="en-US" altLang="zh-CN" sz="3600" dirty="0"/>
          </a:p>
        </p:txBody>
      </p:sp>
      <p:pic>
        <p:nvPicPr>
          <p:cNvPr id="8" name="C_1#目录1:a364422f6?linknodeid=a8c71d447&amp;catalogrefid=a8c71d447&amp;vbahtmlprocessed=1" descr="preencoded.png">
            <a:hlinkClick r:id="rId7" action="ppaction://hlinksldjump"/>
          </p:cNvPr>
          <p:cNvPicPr>
            <a:picLocks noChangeAspect="1"/>
          </p:cNvPicPr>
          <p:nvPr/>
        </p:nvPicPr>
        <p:blipFill>
          <a:blip r:embed="rId4"/>
          <a:stretch>
            <a:fillRect/>
          </a:stretch>
        </p:blipFill>
        <p:spPr>
          <a:xfrm>
            <a:off x="4233672" y="4946904"/>
            <a:ext cx="356616" cy="356616"/>
          </a:xfrm>
          <a:prstGeom prst="rect">
            <a:avLst/>
          </a:prstGeom>
        </p:spPr>
      </p:pic>
      <p:sp>
        <p:nvSpPr>
          <p:cNvPr id="9" name="C_1#目录1:a364422f6?linknodeid=a8c71d447&amp;catalogrefid=a8c71d447&amp;vbahtmlprocessed=1">
            <a:hlinkClick r:id="rId7" action="ppaction://hlinksldjump"/>
          </p:cNvPr>
          <p:cNvSpPr/>
          <p:nvPr/>
        </p:nvSpPr>
        <p:spPr>
          <a:xfrm>
            <a:off x="4773168" y="4809744"/>
            <a:ext cx="4142232" cy="649224"/>
          </a:xfrm>
          <a:prstGeom prst="rect">
            <a:avLst/>
          </a:prstGeom>
          <a:noFill/>
          <a:ln/>
        </p:spPr>
        <p:txBody>
          <a:bodyPr wrap="square" lIns="0" tIns="0" rIns="0" bIns="0" rtlCol="0" anchor="ctr"/>
          <a:lstStyle/>
          <a:p>
            <a:pPr marL="180000" algn="l" latinLnBrk="1">
              <a:lnSpc>
                <a:spcPct val="150000"/>
              </a:lnSpc>
            </a:pPr>
            <a:r>
              <a:rPr lang="en-US" altLang="zh-CN" sz="3600" b="0" i="0" dirty="0">
                <a:solidFill>
                  <a:srgbClr val="000000"/>
                </a:solidFill>
                <a:latin typeface="微软雅黑" pitchFamily="34" charset="0"/>
                <a:ea typeface="微软雅黑" pitchFamily="34" charset="-122"/>
                <a:cs typeface="微软雅黑" pitchFamily="34" charset="-120"/>
              </a:rPr>
              <a:t>核心素养培优</a:t>
            </a:r>
            <a:endParaRPr lang="en-US" altLang="zh-CN" sz="36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name="Hexin Slide 30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33_1#11c46abc2?segpoint=1&amp;vbadefaultcenterpage=1&amp;parentnodeid=a81bf8981&amp;vbahtmlprocessed=1&amp;hasbroken=1"/>
              <p:cNvSpPr/>
              <p:nvPr/>
            </p:nvSpPr>
            <p:spPr>
              <a:xfrm>
                <a:off x="356616" y="705548"/>
                <a:ext cx="11475720" cy="1852105"/>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（2）</a:t>
                </a:r>
                <a:r>
                  <a:rPr lang="en-US" altLang="zh-CN" sz="2800" b="1" i="0" dirty="0">
                    <a:solidFill>
                      <a:srgbClr val="29964C"/>
                    </a:solidFill>
                    <a:latin typeface="KaiTi" pitchFamily="34" charset="0"/>
                    <a:ea typeface="KaiTi" pitchFamily="34" charset="-122"/>
                    <a:cs typeface="KaiTi" pitchFamily="34" charset="-120"/>
                  </a:rPr>
                  <a:t>（2021·陕西中考）</a:t>
                </a:r>
                <a:r>
                  <a:rPr lang="en-US" altLang="zh-CN" sz="2800" b="0" i="0" dirty="0">
                    <a:solidFill>
                      <a:srgbClr val="000000"/>
                    </a:solidFill>
                    <a:latin typeface="Times New Roman" pitchFamily="34" charset="0"/>
                    <a:ea typeface="微软雅黑" pitchFamily="34" charset="-122"/>
                    <a:cs typeface="Times New Roman" pitchFamily="34" charset="-120"/>
                  </a:rPr>
                  <a:t>西安半坡遗址出土了一种汲水</a:t>
                </a:r>
              </a:p>
              <a:p>
                <a:pPr algn="l"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陶罐</a:t>
                </a:r>
                <a:r>
                  <a:rPr lang="en-US" altLang="zh-CN" sz="2800" b="0" i="0" dirty="0">
                    <a:solidFill>
                      <a:srgbClr val="000000"/>
                    </a:solidFill>
                    <a:latin typeface="Times New Roman" pitchFamily="34" charset="0"/>
                    <a:ea typeface="微软雅黑" pitchFamily="34" charset="-122"/>
                    <a:cs typeface="Times New Roman" pitchFamily="34" charset="-120"/>
                  </a:rPr>
                  <a:t>——欹器，图1-9-7是其示意图。请在图中作出它盛有</a:t>
                </a:r>
              </a:p>
              <a:p>
                <a:pPr algn="l"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一定水时所受重力的示意图（重心在</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𝑂</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点）。</a:t>
                </a:r>
                <a:endParaRPr lang="en-US" altLang="zh-CN" sz="2800" dirty="0"/>
              </a:p>
            </p:txBody>
          </p:sp>
        </mc:Choice>
        <mc:Fallback xmlns="">
          <p:sp>
            <p:nvSpPr>
              <p:cNvPr id="2" name="QO_5_BD.33_1#11c46abc2?segpoint=1&amp;vbadefaultcenterpage=1&amp;parentnodeid=a81bf8981&amp;vbahtmlprocessed=1&amp;hasbroken=1"/>
              <p:cNvSpPr>
                <a:spLocks noRot="1" noChangeAspect="1" noMove="1" noResize="1" noEditPoints="1" noAdjustHandles="1" noChangeArrowheads="1" noChangeShapeType="1" noTextEdit="1"/>
              </p:cNvSpPr>
              <p:nvPr/>
            </p:nvSpPr>
            <p:spPr>
              <a:xfrm>
                <a:off x="356616" y="705548"/>
                <a:ext cx="11475720" cy="1852105"/>
              </a:xfrm>
              <a:prstGeom prst="rect">
                <a:avLst/>
              </a:prstGeom>
              <a:blipFill>
                <a:blip r:embed="rId3"/>
                <a:stretch>
                  <a:fillRect l="-1913" b="-12171"/>
                </a:stretch>
              </a:blipFill>
              <a:ln/>
            </p:spPr>
            <p:txBody>
              <a:bodyPr/>
              <a:lstStyle/>
              <a:p>
                <a:r>
                  <a:rPr lang="zh-CN" altLang="en-US">
                    <a:noFill/>
                  </a:rPr>
                  <a:t> </a:t>
                </a:r>
              </a:p>
            </p:txBody>
          </p:sp>
        </mc:Fallback>
      </mc:AlternateContent>
      <p:sp>
        <p:nvSpPr>
          <p:cNvPr id="3" name="QO_5_BD.33_2#11c46abc2?imagetipindex=7&amp;vbadefaultcenterpage=1&amp;parentnodeid=a81bf8981&amp;vbahtmlprocessed=1"/>
          <p:cNvSpPr/>
          <p:nvPr/>
        </p:nvSpPr>
        <p:spPr>
          <a:xfrm>
            <a:off x="10181304" y="3517328"/>
            <a:ext cx="1208087" cy="475615"/>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图1-9-7</a:t>
            </a:r>
            <a:endParaRPr lang="en-US" altLang="zh-CN" sz="2800" dirty="0"/>
          </a:p>
        </p:txBody>
      </p:sp>
      <p:pic>
        <p:nvPicPr>
          <p:cNvPr id="4" name="QO_5_BD.33_3#11c46abc2?imagetipindex=7&amp;hastextimagelayout=1&amp;vbadefaultcenterpage=1&amp;parentnodeid=a81bf8981&amp;vbahtmlprocessed=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738360" y="802576"/>
            <a:ext cx="2093976" cy="25877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AN.34_1#11c46abc2?hastextimagelayout=1&amp;vbadefaultcenterpage=1&amp;parentnodeid=a81bf8981&amp;vbahtmlprocessed=1">
            <a:extLst>
              <a:ext uri="{FF2B5EF4-FFF2-40B4-BE49-F238E27FC236}">
                <a16:creationId xmlns:a16="http://schemas.microsoft.com/office/drawing/2014/main" xmlns="" id="{CFCD6AF7-A6F8-4A0D-A5D2-5E25EAB88AF0}"/>
              </a:ext>
            </a:extLst>
          </p:cNvPr>
          <p:cNvSpPr/>
          <p:nvPr/>
        </p:nvSpPr>
        <p:spPr>
          <a:xfrm>
            <a:off x="158931" y="3233832"/>
            <a:ext cx="5742432" cy="566992"/>
          </a:xfrm>
          <a:prstGeom prst="rect">
            <a:avLst/>
          </a:prstGeom>
          <a:noFill/>
          <a:ln/>
        </p:spPr>
        <p:txBody>
          <a:bodyPr wrap="square" lIns="0" tIns="0" rIns="0" bIns="0" rtlCol="0" anchor="t"/>
          <a:lstStyle/>
          <a:p>
            <a:pPr algn="l" latinLnBrk="1">
              <a:lnSpc>
                <a:spcPct val="150000"/>
              </a:lnSpc>
            </a:pPr>
            <a:r>
              <a:rPr lang="en-US" altLang="zh-CN" sz="2800" b="1" i="0" dirty="0">
                <a:solidFill>
                  <a:srgbClr val="FF0000"/>
                </a:solidFill>
                <a:latin typeface="微软雅黑" pitchFamily="34" charset="0"/>
                <a:ea typeface="微软雅黑" pitchFamily="34" charset="-122"/>
                <a:cs typeface="微软雅黑" pitchFamily="34" charset="-120"/>
              </a:rPr>
              <a:t>[答案]</a:t>
            </a:r>
            <a:r>
              <a:rPr lang="en-US" altLang="zh-CN" sz="2800" b="1" i="0"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如图所示</a:t>
            </a:r>
            <a:endParaRPr lang="en-US" altLang="zh-CN" sz="2800" dirty="0"/>
          </a:p>
        </p:txBody>
      </p:sp>
      <p:pic>
        <p:nvPicPr>
          <p:cNvPr id="6" name="QO_5_AN.34_2#11c46abc2?hastextimagelayout=1&amp;vbadefaultcenterpage=1&amp;parentnodeid=a81bf8981&amp;vbahtmlprocessed=1" descr="preencoded.png">
            <a:extLst>
              <a:ext uri="{FF2B5EF4-FFF2-40B4-BE49-F238E27FC236}">
                <a16:creationId xmlns:a16="http://schemas.microsoft.com/office/drawing/2014/main" xmlns="" id="{9949B854-8CE9-4343-A40C-8D977DE4B5AD}"/>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5064687" y="3992943"/>
            <a:ext cx="1673352" cy="203911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Hexin Slide 32checked= 1 &amp; amp; version = 1.0.5checked=1&amp;version=1.0.5">
    <p:spTree>
      <p:nvGrpSpPr>
        <p:cNvPr id="1" name=""/>
        <p:cNvGrpSpPr/>
        <p:nvPr/>
      </p:nvGrpSpPr>
      <p:grpSpPr>
        <a:xfrm>
          <a:off x="0" y="0"/>
          <a:ext cx="0" cy="0"/>
          <a:chOff x="0" y="0"/>
          <a:chExt cx="0" cy="0"/>
        </a:xfrm>
      </p:grpSpPr>
      <p:sp>
        <p:nvSpPr>
          <p:cNvPr id="2" name="QO_5_BD.35_1#d26cec498?segpoint=1&amp;vbadefaultcenterpage=1&amp;parentnodeid=a81bf8981&amp;vbahtmlprocessed=1"/>
          <p:cNvSpPr/>
          <p:nvPr/>
        </p:nvSpPr>
        <p:spPr>
          <a:xfrm>
            <a:off x="356616" y="752538"/>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（3）</a:t>
            </a:r>
            <a:r>
              <a:rPr lang="en-US" altLang="zh-CN" sz="2800" b="1" i="0" dirty="0">
                <a:solidFill>
                  <a:srgbClr val="29964C"/>
                </a:solidFill>
                <a:latin typeface="KaiTi" pitchFamily="34" charset="0"/>
                <a:ea typeface="KaiTi" pitchFamily="34" charset="-122"/>
                <a:cs typeface="KaiTi" pitchFamily="34" charset="-120"/>
              </a:rPr>
              <a:t>（2020·陕西中考）</a:t>
            </a:r>
            <a:r>
              <a:rPr lang="en-US" altLang="zh-CN" sz="2800" b="0" i="0" dirty="0">
                <a:solidFill>
                  <a:srgbClr val="000000"/>
                </a:solidFill>
                <a:latin typeface="Times New Roman" pitchFamily="34" charset="0"/>
                <a:ea typeface="微软雅黑" pitchFamily="34" charset="-122"/>
                <a:cs typeface="Times New Roman" pitchFamily="34" charset="-120"/>
              </a:rPr>
              <a:t>如图1-9-8所示，</a:t>
            </a:r>
          </a:p>
          <a:p>
            <a:pPr algn="l" latinLnBrk="1">
              <a:lnSpc>
                <a:spcPct val="150000"/>
              </a:lnSpc>
            </a:pPr>
            <a:r>
              <a:rPr lang="en-US" altLang="zh-CN" sz="2800" b="0" i="0" dirty="0" err="1">
                <a:solidFill>
                  <a:srgbClr val="000000"/>
                </a:solidFill>
                <a:latin typeface="Times New Roman" pitchFamily="34" charset="0"/>
                <a:ea typeface="微软雅黑" pitchFamily="34" charset="-122"/>
                <a:cs typeface="Times New Roman" pitchFamily="34" charset="-120"/>
              </a:rPr>
              <a:t>请作出灯笼所受重力的示意图</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3" name="QO_5_BD.35_2#d26cec498?imagetipindex=8&amp;vbadefaultcenterpage=1&amp;parentnodeid=a81bf8981&amp;vbahtmlprocessed=1"/>
          <p:cNvSpPr/>
          <p:nvPr/>
        </p:nvSpPr>
        <p:spPr>
          <a:xfrm>
            <a:off x="8879046" y="2527254"/>
            <a:ext cx="1208087" cy="475615"/>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图1-9-8</a:t>
            </a:r>
            <a:endParaRPr lang="en-US" altLang="zh-CN" sz="2800" dirty="0"/>
          </a:p>
        </p:txBody>
      </p:sp>
      <p:pic>
        <p:nvPicPr>
          <p:cNvPr id="4" name="QO_5_BD.35_3#d26cec498?imagetipindex=8&amp;hastextimagelayout=1&amp;vbadefaultcenterpage=1&amp;parentnodeid=a81bf8981&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46542" y="1021746"/>
            <a:ext cx="3169158" cy="150550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AN.36_1#d26cec498?hastextimagelayout=1&amp;vbadefaultcenterpage=1&amp;parentnodeid=a81bf8981&amp;vbahtmlprocessed=1">
            <a:extLst>
              <a:ext uri="{FF2B5EF4-FFF2-40B4-BE49-F238E27FC236}">
                <a16:creationId xmlns:a16="http://schemas.microsoft.com/office/drawing/2014/main" xmlns="" id="{323A2780-29EE-4AEA-98B4-62DDB3FDA92A}"/>
              </a:ext>
            </a:extLst>
          </p:cNvPr>
          <p:cNvSpPr/>
          <p:nvPr/>
        </p:nvSpPr>
        <p:spPr>
          <a:xfrm>
            <a:off x="356616" y="3191504"/>
            <a:ext cx="5742432" cy="566992"/>
          </a:xfrm>
          <a:prstGeom prst="rect">
            <a:avLst/>
          </a:prstGeom>
          <a:noFill/>
          <a:ln/>
        </p:spPr>
        <p:txBody>
          <a:bodyPr wrap="square" lIns="0" tIns="0" rIns="0" bIns="0" rtlCol="0" anchor="t"/>
          <a:lstStyle/>
          <a:p>
            <a:pPr algn="l" latinLnBrk="1">
              <a:lnSpc>
                <a:spcPct val="150000"/>
              </a:lnSpc>
            </a:pPr>
            <a:r>
              <a:rPr lang="en-US" altLang="zh-CN" sz="2800" b="1" i="0" dirty="0">
                <a:solidFill>
                  <a:srgbClr val="FF0000"/>
                </a:solidFill>
                <a:latin typeface="微软雅黑" pitchFamily="34" charset="0"/>
                <a:ea typeface="微软雅黑" pitchFamily="34" charset="-122"/>
                <a:cs typeface="微软雅黑" pitchFamily="34" charset="-120"/>
              </a:rPr>
              <a:t>[答案]</a:t>
            </a:r>
            <a:r>
              <a:rPr lang="en-US" altLang="zh-CN" sz="2800" b="1" i="0"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如图所示</a:t>
            </a:r>
            <a:endParaRPr lang="en-US" altLang="zh-CN" sz="2800" dirty="0"/>
          </a:p>
        </p:txBody>
      </p:sp>
      <p:pic>
        <p:nvPicPr>
          <p:cNvPr id="6" name="QO_5_AN.36_2#d26cec498?hastextimagelayout=1&amp;vbadefaultcenterpage=1&amp;parentnodeid=a81bf8981&amp;vbahtmlprocessed=1" descr="preencoded.png">
            <a:extLst>
              <a:ext uri="{FF2B5EF4-FFF2-40B4-BE49-F238E27FC236}">
                <a16:creationId xmlns:a16="http://schemas.microsoft.com/office/drawing/2014/main" xmlns="" id="{320842A3-DF23-4B91-B533-97B5BF7AAB1D}"/>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499616" y="3896104"/>
            <a:ext cx="3456432" cy="203911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Hexin Slide 34checked= 1 &amp; amp; version = 1.0.5checked=1&amp;version=1.0.5">
    <p:spTree>
      <p:nvGrpSpPr>
        <p:cNvPr id="1" name=""/>
        <p:cNvGrpSpPr/>
        <p:nvPr/>
      </p:nvGrpSpPr>
      <p:grpSpPr>
        <a:xfrm>
          <a:off x="0" y="0"/>
          <a:ext cx="0" cy="0"/>
          <a:chOff x="0" y="0"/>
          <a:chExt cx="0" cy="0"/>
        </a:xfrm>
      </p:grpSpPr>
      <p:pic>
        <p:nvPicPr>
          <p:cNvPr id="2" name="QO_4_BD.37_1#d81515f72?imagetipindex=9&amp;hastextimagelayout=1&amp;vbadefaultcenterpage=1&amp;parentnodeid=132a0fec0&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968254" y="1474247"/>
            <a:ext cx="1545336" cy="23957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O_4_BD.37_2#d81515f72?imagetipindex=9&amp;hastextimagelayout=1&amp;vbadefaultcenterpage=1&amp;parentnodeid=132a0fec0&amp;vbahtmlprocessed=1"/>
          <p:cNvSpPr/>
          <p:nvPr/>
        </p:nvSpPr>
        <p:spPr>
          <a:xfrm>
            <a:off x="10136879" y="3996975"/>
            <a:ext cx="12080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图1-9-9</a:t>
            </a:r>
            <a:endParaRPr lang="en-US" altLang="zh-CN" sz="2800" dirty="0"/>
          </a:p>
        </p:txBody>
      </p:sp>
      <mc:AlternateContent xmlns:mc="http://schemas.openxmlformats.org/markup-compatibility/2006" xmlns:a14="http://schemas.microsoft.com/office/drawing/2010/main">
        <mc:Choice Requires="a14">
          <p:sp>
            <p:nvSpPr>
              <p:cNvPr id="4" name="QO_4_BD.37_3#d81515f72?hastextimagelayout=1&amp;segpoint=1&amp;vbadefaultcenterpage=1&amp;parentnodeid=132a0fec0&amp;vbahtmlprocessed=1&amp;hasbroken=1"/>
              <p:cNvSpPr/>
              <p:nvPr/>
            </p:nvSpPr>
            <p:spPr>
              <a:xfrm>
                <a:off x="356616" y="1455959"/>
                <a:ext cx="9244584" cy="3772345"/>
              </a:xfrm>
              <a:prstGeom prst="rect">
                <a:avLst/>
              </a:prstGeom>
              <a:noFill/>
              <a:ln/>
            </p:spPr>
            <p:txBody>
              <a:bodyPr wrap="squar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4.</a:t>
                </a:r>
                <a:r>
                  <a:rPr lang="en-US" altLang="zh-CN" sz="2800" b="1" i="0" dirty="0">
                    <a:solidFill>
                      <a:srgbClr val="29964C"/>
                    </a:solidFill>
                    <a:latin typeface="KaiTi" pitchFamily="34" charset="0"/>
                    <a:ea typeface="KaiTi" pitchFamily="34" charset="-122"/>
                    <a:cs typeface="KaiTi" pitchFamily="34" charset="-120"/>
                  </a:rPr>
                  <a:t>（2021·陕西中考</a:t>
                </a:r>
                <a:r>
                  <a:rPr lang="en-US" altLang="zh-CN" sz="2800" b="1" i="0">
                    <a:solidFill>
                      <a:srgbClr val="29964C"/>
                    </a:solidFill>
                    <a:latin typeface="KaiTi" pitchFamily="34" charset="0"/>
                    <a:ea typeface="KaiTi" pitchFamily="34" charset="-122"/>
                    <a:cs typeface="KaiTi" pitchFamily="34" charset="-120"/>
                  </a:rPr>
                  <a:t>）</a:t>
                </a:r>
                <a:r>
                  <a:rPr lang="en-US" altLang="zh-CN" sz="2800" b="0" i="0">
                    <a:solidFill>
                      <a:srgbClr val="000000"/>
                    </a:solidFill>
                    <a:latin typeface="Times New Roman" pitchFamily="34" charset="0"/>
                    <a:ea typeface="微软雅黑" pitchFamily="34" charset="-122"/>
                    <a:cs typeface="Times New Roman" pitchFamily="34" charset="-120"/>
                  </a:rPr>
                  <a:t>同学们在学完弹簧测力计的相关知识</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后</a:t>
                </a:r>
                <a:r>
                  <a:rPr lang="en-US" altLang="zh-CN" sz="2800" b="0" i="0" dirty="0">
                    <a:solidFill>
                      <a:srgbClr val="000000"/>
                    </a:solidFill>
                    <a:latin typeface="Times New Roman" pitchFamily="34" charset="0"/>
                    <a:ea typeface="微软雅黑" pitchFamily="34" charset="-122"/>
                    <a:cs typeface="Times New Roman" pitchFamily="34" charset="-120"/>
                  </a:rPr>
                  <a:t>，自制了一个“橡皮筋测力计</a:t>
                </a:r>
                <a:r>
                  <a:rPr lang="en-US" altLang="zh-CN" sz="2800" b="0" i="0">
                    <a:solidFill>
                      <a:srgbClr val="000000"/>
                    </a:solidFill>
                    <a:latin typeface="Times New Roman" pitchFamily="34" charset="0"/>
                    <a:ea typeface="微软雅黑" pitchFamily="34" charset="-122"/>
                    <a:cs typeface="Times New Roman" pitchFamily="34" charset="-120"/>
                  </a:rPr>
                  <a:t>”，将橡皮筋不挂重物时下端</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对应位置标为零刻度线</a:t>
                </a:r>
                <a:r>
                  <a:rPr lang="en-US" altLang="zh-CN" sz="2800" b="0" i="0" dirty="0">
                    <a:solidFill>
                      <a:srgbClr val="000000"/>
                    </a:solidFill>
                    <a:latin typeface="Times New Roman" pitchFamily="34" charset="0"/>
                    <a:ea typeface="微软雅黑" pitchFamily="34" charset="-122"/>
                    <a:cs typeface="Times New Roman" pitchFamily="34" charset="-120"/>
                  </a:rPr>
                  <a:t>；挂</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重物时下端对应位置标为</a:t>
                </a:r>
                <a:r>
                  <a:rPr lang="en-US" altLang="zh-CN" sz="900" b="0" i="0" u="none">
                    <a:solidFill>
                      <a:srgbClr val="000000"/>
                    </a:solidFill>
                    <a:latin typeface="SimSun" pitchFamily="34" charset="0"/>
                    <a:ea typeface="SimSun" pitchFamily="34" charset="-122"/>
                    <a:cs typeface="SimSun" pitchFamily="34" charset="-120"/>
                  </a:rPr>
                  <a:t> </a:t>
                </a:r>
              </a:p>
              <a:p>
                <a:pPr latinLnBrk="1">
                  <a:lnSpc>
                    <a:spcPct val="150000"/>
                  </a:lnSpc>
                </a:pPr>
                <a:r>
                  <a:rPr lang="en-US" altLang="zh-CN" sz="100" b="0" i="0" kern="0" spc="-99900">
                    <a:solidFill>
                      <a:srgbClr val="FFFFFF"/>
                    </a:solidFill>
                    <a:latin typeface="Times New Roman" pitchFamily="34" charset="0"/>
                    <a:ea typeface="微软雅黑" pitchFamily="34" charset="-122"/>
                    <a:cs typeface="Times New Roman" pitchFamily="34" charset="-120"/>
                  </a:rPr>
                  <a:t>&lt;</a:t>
                </a:r>
                <a:r>
                  <a:rPr lang="en-US" altLang="zh-CN" sz="100" b="0" i="0" kern="0" spc="-99900" dirty="0">
                    <a:solidFill>
                      <a:srgbClr val="FFFFFF"/>
                    </a:solidFill>
                    <a:latin typeface="Times New Roman" pitchFamily="34" charset="0"/>
                    <a:ea typeface="微软雅黑" pitchFamily="34" charset="-122"/>
                    <a:cs typeface="Times New Roman" pitchFamily="34" charset="-120"/>
                  </a:rPr>
                  <a: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，将这段距离等分为20格，每格表示</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0.05</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。用此测力计测量物体重力时，发现测量值不准确。为了弄清其中的原因，同学们探究了橡皮筋的伸长与受到外力的关系。</a:t>
                </a:r>
                <a:endParaRPr lang="en-US" altLang="zh-CN" sz="2800" dirty="0"/>
              </a:p>
            </p:txBody>
          </p:sp>
        </mc:Choice>
        <mc:Fallback xmlns="">
          <p:sp>
            <p:nvSpPr>
              <p:cNvPr id="4" name="QO_4_BD.37_3#d81515f72?hastextimagelayout=1&amp;segpoint=1&amp;vbadefaultcenterpage=1&amp;parentnodeid=132a0fec0&amp;vbahtmlprocessed=1&amp;hasbroken=1"/>
              <p:cNvSpPr>
                <a:spLocks noRot="1" noChangeAspect="1" noMove="1" noResize="1" noEditPoints="1" noAdjustHandles="1" noChangeArrowheads="1" noChangeShapeType="1" noTextEdit="1"/>
              </p:cNvSpPr>
              <p:nvPr/>
            </p:nvSpPr>
            <p:spPr>
              <a:xfrm>
                <a:off x="356616" y="1455959"/>
                <a:ext cx="9244584" cy="3772345"/>
              </a:xfrm>
              <a:prstGeom prst="rect">
                <a:avLst/>
              </a:prstGeom>
              <a:blipFill>
                <a:blip r:embed="rId4"/>
                <a:stretch>
                  <a:fillRect l="-2375" r="-1583" b="-6139"/>
                </a:stretch>
              </a:blipFill>
              <a:ln/>
            </p:spPr>
            <p:txBody>
              <a:bodyPr/>
              <a:lstStyle/>
              <a:p>
                <a:r>
                  <a:rPr lang="zh-CN" altLang="en-US">
                    <a:noFill/>
                  </a:rPr>
                  <a:t> </a:t>
                </a:r>
              </a:p>
            </p:txBody>
          </p:sp>
        </mc:Fallback>
      </mc:AlternateContent>
    </p:spTree>
  </p:cSld>
  <p:clrMapOvr>
    <a:masterClrMapping/>
  </p:clrMapOvr>
  <p:transition>
    <p:split dir="in"/>
  </p:transition>
</p:sld>
</file>

<file path=ppt/slides/slide33.xml><?xml version="1.0" encoding="utf-8"?>
<p:sld xmlns:a="http://schemas.openxmlformats.org/drawingml/2006/main" xmlns:r="http://schemas.openxmlformats.org/officeDocument/2006/relationships" xmlns:p="http://schemas.openxmlformats.org/presentationml/2006/main">
  <p:cSld name="Hexin Slide 3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4_BD.37_4#d81515f72?segpoint=1&amp;vbadefaultcenterpage=1&amp;parentnodeid=132a0fec0&amp;vbahtmlprocessed=1&amp;hasbroken=1"/>
              <p:cNvSpPr/>
              <p:nvPr/>
            </p:nvSpPr>
            <p:spPr>
              <a:xfrm>
                <a:off x="356616" y="1773936"/>
                <a:ext cx="11475720" cy="1851787"/>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他们利用规格为</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0.05</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的螺母若干、刻度尺、橡皮筋</a:t>
                </a:r>
                <a:r>
                  <a:rPr lang="en-US" altLang="zh-CN" sz="2800" b="0" i="0">
                    <a:solidFill>
                      <a:srgbClr val="000000"/>
                    </a:solidFill>
                    <a:latin typeface="Times New Roman" pitchFamily="34" charset="0"/>
                    <a:ea typeface="微软雅黑" pitchFamily="34" charset="-122"/>
                    <a:cs typeface="Times New Roman" pitchFamily="34" charset="-120"/>
                  </a:rPr>
                  <a:t>、白板等进行了实验</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探究</a:t>
                </a:r>
                <a:r>
                  <a:rPr lang="en-US" altLang="zh-CN" sz="2800" b="0" i="0" dirty="0">
                    <a:solidFill>
                      <a:srgbClr val="000000"/>
                    </a:solidFill>
                    <a:latin typeface="Times New Roman" pitchFamily="34" charset="0"/>
                    <a:ea typeface="微软雅黑" pitchFamily="34" charset="-122"/>
                    <a:cs typeface="Times New Roman" pitchFamily="34" charset="-120"/>
                  </a:rPr>
                  <a:t>。不挂重物时，使橡皮筋下端与刻度尺的零刻度线对齐</a:t>
                </a:r>
                <a:r>
                  <a:rPr lang="en-US" altLang="zh-CN" sz="2800" b="0" i="0">
                    <a:solidFill>
                      <a:srgbClr val="000000"/>
                    </a:solidFill>
                    <a:latin typeface="Times New Roman" pitchFamily="34" charset="0"/>
                    <a:ea typeface="微软雅黑" pitchFamily="34" charset="-122"/>
                    <a:cs typeface="Times New Roman" pitchFamily="34" charset="-120"/>
                  </a:rPr>
                  <a:t>；挂不同重物</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时</a:t>
                </a:r>
                <a:r>
                  <a:rPr lang="en-US" altLang="zh-CN" sz="2800" b="0" i="0" dirty="0">
                    <a:solidFill>
                      <a:srgbClr val="000000"/>
                    </a:solidFill>
                    <a:latin typeface="Times New Roman" pitchFamily="34" charset="0"/>
                    <a:ea typeface="微软雅黑" pitchFamily="34" charset="-122"/>
                    <a:cs typeface="Times New Roman" pitchFamily="34" charset="-120"/>
                  </a:rPr>
                  <a:t>，橡皮筋下端对应不同的刻度值，作出标记，如图1-9-9所示。</a:t>
                </a:r>
                <a:endParaRPr lang="en-US" altLang="zh-CN" sz="2800" dirty="0"/>
              </a:p>
            </p:txBody>
          </p:sp>
        </mc:Choice>
        <mc:Fallback xmlns="">
          <p:sp>
            <p:nvSpPr>
              <p:cNvPr id="2" name="QO_4_BD.37_4#d81515f72?segpoint=1&amp;vbadefaultcenterpage=1&amp;parentnodeid=132a0fec0&amp;vbahtmlprocessed=1&amp;hasbroken=1"/>
              <p:cNvSpPr>
                <a:spLocks noRot="1" noChangeAspect="1" noMove="1" noResize="1" noEditPoints="1" noAdjustHandles="1" noChangeArrowheads="1" noChangeShapeType="1" noTextEdit="1"/>
              </p:cNvSpPr>
              <p:nvPr/>
            </p:nvSpPr>
            <p:spPr>
              <a:xfrm>
                <a:off x="356616" y="1773936"/>
                <a:ext cx="11475720" cy="1851787"/>
              </a:xfrm>
              <a:prstGeom prst="rect">
                <a:avLst/>
              </a:prstGeom>
              <a:blipFill>
                <a:blip r:embed="rId3"/>
                <a:stretch>
                  <a:fillRect l="-1913" r="-1116" b="-12171"/>
                </a:stretch>
              </a:blipFill>
              <a:ln/>
            </p:spPr>
            <p:txBody>
              <a:bodyPr/>
              <a:lstStyle/>
              <a:p>
                <a:r>
                  <a:rPr lang="zh-CN" altLang="en-US">
                    <a:noFill/>
                  </a:rPr>
                  <a:t> </a:t>
                </a:r>
              </a:p>
            </p:txBody>
          </p:sp>
        </mc:Fallback>
      </mc:AlternateContent>
      <p:sp>
        <p:nvSpPr>
          <p:cNvPr id="3" name="QB_5#07673eb31?vbadefaultcenterpage=1&amp;parentnodeid=d81515f72&amp;vbahtmlprocessed=1&amp;hasbroken=1"/>
          <p:cNvSpPr/>
          <p:nvPr/>
        </p:nvSpPr>
        <p:spPr>
          <a:xfrm>
            <a:off x="356616" y="3698621"/>
            <a:ext cx="11475720" cy="1211707"/>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（1）螺母挂在橡皮筋下静止时</a:t>
            </a:r>
            <a:r>
              <a:rPr lang="en-US" altLang="zh-CN" sz="2800" b="0" i="0">
                <a:solidFill>
                  <a:srgbClr val="000000"/>
                </a:solidFill>
                <a:latin typeface="Times New Roman" pitchFamily="34" charset="0"/>
                <a:ea typeface="微软雅黑" pitchFamily="34" charset="-122"/>
                <a:cs typeface="Times New Roman" pitchFamily="34" charset="-120"/>
              </a:rPr>
              <a:t>，受到橡皮筋的拉力</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选填“</a:t>
            </a:r>
            <a:r>
              <a:rPr lang="en-US" altLang="zh-CN" sz="2800" b="0" i="0">
                <a:solidFill>
                  <a:srgbClr val="000000"/>
                </a:solidFill>
                <a:latin typeface="Times New Roman" pitchFamily="34" charset="0"/>
                <a:ea typeface="微软雅黑" pitchFamily="34" charset="-122"/>
                <a:cs typeface="Times New Roman" pitchFamily="34" charset="-120"/>
              </a:rPr>
              <a:t>大于”</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等于”或“小于”）它受到的重力。</a:t>
            </a:r>
            <a:endParaRPr lang="en-US" altLang="zh-CN" sz="2800" dirty="0"/>
          </a:p>
        </p:txBody>
      </p:sp>
      <p:sp>
        <p:nvSpPr>
          <p:cNvPr id="4" name="QB_5_AN.38_1#07673eb31.blank?vbadefaultcenterpage=1&amp;parentnodeid=d81515f72&amp;vbapositionanswer=28&amp;vbahtmlprocessed=1"/>
          <p:cNvSpPr/>
          <p:nvPr/>
        </p:nvSpPr>
        <p:spPr>
          <a:xfrm>
            <a:off x="8497316" y="3668172"/>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等于</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blinds(horizontal)">
                                      <p:cBhvr>
                                        <p:cTn id="7" dur="500"/>
                                        <p:tgtEl>
                                          <p:spTgt spid="4">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blinds(horizontal)">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Hexin Slide 36checked= 1 &amp; amp; version = 1.0.5checked=1&amp;version=1.0.5">
    <p:spTree>
      <p:nvGrpSpPr>
        <p:cNvPr id="1" name=""/>
        <p:cNvGrpSpPr/>
        <p:nvPr/>
      </p:nvGrpSpPr>
      <p:grpSpPr>
        <a:xfrm>
          <a:off x="0" y="0"/>
          <a:ext cx="0" cy="0"/>
          <a:chOff x="0" y="0"/>
          <a:chExt cx="0" cy="0"/>
        </a:xfrm>
      </p:grpSpPr>
      <p:sp>
        <p:nvSpPr>
          <p:cNvPr id="2" name="QO_5_BD.39_1#72ff9014c?segpoint=1&amp;vbadefaultcenterpage=1&amp;parentnodeid=d81515f72&amp;vbahtmlprocessed=1"/>
          <p:cNvSpPr/>
          <p:nvPr/>
        </p:nvSpPr>
        <p:spPr>
          <a:xfrm>
            <a:off x="356616" y="958976"/>
            <a:ext cx="11475720" cy="57162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（2）同学们在橡皮筋下依次挂上个数不等的螺母，实验数据记录如下表。</a:t>
            </a:r>
            <a:endParaRPr lang="en-US" altLang="zh-CN" sz="2800" dirty="0"/>
          </a:p>
        </p:txBody>
      </p:sp>
      <mc:AlternateContent xmlns:mc="http://schemas.openxmlformats.org/markup-compatibility/2006" xmlns:a14="http://schemas.microsoft.com/office/drawing/2010/main">
        <mc:Choice Requires="a14">
          <p:graphicFrame>
            <p:nvGraphicFramePr>
              <p:cNvPr id="35" name="QO_5_BD.39_2#72ff9014c?colgroup=11,2,2,2,3,3,3&amp;vbadefaultcenterpage=1&amp;parentnodeid=d81515f72&amp;vbahtmlprocessed=1&amp;hasbroken=1"/>
              <p:cNvGraphicFramePr>
                <a:graphicFrameLocks noGrp="1"/>
              </p:cNvGraphicFramePr>
              <p:nvPr>
                <p:extLst>
                  <p:ext uri="{D42A27DB-BD31-4B8C-83A1-F6EECF244321}">
                    <p14:modId xmlns:p14="http://schemas.microsoft.com/office/powerpoint/2010/main" val="2744805469"/>
                  </p:ext>
                </p:extLst>
              </p:nvPr>
            </p:nvGraphicFramePr>
            <p:xfrm>
              <a:off x="356616" y="1663064"/>
              <a:ext cx="11420856" cy="4470400"/>
            </p:xfrm>
            <a:graphic>
              <a:graphicData uri="http://schemas.openxmlformats.org/drawingml/2006/table">
                <a:tbl>
                  <a:tblPr/>
                  <a:tblGrid>
                    <a:gridCol w="4288536">
                      <a:extLst>
                        <a:ext uri="{9D8B030D-6E8A-4147-A177-3AD203B41FA5}">
                          <a16:colId xmlns:a16="http://schemas.microsoft.com/office/drawing/2014/main" xmlns="" val="20000"/>
                        </a:ext>
                      </a:extLst>
                    </a:gridCol>
                    <a:gridCol w="1060704">
                      <a:extLst>
                        <a:ext uri="{9D8B030D-6E8A-4147-A177-3AD203B41FA5}">
                          <a16:colId xmlns:a16="http://schemas.microsoft.com/office/drawing/2014/main" xmlns="" val="20001"/>
                        </a:ext>
                      </a:extLst>
                    </a:gridCol>
                    <a:gridCol w="1069848">
                      <a:extLst>
                        <a:ext uri="{9D8B030D-6E8A-4147-A177-3AD203B41FA5}">
                          <a16:colId xmlns:a16="http://schemas.microsoft.com/office/drawing/2014/main" xmlns="" val="20002"/>
                        </a:ext>
                      </a:extLst>
                    </a:gridCol>
                    <a:gridCol w="1069848">
                      <a:extLst>
                        <a:ext uri="{9D8B030D-6E8A-4147-A177-3AD203B41FA5}">
                          <a16:colId xmlns:a16="http://schemas.microsoft.com/office/drawing/2014/main" xmlns="" val="20003"/>
                        </a:ext>
                      </a:extLst>
                    </a:gridCol>
                    <a:gridCol w="1289304">
                      <a:extLst>
                        <a:ext uri="{9D8B030D-6E8A-4147-A177-3AD203B41FA5}">
                          <a16:colId xmlns:a16="http://schemas.microsoft.com/office/drawing/2014/main" xmlns="" val="20004"/>
                        </a:ext>
                      </a:extLst>
                    </a:gridCol>
                    <a:gridCol w="1316736">
                      <a:extLst>
                        <a:ext uri="{9D8B030D-6E8A-4147-A177-3AD203B41FA5}">
                          <a16:colId xmlns:a16="http://schemas.microsoft.com/office/drawing/2014/main" xmlns="" val="20005"/>
                        </a:ext>
                      </a:extLst>
                    </a:gridCol>
                    <a:gridCol w="1325880">
                      <a:extLst>
                        <a:ext uri="{9D8B030D-6E8A-4147-A177-3AD203B41FA5}">
                          <a16:colId xmlns:a16="http://schemas.microsoft.com/office/drawing/2014/main" xmlns="" val="20006"/>
                        </a:ext>
                      </a:extLst>
                    </a:gridCol>
                  </a:tblGrid>
                  <a:tr h="507937">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实验序号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507937">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螺母个数</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𝑛</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507619">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螺母总重</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𝐺</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507619">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刻度尺读数</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𝐿</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mm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30.0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45.0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507937">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实验序号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507937">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螺母个数</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𝑛</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507619">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螺母总重</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𝐺</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0.55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507619">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刻度尺读数</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𝐿</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mm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60.0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75.0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90.0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133.0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158.0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bl>
              </a:graphicData>
            </a:graphic>
          </p:graphicFrame>
        </mc:Choice>
        <mc:Fallback xmlns="">
          <p:graphicFrame>
            <p:nvGraphicFramePr>
              <p:cNvPr id="35" name="QO_5_BD.39_2#72ff9014c?colgroup=11,2,2,2,3,3,3&amp;vbadefaultcenterpage=1&amp;parentnodeid=d81515f72&amp;vbahtmlprocessed=1&amp;hasbroken=1"/>
              <p:cNvGraphicFramePr>
                <a:graphicFrameLocks noGrp="1"/>
              </p:cNvGraphicFramePr>
              <p:nvPr>
                <p:extLst>
                  <p:ext uri="{D42A27DB-BD31-4B8C-83A1-F6EECF244321}">
                    <p14:modId xmlns:p14="http://schemas.microsoft.com/office/powerpoint/2010/main" val="2744805469"/>
                  </p:ext>
                </p:extLst>
              </p:nvPr>
            </p:nvGraphicFramePr>
            <p:xfrm>
              <a:off x="356616" y="1663064"/>
              <a:ext cx="11420856" cy="4086608"/>
            </p:xfrm>
            <a:graphic>
              <a:graphicData uri="http://schemas.openxmlformats.org/drawingml/2006/table">
                <a:tbl>
                  <a:tblPr/>
                  <a:tblGrid>
                    <a:gridCol w="4288536">
                      <a:extLst>
                        <a:ext uri="{9D8B030D-6E8A-4147-A177-3AD203B41FA5}">
                          <a16:colId xmlns:a16="http://schemas.microsoft.com/office/drawing/2014/main" val="20000"/>
                        </a:ext>
                      </a:extLst>
                    </a:gridCol>
                    <a:gridCol w="1060704">
                      <a:extLst>
                        <a:ext uri="{9D8B030D-6E8A-4147-A177-3AD203B41FA5}">
                          <a16:colId xmlns:a16="http://schemas.microsoft.com/office/drawing/2014/main" val="20001"/>
                        </a:ext>
                      </a:extLst>
                    </a:gridCol>
                    <a:gridCol w="1069848">
                      <a:extLst>
                        <a:ext uri="{9D8B030D-6E8A-4147-A177-3AD203B41FA5}">
                          <a16:colId xmlns:a16="http://schemas.microsoft.com/office/drawing/2014/main" val="20002"/>
                        </a:ext>
                      </a:extLst>
                    </a:gridCol>
                    <a:gridCol w="1069848">
                      <a:extLst>
                        <a:ext uri="{9D8B030D-6E8A-4147-A177-3AD203B41FA5}">
                          <a16:colId xmlns:a16="http://schemas.microsoft.com/office/drawing/2014/main" val="20003"/>
                        </a:ext>
                      </a:extLst>
                    </a:gridCol>
                    <a:gridCol w="1289304">
                      <a:extLst>
                        <a:ext uri="{9D8B030D-6E8A-4147-A177-3AD203B41FA5}">
                          <a16:colId xmlns:a16="http://schemas.microsoft.com/office/drawing/2014/main" val="20004"/>
                        </a:ext>
                      </a:extLst>
                    </a:gridCol>
                    <a:gridCol w="1316736">
                      <a:extLst>
                        <a:ext uri="{9D8B030D-6E8A-4147-A177-3AD203B41FA5}">
                          <a16:colId xmlns:a16="http://schemas.microsoft.com/office/drawing/2014/main" val="20005"/>
                        </a:ext>
                      </a:extLst>
                    </a:gridCol>
                    <a:gridCol w="1325880">
                      <a:extLst>
                        <a:ext uri="{9D8B030D-6E8A-4147-A177-3AD203B41FA5}">
                          <a16:colId xmlns:a16="http://schemas.microsoft.com/office/drawing/2014/main" val="20006"/>
                        </a:ext>
                      </a:extLst>
                    </a:gridCol>
                  </a:tblGrid>
                  <a:tr h="510985">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实验序号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109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42" t="-104762" r="-166477" b="-640476"/>
                          </a:stretch>
                        </a:blipFill>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1066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42" t="-204762" r="-166477" b="-540476"/>
                          </a:stretch>
                        </a:blipFill>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1066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42" t="-304762" r="-166477" b="-440476"/>
                          </a:stretch>
                        </a:blipFill>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30.0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45.0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10985">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实验序号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5109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42" t="-504762" r="-166477" b="-240476"/>
                          </a:stretch>
                        </a:blipFill>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1066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42" t="-604762" r="-166477" b="-140476"/>
                          </a:stretch>
                        </a:blipFill>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0.55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51066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42" t="-704762" r="-166477" b="-40476"/>
                          </a:stretch>
                        </a:blipFill>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60.0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75.0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90.0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133.0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158.0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mc:Fallback>
      </mc:AlternateContent>
    </p:spTree>
  </p:cSld>
  <p:clrMapOvr>
    <a:masterClrMapping/>
  </p:clrMapOvr>
  <p:transition>
    <p:split dir="in"/>
  </p:transition>
</p:sld>
</file>

<file path=ppt/slides/slide35.xml><?xml version="1.0" encoding="utf-8"?>
<p:sld xmlns:a="http://schemas.openxmlformats.org/drawingml/2006/main" xmlns:r="http://schemas.openxmlformats.org/officeDocument/2006/relationships" xmlns:p="http://schemas.openxmlformats.org/presentationml/2006/main">
  <p:cSld name="Hexin Slide 37checked= 1 &amp; amp; version = 1.0.5checked=1&amp;version=1.0.5">
    <p:spTree>
      <p:nvGrpSpPr>
        <p:cNvPr id="1" name=""/>
        <p:cNvGrpSpPr/>
        <p:nvPr/>
      </p:nvGrpSpPr>
      <p:grpSpPr>
        <a:xfrm>
          <a:off x="0" y="0"/>
          <a:ext cx="0" cy="0"/>
          <a:chOff x="0" y="0"/>
          <a:chExt cx="0" cy="0"/>
        </a:xfrm>
      </p:grpSpPr>
      <p:sp>
        <p:nvSpPr>
          <p:cNvPr id="2" name="QB_6#9ce2d8e67?vbadefaultcenterpage=1&amp;parentnodeid=72ff9014c&amp;vbahtmlprocessed=1&amp;hasbroken=1"/>
          <p:cNvSpPr/>
          <p:nvPr/>
        </p:nvSpPr>
        <p:spPr>
          <a:xfrm>
            <a:off x="356616" y="1135888"/>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①分析实验数据可初步得出：橡皮筋下所挂重物越重，橡皮筋的伸长越</a:t>
            </a:r>
            <a:endParaRPr lang="en-US" altLang="zh-CN" sz="2800" dirty="0"/>
          </a:p>
          <a:p>
            <a:pPr algn="l" latinLnBrk="1">
              <a:lnSpc>
                <a:spcPts val="5100"/>
              </a:lnSpc>
            </a:pPr>
            <a:r>
              <a:rPr lang="en-US" altLang="zh-CN" sz="2800" i="0">
                <a:solidFill>
                  <a:srgbClr val="000000"/>
                </a:solidFill>
                <a:latin typeface="SimSun" pitchFamily="34" charset="0"/>
                <a:ea typeface="SimSun" pitchFamily="34" charset="-122"/>
                <a:cs typeface="SimSun" pitchFamily="34" charset="-120"/>
              </a:rPr>
              <a:t>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3" name="QB_6_AN.40_1#9ce2d8e67.blank?vbadefaultcenterpage=1&amp;parentnodeid=72ff9014c&amp;vbapositionanswer=29&amp;vbahtmlprocessed=1"/>
          <p:cNvSpPr/>
          <p:nvPr/>
        </p:nvSpPr>
        <p:spPr>
          <a:xfrm>
            <a:off x="496316" y="1737868"/>
            <a:ext cx="4365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长</a:t>
            </a:r>
            <a:endParaRPr lang="en-US" altLang="zh-CN" sz="2800" dirty="0"/>
          </a:p>
        </p:txBody>
      </p:sp>
      <mc:AlternateContent xmlns:mc="http://schemas.openxmlformats.org/markup-compatibility/2006" xmlns:a14="http://schemas.microsoft.com/office/drawing/2010/main">
        <mc:Choice Requires="a14">
          <p:sp>
            <p:nvSpPr>
              <p:cNvPr id="4" name="QB_6#9c2ef1ca5?vbadefaultcenterpage=1&amp;parentnodeid=72ff9014c&amp;vbahtmlprocessed=1&amp;hasbroken=1"/>
              <p:cNvSpPr/>
              <p:nvPr/>
            </p:nvSpPr>
            <p:spPr>
              <a:xfrm>
                <a:off x="356616" y="2421064"/>
                <a:ext cx="11475720" cy="312731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②进一步分析数据发现：每增加1个螺母时</a:t>
                </a:r>
                <a:r>
                  <a:rPr lang="en-US" altLang="zh-CN" sz="2800" b="0" i="0">
                    <a:solidFill>
                      <a:srgbClr val="000000"/>
                    </a:solidFill>
                    <a:latin typeface="Times New Roman" pitchFamily="34" charset="0"/>
                    <a:ea typeface="微软雅黑" pitchFamily="34" charset="-122"/>
                    <a:cs typeface="Times New Roman" pitchFamily="34" charset="-120"/>
                  </a:rPr>
                  <a:t>，刻度尺读数的变化量总体上</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是不同的</a:t>
                </a:r>
                <a:r>
                  <a:rPr lang="en-US" altLang="zh-CN" sz="2800" b="0" i="0" dirty="0">
                    <a:solidFill>
                      <a:srgbClr val="000000"/>
                    </a:solidFill>
                    <a:latin typeface="Times New Roman" pitchFamily="34" charset="0"/>
                    <a:ea typeface="微软雅黑" pitchFamily="34" charset="-122"/>
                    <a:cs typeface="Times New Roman" pitchFamily="34" charset="-120"/>
                  </a:rPr>
                  <a:t>，但中间有部分读数的变化量是相同的</a:t>
                </a:r>
                <a:r>
                  <a:rPr lang="en-US" altLang="zh-CN" sz="2800" b="0" i="0">
                    <a:solidFill>
                      <a:srgbClr val="000000"/>
                    </a:solidFill>
                    <a:latin typeface="Times New Roman" pitchFamily="34" charset="0"/>
                    <a:ea typeface="微软雅黑" pitchFamily="34" charset="-122"/>
                    <a:cs typeface="Times New Roman" pitchFamily="34" charset="-120"/>
                  </a:rPr>
                  <a:t>。若静止时橡皮筋下端对</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应刻度尺的</a:t>
                </a:r>
                <a:r>
                  <a:rPr lang="en-US" altLang="zh-CN" sz="900" b="0" i="0" u="none">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70.0</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mm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处</a:t>
                </a:r>
                <a:r>
                  <a:rPr lang="en-US" altLang="zh-CN" sz="2800" b="0" i="0">
                    <a:solidFill>
                      <a:srgbClr val="000000"/>
                    </a:solidFill>
                    <a:latin typeface="Times New Roman" pitchFamily="34" charset="0"/>
                    <a:ea typeface="微软雅黑" pitchFamily="34" charset="-122"/>
                    <a:cs typeface="Times New Roman" pitchFamily="34" charset="-120"/>
                  </a:rPr>
                  <a:t>，推测橡皮筋下所挂的物体重约为</a:t>
                </a:r>
                <a:r>
                  <a:rPr lang="en-US" altLang="zh-CN" sz="2800" i="0">
                    <a:solidFill>
                      <a:srgbClr val="000000"/>
                    </a:solidFill>
                    <a:latin typeface="SimSun" pitchFamily="34" charset="0"/>
                    <a:ea typeface="SimSun" pitchFamily="34" charset="-122"/>
                    <a:cs typeface="SimSun" pitchFamily="34" charset="-120"/>
                  </a:rPr>
                  <a:t>______</a:t>
                </a:r>
                <a:r>
                  <a:rPr lang="en-US" altLang="zh-CN" sz="900" b="0" i="0" u="none">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（结果</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保留两位小数</a:t>
                </a:r>
                <a:r>
                  <a:rPr lang="en-US" altLang="zh-CN" sz="2800" b="0" i="0" dirty="0">
                    <a:solidFill>
                      <a:srgbClr val="000000"/>
                    </a:solidFill>
                    <a:latin typeface="Times New Roman" pitchFamily="34" charset="0"/>
                    <a:ea typeface="微软雅黑" pitchFamily="34" charset="-122"/>
                    <a:cs typeface="Times New Roman" pitchFamily="34" charset="-120"/>
                  </a:rPr>
                  <a:t>）。若挂另一重物，</a:t>
                </a:r>
                <a:r>
                  <a:rPr lang="en-US" altLang="zh-CN" sz="2800" b="0" i="0">
                    <a:solidFill>
                      <a:srgbClr val="000000"/>
                    </a:solidFill>
                    <a:latin typeface="Times New Roman" pitchFamily="34" charset="0"/>
                    <a:ea typeface="微软雅黑" pitchFamily="34" charset="-122"/>
                    <a:cs typeface="Times New Roman" pitchFamily="34" charset="-120"/>
                  </a:rPr>
                  <a:t>静止时橡皮筋下端对应刻度尺的</a:t>
                </a:r>
                <a:r>
                  <a:rPr lang="en-US" altLang="zh-CN" sz="900" b="0" i="0" u="none">
                    <a:solidFill>
                      <a:srgbClr val="000000"/>
                    </a:solidFill>
                    <a:latin typeface="SimSun" pitchFamily="34" charset="0"/>
                    <a:ea typeface="SimSun" pitchFamily="34" charset="-122"/>
                    <a:cs typeface="SimSun" pitchFamily="34" charset="-120"/>
                  </a:rPr>
                  <a:t> </a:t>
                </a:r>
              </a:p>
              <a:p>
                <a:pPr latinLnBrk="1">
                  <a:lnSpc>
                    <a:spcPts val="5100"/>
                  </a:lnSpc>
                </a:pPr>
                <a:r>
                  <a:rPr lang="en-US" altLang="zh-CN" sz="100" b="0" i="0" kern="0" spc="-99900">
                    <a:solidFill>
                      <a:srgbClr val="FFFFFF"/>
                    </a:solidFill>
                    <a:latin typeface="Times New Roman" pitchFamily="34" charset="0"/>
                    <a:ea typeface="微软雅黑" pitchFamily="34" charset="-122"/>
                    <a:cs typeface="Times New Roman" pitchFamily="34" charset="-120"/>
                  </a:rPr>
                  <a:t>&lt;</a:t>
                </a:r>
                <a:r>
                  <a:rPr lang="en-US" altLang="zh-CN" sz="100" b="0" i="0" kern="0" spc="-99900" dirty="0">
                    <a:solidFill>
                      <a:srgbClr val="FFFFFF"/>
                    </a:solidFill>
                    <a:latin typeface="Times New Roman" pitchFamily="34" charset="0"/>
                    <a:ea typeface="微软雅黑" pitchFamily="34" charset="-122"/>
                    <a:cs typeface="Times New Roman" pitchFamily="34" charset="-120"/>
                  </a:rPr>
                  <a: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15.0</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mm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处</a:t>
                </a:r>
                <a:r>
                  <a:rPr lang="en-US" altLang="zh-CN" sz="2800" b="0" i="0">
                    <a:solidFill>
                      <a:srgbClr val="000000"/>
                    </a:solidFill>
                    <a:latin typeface="Times New Roman" pitchFamily="34" charset="0"/>
                    <a:ea typeface="微软雅黑" pitchFamily="34" charset="-122"/>
                    <a:cs typeface="Times New Roman" pitchFamily="34" charset="-120"/>
                  </a:rPr>
                  <a:t>，此时</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选填“能”或“不能”）确定此物体的重。</a:t>
                </a:r>
                <a:endParaRPr lang="en-US" altLang="zh-CN" sz="2800" dirty="0"/>
              </a:p>
            </p:txBody>
          </p:sp>
        </mc:Choice>
        <mc:Fallback xmlns="">
          <p:sp>
            <p:nvSpPr>
              <p:cNvPr id="4" name="QB_6#9c2ef1ca5?vbadefaultcenterpage=1&amp;parentnodeid=72ff9014c&amp;vbahtmlprocessed=1&amp;hasbroken=1"/>
              <p:cNvSpPr>
                <a:spLocks noRot="1" noChangeAspect="1" noMove="1" noResize="1" noEditPoints="1" noAdjustHandles="1" noChangeArrowheads="1" noChangeShapeType="1" noTextEdit="1"/>
              </p:cNvSpPr>
              <p:nvPr/>
            </p:nvSpPr>
            <p:spPr>
              <a:xfrm>
                <a:off x="356616" y="2421064"/>
                <a:ext cx="11475720" cy="3127312"/>
              </a:xfrm>
              <a:prstGeom prst="rect">
                <a:avLst/>
              </a:prstGeom>
              <a:blipFill>
                <a:blip r:embed="rId3"/>
                <a:stretch>
                  <a:fillRect l="-1913" r="-1328" b="-8187"/>
                </a:stretch>
              </a:blipFill>
              <a:ln/>
            </p:spPr>
            <p:txBody>
              <a:bodyPr/>
              <a:lstStyle/>
              <a:p>
                <a:r>
                  <a:rPr lang="zh-CN" altLang="en-US">
                    <a:noFill/>
                  </a:rPr>
                  <a:t> </a:t>
                </a:r>
              </a:p>
            </p:txBody>
          </p:sp>
        </mc:Fallback>
      </mc:AlternateContent>
      <p:sp>
        <p:nvSpPr>
          <p:cNvPr id="5" name="QB_6_AN.41_1#9c2ef1ca5.blank?vbadefaultcenterpage=1&amp;parentnodeid=72ff9014c&amp;vbapositionanswer=30&amp;vbahtmlprocessed=1"/>
          <p:cNvSpPr/>
          <p:nvPr/>
        </p:nvSpPr>
        <p:spPr>
          <a:xfrm>
            <a:off x="9421241" y="3729735"/>
            <a:ext cx="790575"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0.33</a:t>
            </a:r>
            <a:endParaRPr lang="en-US" altLang="zh-CN" sz="2800" dirty="0"/>
          </a:p>
        </p:txBody>
      </p:sp>
      <p:sp>
        <p:nvSpPr>
          <p:cNvPr id="6" name="QB_6_AN.42_1#9c2ef1ca5.blank?vbadefaultcenterpage=1&amp;parentnodeid=72ff9014c&amp;vbapositionanswer=31&amp;vbahtmlprocessed=1"/>
          <p:cNvSpPr/>
          <p:nvPr/>
        </p:nvSpPr>
        <p:spPr>
          <a:xfrm>
            <a:off x="3318891" y="4990174"/>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不能</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blinds(horizontal)">
                                      <p:cBhvr>
                                        <p:cTn id="15" dur="500"/>
                                        <p:tgtEl>
                                          <p:spTgt spid="5">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blinds(horizontal)">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blinds(horizontal)">
                                      <p:cBhvr>
                                        <p:cTn id="23" dur="500"/>
                                        <p:tgtEl>
                                          <p:spTgt spid="6">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blinds(horizontal)">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Hexin Slide 38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a78745a5c?vbadefaultcenterpage=1&amp;parentnodeid=d81515f72&amp;vbahtmlprocessed=1&amp;hasbroken=1"/>
              <p:cNvSpPr/>
              <p:nvPr/>
            </p:nvSpPr>
            <p:spPr>
              <a:xfrm>
                <a:off x="356616" y="1134618"/>
                <a:ext cx="11475720" cy="248723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（3）同学们根据实验数据，用此橡皮筋重新制作一个刻度均匀的测力计，</a:t>
                </a: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橡皮筋上端和刻度尺的位置保持不变。若使测力计的量程最大，零刻度线</a:t>
                </a:r>
                <a:endParaRPr lang="en-US" altLang="zh-CN" sz="2800" b="0" i="0" dirty="0">
                  <a:solidFill>
                    <a:srgbClr val="000000"/>
                  </a:solidFill>
                  <a:latin typeface="Times New Roman" pitchFamily="34" charset="0"/>
                  <a:ea typeface="微软雅黑" pitchFamily="34" charset="-122"/>
                  <a:cs typeface="Times New Roman" pitchFamily="34" charset="-120"/>
                </a:endParaRP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应标在刻度尺的</a:t>
                </a:r>
                <a:r>
                  <a:rPr lang="en-US" altLang="zh-CN" sz="2800" i="0" dirty="0">
                    <a:solidFill>
                      <a:srgbClr val="000000"/>
                    </a:solidFill>
                    <a:latin typeface="SimSun" pitchFamily="34" charset="0"/>
                    <a:ea typeface="SimSun" pitchFamily="34" charset="-122"/>
                    <a:cs typeface="SimSun" pitchFamily="34" charset="-120"/>
                  </a:rPr>
                  <a:t>______</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mm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刻度处，此测力计的最大量程为</a:t>
                </a:r>
                <a:endParaRPr lang="en-US" altLang="zh-CN" sz="2800" dirty="0"/>
              </a:p>
              <a:p>
                <a:pPr algn="l" latinLnBrk="1">
                  <a:lnSpc>
                    <a:spcPts val="5100"/>
                  </a:lnSpc>
                </a:pPr>
                <a:r>
                  <a:rPr lang="en-US" altLang="zh-CN" sz="2800" i="0" dirty="0">
                    <a:solidFill>
                      <a:srgbClr val="000000"/>
                    </a:solidFill>
                    <a:latin typeface="SimSun" pitchFamily="34" charset="0"/>
                    <a:ea typeface="SimSun" pitchFamily="34" charset="-122"/>
                    <a:cs typeface="SimSun" pitchFamily="34" charset="-120"/>
                  </a:rPr>
                  <a:t>__________</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2" name="QB_5#a78745a5c?vbadefaultcenterpage=1&amp;parentnodeid=d81515f72&amp;vbahtmlprocessed=1&amp;hasbroken=1"/>
              <p:cNvSpPr>
                <a:spLocks noRot="1" noChangeAspect="1" noMove="1" noResize="1" noEditPoints="1" noAdjustHandles="1" noChangeArrowheads="1" noChangeShapeType="1" noTextEdit="1"/>
              </p:cNvSpPr>
              <p:nvPr/>
            </p:nvSpPr>
            <p:spPr>
              <a:xfrm>
                <a:off x="356616" y="1134618"/>
                <a:ext cx="11475720" cy="2487232"/>
              </a:xfrm>
              <a:prstGeom prst="rect">
                <a:avLst/>
              </a:prstGeom>
              <a:blipFill>
                <a:blip r:embed="rId3"/>
                <a:stretch>
                  <a:fillRect l="-1913" r="-2338" b="-9804"/>
                </a:stretch>
              </a:blipFill>
              <a:ln/>
            </p:spPr>
            <p:txBody>
              <a:bodyPr/>
              <a:lstStyle/>
              <a:p>
                <a:r>
                  <a:rPr lang="zh-CN" altLang="en-US">
                    <a:noFill/>
                  </a:rPr>
                  <a:t> </a:t>
                </a:r>
              </a:p>
            </p:txBody>
          </p:sp>
        </mc:Fallback>
      </mc:AlternateContent>
      <p:sp>
        <p:nvSpPr>
          <p:cNvPr id="3" name="QB_5_AN.43_1#a78745a5c.blank?vbadefaultcenterpage=1&amp;parentnodeid=d81515f72&amp;vbapositionanswer=32&amp;vbahtmlprocessed=1"/>
          <p:cNvSpPr/>
          <p:nvPr/>
        </p:nvSpPr>
        <p:spPr>
          <a:xfrm>
            <a:off x="2985516" y="2447289"/>
            <a:ext cx="790575"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30.0</a:t>
            </a:r>
            <a:endParaRPr lang="en-US" altLang="zh-CN" sz="2800" dirty="0"/>
          </a:p>
        </p:txBody>
      </p:sp>
      <mc:AlternateContent xmlns:mc="http://schemas.openxmlformats.org/markup-compatibility/2006" xmlns:a14="http://schemas.microsoft.com/office/drawing/2010/main">
        <mc:Choice Requires="a14">
          <p:sp>
            <p:nvSpPr>
              <p:cNvPr id="4" name="QB_5_AN.44_1#a78745a5c.blank?vbadefaultcenterpage=1&amp;parentnodeid=d81515f72&amp;vbapositionanswer=33&amp;vbahtmlprocessed=1"/>
              <p:cNvSpPr/>
              <p:nvPr/>
            </p:nvSpPr>
            <p:spPr>
              <a:xfrm>
                <a:off x="521716" y="3085578"/>
                <a:ext cx="1464437" cy="548005"/>
              </a:xfrm>
              <a:prstGeom prst="rect">
                <a:avLst/>
              </a:prstGeom>
              <a:noFill/>
              <a:ln/>
            </p:spPr>
            <p:txBody>
              <a:bodyPr wrap="square" lIns="0" tIns="0" rIns="0" bIns="0" rtlCol="0" anchor="t"/>
              <a:lstStyle/>
              <a:p>
                <a:pPr algn="ctr" latinLnBrk="1">
                  <a:lnSpc>
                    <a:spcPts val="5000"/>
                  </a:lnSpc>
                </a:pP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800" b="0" i="0" dirty="0">
                        <a:solidFill>
                          <a:srgbClr val="FF0000"/>
                        </a:solidFill>
                        <a:latin typeface="Cambria Math" panose="02040503050406030204" pitchFamily="18" charset="0"/>
                        <a:ea typeface="微软雅黑" pitchFamily="34" charset="-122"/>
                        <a:cs typeface="微软雅黑" pitchFamily="34" charset="-120"/>
                      </a:rPr>
                      <m:t>0∼0.2</m:t>
                    </m:r>
                    <m:r>
                      <m:rPr>
                        <m:nor/>
                      </m:rPr>
                      <a:rPr lang="en-US" altLang="zh-CN" sz="2800" b="0" i="0" dirty="0">
                        <a:solidFill>
                          <a:srgbClr val="FF0000"/>
                        </a:solidFill>
                        <a:latin typeface="微软雅黑" pitchFamily="34" charset="0"/>
                        <a:ea typeface="微软雅黑" pitchFamily="34" charset="-122"/>
                        <a:cs typeface="微软雅黑" pitchFamily="34" charset="-120"/>
                      </a:rPr>
                      <m:t> </m:t>
                    </m:r>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endParaRPr lang="en-US" altLang="zh-CN" sz="100" dirty="0"/>
              </a:p>
            </p:txBody>
          </p:sp>
        </mc:Choice>
        <mc:Fallback xmlns="">
          <p:sp>
            <p:nvSpPr>
              <p:cNvPr id="4" name="QB_5_AN.44_1#a78745a5c.blank?vbadefaultcenterpage=1&amp;parentnodeid=d81515f72&amp;vbapositionanswer=33&amp;vbahtmlprocessed=1"/>
              <p:cNvSpPr>
                <a:spLocks noRot="1" noChangeAspect="1" noMove="1" noResize="1" noEditPoints="1" noAdjustHandles="1" noChangeArrowheads="1" noChangeShapeType="1" noTextEdit="1"/>
              </p:cNvSpPr>
              <p:nvPr/>
            </p:nvSpPr>
            <p:spPr>
              <a:xfrm>
                <a:off x="521716" y="3085578"/>
                <a:ext cx="1464437" cy="548005"/>
              </a:xfrm>
              <a:prstGeom prst="rect">
                <a:avLst/>
              </a:prstGeom>
              <a:blipFill rotWithShape="1">
                <a:blip r:embed="rId4"/>
                <a:stretch>
                  <a:fillRect l="-833" r="-417"/>
                </a:stretch>
              </a:blipFill>
              <a:ln/>
            </p:spPr>
            <p:txBody>
              <a:bodyPr/>
              <a:lstStyle/>
              <a:p>
                <a:r>
                  <a:rPr lang="zh-CN" altLang="en-US">
                    <a:noFill/>
                  </a:rPr>
                  <a:t> </a:t>
                </a:r>
              </a:p>
            </p:txBody>
          </p:sp>
        </mc:Fallback>
      </mc:AlternateContent>
      <p:sp>
        <p:nvSpPr>
          <p:cNvPr id="5" name="QB_5#58153bdc5?vbadefaultcenterpage=1&amp;parentnodeid=d81515f72&amp;vbahtmlprocessed=1&amp;hasbroken=1"/>
          <p:cNvSpPr/>
          <p:nvPr/>
        </p:nvSpPr>
        <p:spPr>
          <a:xfrm>
            <a:off x="356616" y="3702494"/>
            <a:ext cx="11475720" cy="184715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spc="-100" dirty="0">
                <a:solidFill>
                  <a:srgbClr val="000000"/>
                </a:solidFill>
                <a:latin typeface="Times New Roman" pitchFamily="34" charset="0"/>
                <a:ea typeface="微软雅黑" pitchFamily="34" charset="-122"/>
                <a:cs typeface="Times New Roman" pitchFamily="34" charset="-120"/>
              </a:rPr>
              <a:t>4）同学们更换不同的橡皮筋进行探究</a:t>
            </a:r>
            <a:r>
              <a:rPr lang="en-US" altLang="zh-CN" sz="2800" b="0" i="0" spc="-100">
                <a:solidFill>
                  <a:srgbClr val="000000"/>
                </a:solidFill>
                <a:latin typeface="Times New Roman" pitchFamily="34" charset="0"/>
                <a:ea typeface="微软雅黑" pitchFamily="34" charset="-122"/>
                <a:cs typeface="Times New Roman" pitchFamily="34" charset="-120"/>
              </a:rPr>
              <a:t>，发现其他橡皮筋的特点均与此相</a:t>
            </a:r>
          </a:p>
          <a:p>
            <a:pPr latinLnBrk="1">
              <a:lnSpc>
                <a:spcPts val="5100"/>
              </a:lnSpc>
            </a:pPr>
            <a:r>
              <a:rPr lang="en-US" altLang="zh-CN" sz="2800" b="0" i="0" spc="-100">
                <a:solidFill>
                  <a:srgbClr val="000000"/>
                </a:solidFill>
                <a:latin typeface="Times New Roman" pitchFamily="34" charset="0"/>
                <a:ea typeface="微软雅黑" pitchFamily="34" charset="-122"/>
                <a:cs typeface="Times New Roman" pitchFamily="34" charset="-120"/>
              </a:rPr>
              <a:t>似</a:t>
            </a:r>
            <a:r>
              <a:rPr lang="en-US" altLang="zh-CN" sz="2800" b="0" i="0" spc="-100" dirty="0">
                <a:solidFill>
                  <a:srgbClr val="000000"/>
                </a:solidFill>
                <a:latin typeface="Times New Roman" pitchFamily="34" charset="0"/>
                <a:ea typeface="微软雅黑" pitchFamily="34" charset="-122"/>
                <a:cs typeface="Times New Roman" pitchFamily="34" charset="-120"/>
              </a:rPr>
              <a:t>。他们由此总结出,若要用橡皮筋制作测力计，受橡皮筋材料影响</a:t>
            </a:r>
            <a:r>
              <a:rPr lang="en-US" altLang="zh-CN" sz="2800" b="0" i="0" spc="-100">
                <a:solidFill>
                  <a:srgbClr val="000000"/>
                </a:solidFill>
                <a:latin typeface="Times New Roman" pitchFamily="34" charset="0"/>
                <a:ea typeface="微软雅黑" pitchFamily="34" charset="-122"/>
                <a:cs typeface="Times New Roman" pitchFamily="34" charset="-120"/>
              </a:rPr>
              <a:t>，刻度均</a:t>
            </a:r>
          </a:p>
          <a:p>
            <a:pPr latinLnBrk="1">
              <a:lnSpc>
                <a:spcPts val="5100"/>
              </a:lnSpc>
            </a:pPr>
            <a:r>
              <a:rPr lang="en-US" altLang="zh-CN" sz="2800" b="0" i="0" spc="-100">
                <a:solidFill>
                  <a:srgbClr val="000000"/>
                </a:solidFill>
                <a:latin typeface="Times New Roman" pitchFamily="34" charset="0"/>
                <a:ea typeface="微软雅黑" pitchFamily="34" charset="-122"/>
                <a:cs typeface="Times New Roman" pitchFamily="34" charset="-120"/>
              </a:rPr>
              <a:t>匀部分可测量范围</a:t>
            </a:r>
            <a:r>
              <a:rPr lang="en-US" altLang="zh-CN" sz="2800" i="0" spc="-100">
                <a:solidFill>
                  <a:srgbClr val="000000"/>
                </a:solidFill>
                <a:latin typeface="SimSun" pitchFamily="34" charset="0"/>
                <a:ea typeface="SimSun" pitchFamily="34" charset="-122"/>
                <a:cs typeface="SimSun" pitchFamily="34" charset="-120"/>
              </a:rPr>
              <a:t>____</a:t>
            </a:r>
            <a:r>
              <a:rPr lang="en-US" altLang="zh-CN" sz="2800" b="0" i="0" spc="-100">
                <a:solidFill>
                  <a:srgbClr val="000000"/>
                </a:solidFill>
                <a:latin typeface="Times New Roman" pitchFamily="34" charset="0"/>
                <a:ea typeface="微软雅黑" pitchFamily="34" charset="-122"/>
                <a:cs typeface="Times New Roman" pitchFamily="34" charset="-120"/>
              </a:rPr>
              <a:t>，</a:t>
            </a:r>
            <a:r>
              <a:rPr lang="en-US" altLang="zh-CN" sz="2800" b="0" i="0" spc="-100" dirty="0">
                <a:solidFill>
                  <a:srgbClr val="000000"/>
                </a:solidFill>
                <a:latin typeface="Times New Roman" pitchFamily="34" charset="0"/>
                <a:ea typeface="微软雅黑" pitchFamily="34" charset="-122"/>
                <a:cs typeface="Times New Roman" pitchFamily="34" charset="-120"/>
              </a:rPr>
              <a:t>整体上测量不准确，所以橡皮筋不适合做测力计。</a:t>
            </a:r>
            <a:endParaRPr lang="en-US" altLang="zh-CN" sz="2800" spc="-100" dirty="0"/>
          </a:p>
        </p:txBody>
      </p:sp>
      <p:sp>
        <p:nvSpPr>
          <p:cNvPr id="6" name="QB_5_AN.45_1#58153bdc5.blank?vbadefaultcenterpage=1&amp;parentnodeid=d81515f72&amp;vbapositionanswer=34&amp;vbahtmlprocessed=1"/>
          <p:cNvSpPr/>
          <p:nvPr/>
        </p:nvSpPr>
        <p:spPr>
          <a:xfrm>
            <a:off x="3226816" y="4983629"/>
            <a:ext cx="411163" cy="571945"/>
          </a:xfrm>
          <a:prstGeom prst="rect">
            <a:avLst/>
          </a:prstGeom>
          <a:noFill/>
          <a:ln/>
        </p:spPr>
        <p:txBody>
          <a:bodyPr wrap="square" lIns="0" tIns="0" rIns="0" bIns="0" rtlCol="0" anchor="t"/>
          <a:lstStyle/>
          <a:p>
            <a:pPr algn="ctr" latinLnBrk="1">
              <a:lnSpc>
                <a:spcPts val="5100"/>
              </a:lnSpc>
            </a:pPr>
            <a:r>
              <a:rPr lang="en-US" altLang="zh-CN" sz="2800" b="0" i="0" spc="-100" dirty="0">
                <a:solidFill>
                  <a:srgbClr val="FF0000"/>
                </a:solidFill>
                <a:latin typeface="微软雅黑" pitchFamily="34" charset="0"/>
                <a:ea typeface="微软雅黑" pitchFamily="34" charset="-122"/>
                <a:cs typeface="微软雅黑" pitchFamily="34" charset="-120"/>
              </a:rPr>
              <a:t>小</a:t>
            </a:r>
            <a:endParaRPr lang="en-US" altLang="zh-CN" sz="2800" spc="-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blinds(horizontal)">
                                      <p:cBhvr>
                                        <p:cTn id="15" dur="500"/>
                                        <p:tgtEl>
                                          <p:spTgt spid="4">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blinds(horizontal)">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blinds(horizontal)">
                                      <p:cBhvr>
                                        <p:cTn id="23" dur="500"/>
                                        <p:tgtEl>
                                          <p:spTgt spid="6">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blinds(horizontal)">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Hexin Slide 39checked= 1 &amp; amp; version = 1.0.5checked=1&amp;version=1.0.5">
    <p:spTree>
      <p:nvGrpSpPr>
        <p:cNvPr id="1" name=""/>
        <p:cNvGrpSpPr/>
        <p:nvPr/>
      </p:nvGrpSpPr>
      <p:grpSpPr>
        <a:xfrm>
          <a:off x="0" y="0"/>
          <a:ext cx="0" cy="0"/>
          <a:chOff x="0" y="0"/>
          <a:chExt cx="0" cy="0"/>
        </a:xfrm>
      </p:grpSpPr>
      <p:sp>
        <p:nvSpPr>
          <p:cNvPr id="2" name="QO_4_BD.46_1#181f4ca29?segpoint=1&amp;vbadefaultcenterpage=1&amp;parentnodeid=132a0fec0&amp;vbahtmlprocessed=1"/>
          <p:cNvSpPr/>
          <p:nvPr/>
        </p:nvSpPr>
        <p:spPr>
          <a:xfrm>
            <a:off x="356616" y="668210"/>
            <a:ext cx="11475720" cy="121170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5.</a:t>
            </a:r>
            <a:r>
              <a:rPr lang="en-US" altLang="zh-CN" sz="2800" b="1" i="0" dirty="0">
                <a:solidFill>
                  <a:srgbClr val="29964C"/>
                </a:solidFill>
                <a:latin typeface="KaiTi" pitchFamily="34" charset="0"/>
                <a:ea typeface="KaiTi" pitchFamily="34" charset="-122"/>
                <a:cs typeface="KaiTi" pitchFamily="34" charset="-120"/>
              </a:rPr>
              <a:t>（2020·陕西中考）</a:t>
            </a:r>
            <a:r>
              <a:rPr lang="en-US" altLang="zh-CN" sz="2800" b="0" i="0" dirty="0">
                <a:solidFill>
                  <a:srgbClr val="000000"/>
                </a:solidFill>
                <a:latin typeface="Times New Roman" pitchFamily="34" charset="0"/>
                <a:ea typeface="微软雅黑" pitchFamily="34" charset="-122"/>
                <a:cs typeface="Times New Roman" pitchFamily="34" charset="-120"/>
              </a:rPr>
              <a:t>为探究影响滑动摩擦力大小的因素，实验小组的同学用如图1-9-10甲所示的装置和器材进行实验。</a:t>
            </a:r>
            <a:endParaRPr lang="en-US" altLang="zh-CN" sz="2800" dirty="0"/>
          </a:p>
        </p:txBody>
      </p:sp>
      <p:pic>
        <p:nvPicPr>
          <p:cNvPr id="3" name="QO_4_BD.46_2#181f4ca29?imagetipindex=10&amp;vbadefaultcenterpage=1&amp;parentnodeid=132a0fec0&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478024" y="2007298"/>
            <a:ext cx="7232904" cy="33101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O_4_BD.46_3#181f4ca29?imagetipindex=10&amp;vbadefaultcenterpage=1&amp;parentnodeid=132a0fec0&amp;vbahtmlprocessed=1"/>
          <p:cNvSpPr/>
          <p:nvPr/>
        </p:nvSpPr>
        <p:spPr>
          <a:xfrm>
            <a:off x="5401532" y="5444426"/>
            <a:ext cx="13858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图1-9-10</a:t>
            </a:r>
            <a:endParaRPr lang="en-US" altLang="zh-CN" sz="2800" dirty="0"/>
          </a:p>
        </p:txBody>
      </p:sp>
    </p:spTree>
  </p:cSld>
  <p:clrMapOvr>
    <a:masterClrMapping/>
  </p:clrMapOvr>
  <p:transition>
    <p:split dir="in"/>
  </p:transition>
</p:sld>
</file>

<file path=ppt/slides/slide38.xml><?xml version="1.0" encoding="utf-8"?>
<p:sld xmlns:a="http://schemas.openxmlformats.org/drawingml/2006/main" xmlns:r="http://schemas.openxmlformats.org/officeDocument/2006/relationships" xmlns:p="http://schemas.openxmlformats.org/presentationml/2006/main">
  <p:cSld name="Hexin Slide 40checked= 1 &amp; amp; version = 1.0.5checked=1&amp;version=1.0.5">
    <p:spTree>
      <p:nvGrpSpPr>
        <p:cNvPr id="1" name=""/>
        <p:cNvGrpSpPr/>
        <p:nvPr/>
      </p:nvGrpSpPr>
      <p:grpSpPr>
        <a:xfrm>
          <a:off x="0" y="0"/>
          <a:ext cx="0" cy="0"/>
          <a:chOff x="0" y="0"/>
          <a:chExt cx="0" cy="0"/>
        </a:xfrm>
      </p:grpSpPr>
      <p:sp>
        <p:nvSpPr>
          <p:cNvPr id="2" name="QB_5#3aad4b3d7?vbadefaultcenterpage=1&amp;parentnodeid=181f4ca29&amp;vbahtmlprocessed=1&amp;hasbroken=1"/>
          <p:cNvSpPr/>
          <p:nvPr/>
        </p:nvSpPr>
        <p:spPr>
          <a:xfrm>
            <a:off x="356616" y="1759967"/>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spc="-100" dirty="0">
                <a:solidFill>
                  <a:srgbClr val="000000"/>
                </a:solidFill>
                <a:latin typeface="Times New Roman" pitchFamily="34" charset="0"/>
                <a:ea typeface="微软雅黑" pitchFamily="34" charset="-122"/>
                <a:cs typeface="Times New Roman" pitchFamily="34" charset="-120"/>
              </a:rPr>
              <a:t>1）将木块平放在水平长木板上</a:t>
            </a:r>
            <a:r>
              <a:rPr lang="en-US" altLang="zh-CN" sz="2800" b="0" i="0" spc="-100">
                <a:solidFill>
                  <a:srgbClr val="000000"/>
                </a:solidFill>
                <a:latin typeface="Times New Roman" pitchFamily="34" charset="0"/>
                <a:ea typeface="微软雅黑" pitchFamily="34" charset="-122"/>
                <a:cs typeface="Times New Roman" pitchFamily="34" charset="-120"/>
              </a:rPr>
              <a:t>，用弹簧测力计沿</a:t>
            </a:r>
            <a:r>
              <a:rPr lang="en-US" altLang="zh-CN" sz="2800" i="0" spc="-100">
                <a:solidFill>
                  <a:srgbClr val="000000"/>
                </a:solidFill>
                <a:latin typeface="SimSun" pitchFamily="34" charset="0"/>
                <a:ea typeface="SimSun" pitchFamily="34" charset="-122"/>
                <a:cs typeface="SimSun" pitchFamily="34" charset="-120"/>
              </a:rPr>
              <a:t>______</a:t>
            </a:r>
            <a:r>
              <a:rPr lang="en-US" altLang="zh-CN" sz="2800" b="0" i="0" spc="-100">
                <a:solidFill>
                  <a:srgbClr val="000000"/>
                </a:solidFill>
                <a:latin typeface="Times New Roman" pitchFamily="34" charset="0"/>
                <a:ea typeface="微软雅黑" pitchFamily="34" charset="-122"/>
                <a:cs typeface="Times New Roman" pitchFamily="34" charset="-120"/>
              </a:rPr>
              <a:t>方向拉动，使其做</a:t>
            </a:r>
          </a:p>
          <a:p>
            <a:pPr latinLnBrk="1">
              <a:lnSpc>
                <a:spcPts val="5100"/>
              </a:lnSpc>
            </a:pPr>
            <a:r>
              <a:rPr lang="en-US" altLang="zh-CN" sz="2800" i="0" spc="-100">
                <a:solidFill>
                  <a:srgbClr val="000000"/>
                </a:solidFill>
                <a:latin typeface="SimSun" pitchFamily="34" charset="0"/>
                <a:ea typeface="SimSun" pitchFamily="34" charset="-122"/>
                <a:cs typeface="SimSun" pitchFamily="34" charset="-120"/>
              </a:rPr>
              <a:t>__________</a:t>
            </a:r>
            <a:r>
              <a:rPr lang="en-US" altLang="zh-CN" sz="2800" b="0" i="0" spc="-100">
                <a:solidFill>
                  <a:srgbClr val="000000"/>
                </a:solidFill>
                <a:latin typeface="Times New Roman" pitchFamily="34" charset="0"/>
                <a:ea typeface="微软雅黑" pitchFamily="34" charset="-122"/>
                <a:cs typeface="Times New Roman" pitchFamily="34" charset="-120"/>
              </a:rPr>
              <a:t>运动</a:t>
            </a:r>
            <a:r>
              <a:rPr lang="en-US" altLang="zh-CN" sz="2800" b="0" i="0" spc="-100" dirty="0">
                <a:solidFill>
                  <a:srgbClr val="000000"/>
                </a:solidFill>
                <a:latin typeface="Times New Roman" pitchFamily="34" charset="0"/>
                <a:ea typeface="微软雅黑" pitchFamily="34" charset="-122"/>
                <a:cs typeface="Times New Roman" pitchFamily="34" charset="-120"/>
              </a:rPr>
              <a:t>，此时弹簧测力计的示数等于木块所受滑动摩擦力的大小。</a:t>
            </a:r>
            <a:endParaRPr lang="en-US" altLang="zh-CN" sz="2800" spc="-100" dirty="0"/>
          </a:p>
        </p:txBody>
      </p:sp>
      <p:sp>
        <p:nvSpPr>
          <p:cNvPr id="3" name="QB_5_AN.47_1#3aad4b3d7.blank?vbadefaultcenterpage=1&amp;parentnodeid=181f4ca29&amp;vbapositionanswer=35&amp;vbahtmlprocessed=1"/>
          <p:cNvSpPr/>
          <p:nvPr/>
        </p:nvSpPr>
        <p:spPr>
          <a:xfrm>
            <a:off x="8205216" y="1721867"/>
            <a:ext cx="754063" cy="571945"/>
          </a:xfrm>
          <a:prstGeom prst="rect">
            <a:avLst/>
          </a:prstGeom>
          <a:noFill/>
          <a:ln/>
        </p:spPr>
        <p:txBody>
          <a:bodyPr wrap="square" lIns="0" tIns="0" rIns="0" bIns="0" rtlCol="0" anchor="t"/>
          <a:lstStyle/>
          <a:p>
            <a:pPr algn="ctr" latinLnBrk="1">
              <a:lnSpc>
                <a:spcPts val="5100"/>
              </a:lnSpc>
            </a:pPr>
            <a:r>
              <a:rPr lang="en-US" altLang="zh-CN" sz="2800" b="0" i="0" spc="-100" dirty="0">
                <a:solidFill>
                  <a:srgbClr val="FF0000"/>
                </a:solidFill>
                <a:latin typeface="微软雅黑" pitchFamily="34" charset="0"/>
                <a:ea typeface="微软雅黑" pitchFamily="34" charset="-122"/>
                <a:cs typeface="微软雅黑" pitchFamily="34" charset="-120"/>
              </a:rPr>
              <a:t>水平</a:t>
            </a:r>
            <a:endParaRPr lang="en-US" altLang="zh-CN" sz="2800" spc="-100" dirty="0"/>
          </a:p>
        </p:txBody>
      </p:sp>
      <p:sp>
        <p:nvSpPr>
          <p:cNvPr id="4" name="QB_5_AN.48_1#3aad4b3d7.blank?vbadefaultcenterpage=1&amp;parentnodeid=181f4ca29&amp;vbapositionanswer=36&amp;vbahtmlprocessed=1"/>
          <p:cNvSpPr/>
          <p:nvPr/>
        </p:nvSpPr>
        <p:spPr>
          <a:xfrm>
            <a:off x="470916" y="2361947"/>
            <a:ext cx="1439863" cy="571945"/>
          </a:xfrm>
          <a:prstGeom prst="rect">
            <a:avLst/>
          </a:prstGeom>
          <a:noFill/>
          <a:ln/>
        </p:spPr>
        <p:txBody>
          <a:bodyPr wrap="square" lIns="0" tIns="0" rIns="0" bIns="0" rtlCol="0" anchor="t"/>
          <a:lstStyle/>
          <a:p>
            <a:pPr algn="ctr" latinLnBrk="1">
              <a:lnSpc>
                <a:spcPts val="5100"/>
              </a:lnSpc>
            </a:pPr>
            <a:r>
              <a:rPr lang="en-US" altLang="zh-CN" sz="2800" b="0" i="0" spc="-100" dirty="0">
                <a:solidFill>
                  <a:srgbClr val="FF0000"/>
                </a:solidFill>
                <a:latin typeface="微软雅黑" pitchFamily="34" charset="0"/>
                <a:ea typeface="微软雅黑" pitchFamily="34" charset="-122"/>
                <a:cs typeface="微软雅黑" pitchFamily="34" charset="-120"/>
              </a:rPr>
              <a:t>匀速直线</a:t>
            </a:r>
            <a:endParaRPr lang="en-US" altLang="zh-CN" sz="2800" spc="-100" dirty="0"/>
          </a:p>
        </p:txBody>
      </p:sp>
      <p:sp>
        <p:nvSpPr>
          <p:cNvPr id="5" name="QB_5#57a9bc233?vbadefaultcenterpage=1&amp;parentnodeid=181f4ca29&amp;vbahtmlprocessed=1&amp;hasbroken=1"/>
          <p:cNvSpPr/>
          <p:nvPr/>
        </p:nvSpPr>
        <p:spPr>
          <a:xfrm>
            <a:off x="356616" y="3040570"/>
            <a:ext cx="11475720" cy="184715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（2</a:t>
            </a:r>
            <a:r>
              <a:rPr lang="en-US" altLang="zh-CN" sz="2800" b="0" i="0">
                <a:solidFill>
                  <a:srgbClr val="000000"/>
                </a:solidFill>
                <a:latin typeface="Times New Roman" pitchFamily="34" charset="0"/>
                <a:ea typeface="微软雅黑" pitchFamily="34" charset="-122"/>
                <a:cs typeface="Times New Roman" pitchFamily="34" charset="-120"/>
              </a:rPr>
              <a:t>）在木块上加放砝码是为了探究滑动摩擦力的大小与</a:t>
            </a:r>
            <a:r>
              <a:rPr lang="en-US" altLang="zh-CN" sz="2800" i="0">
                <a:solidFill>
                  <a:srgbClr val="000000"/>
                </a:solidFill>
                <a:latin typeface="SimSun" pitchFamily="34" charset="0"/>
                <a:ea typeface="SimSun" pitchFamily="34" charset="-122"/>
                <a:cs typeface="SimSun" pitchFamily="34" charset="-120"/>
              </a:rPr>
              <a:t>__________</a:t>
            </a:r>
            <a:r>
              <a:rPr lang="en-US" altLang="zh-CN" sz="2800" b="0" i="0">
                <a:solidFill>
                  <a:srgbClr val="000000"/>
                </a:solidFill>
                <a:latin typeface="Times New Roman" pitchFamily="34" charset="0"/>
                <a:ea typeface="微软雅黑" pitchFamily="34" charset="-122"/>
                <a:cs typeface="Times New Roman" pitchFamily="34" charset="-120"/>
              </a:rPr>
              <a:t>的关</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系</a:t>
            </a:r>
            <a:r>
              <a:rPr lang="en-US" altLang="zh-CN" sz="2800" b="0" i="0" dirty="0">
                <a:solidFill>
                  <a:srgbClr val="000000"/>
                </a:solidFill>
                <a:latin typeface="Times New Roman" pitchFamily="34" charset="0"/>
                <a:ea typeface="微软雅黑" pitchFamily="34" charset="-122"/>
                <a:cs typeface="Times New Roman" pitchFamily="34" charset="-120"/>
              </a:rPr>
              <a:t>；在长木板上铺上棉布或毛巾是为了探究滑动摩擦力的大小与接触面</a:t>
            </a:r>
            <a:endParaRPr lang="en-US" altLang="zh-CN" sz="2800" dirty="0"/>
          </a:p>
          <a:p>
            <a:pPr algn="l" latinLnBrk="1">
              <a:lnSpc>
                <a:spcPts val="5100"/>
              </a:lnSpc>
            </a:pPr>
            <a:r>
              <a:rPr lang="en-US" altLang="zh-CN" sz="2800" i="0">
                <a:solidFill>
                  <a:srgbClr val="000000"/>
                </a:solidFill>
                <a:latin typeface="SimSun" pitchFamily="34" charset="0"/>
                <a:ea typeface="SimSun" pitchFamily="34" charset="-122"/>
                <a:cs typeface="SimSun" pitchFamily="34" charset="-120"/>
              </a:rPr>
              <a:t>__________</a:t>
            </a:r>
            <a:r>
              <a:rPr lang="en-US" altLang="zh-CN" sz="2800" b="0" i="0">
                <a:solidFill>
                  <a:srgbClr val="000000"/>
                </a:solidFill>
                <a:latin typeface="Times New Roman" pitchFamily="34" charset="0"/>
                <a:ea typeface="微软雅黑" pitchFamily="34" charset="-122"/>
                <a:cs typeface="Times New Roman" pitchFamily="34" charset="-120"/>
              </a:rPr>
              <a:t>的关系</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6" name="QB_5_AN.49_1#57a9bc233.blank?vbadefaultcenterpage=1&amp;parentnodeid=181f4ca29&amp;vbapositionanswer=37&amp;vbahtmlprocessed=1"/>
          <p:cNvSpPr/>
          <p:nvPr/>
        </p:nvSpPr>
        <p:spPr>
          <a:xfrm>
            <a:off x="9208516" y="3017619"/>
            <a:ext cx="15033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压力大小</a:t>
            </a:r>
            <a:endParaRPr lang="en-US" altLang="zh-CN" sz="2800" dirty="0"/>
          </a:p>
        </p:txBody>
      </p:sp>
      <p:sp>
        <p:nvSpPr>
          <p:cNvPr id="7" name="QB_5_AN.50_1#57a9bc233.blank?vbadefaultcenterpage=1&amp;parentnodeid=181f4ca29&amp;vbapositionanswer=38&amp;vbahtmlprocessed=1"/>
          <p:cNvSpPr/>
          <p:nvPr/>
        </p:nvSpPr>
        <p:spPr>
          <a:xfrm>
            <a:off x="496316" y="4282630"/>
            <a:ext cx="15033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粗糙程度</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blinds(horizontal)">
                                      <p:cBhvr>
                                        <p:cTn id="15" dur="500"/>
                                        <p:tgtEl>
                                          <p:spTgt spid="4">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blinds(horizontal)">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blinds(horizontal)">
                                      <p:cBhvr>
                                        <p:cTn id="23" dur="500"/>
                                        <p:tgtEl>
                                          <p:spTgt spid="6">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blinds(horizontal)">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blinds(horizontal)">
                                      <p:cBhvr>
                                        <p:cTn id="31" dur="500"/>
                                        <p:tgtEl>
                                          <p:spTgt spid="7">
                                            <p:bg/>
                                          </p:spTgt>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blinds(horizontal)">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Hexin Slide 41checked= 1 &amp; amp; version = 1.0.5checked=1&amp;version=1.0.5">
    <p:spTree>
      <p:nvGrpSpPr>
        <p:cNvPr id="1" name=""/>
        <p:cNvGrpSpPr/>
        <p:nvPr/>
      </p:nvGrpSpPr>
      <p:grpSpPr>
        <a:xfrm>
          <a:off x="0" y="0"/>
          <a:ext cx="0" cy="0"/>
          <a:chOff x="0" y="0"/>
          <a:chExt cx="0" cy="0"/>
        </a:xfrm>
      </p:grpSpPr>
      <p:sp>
        <p:nvSpPr>
          <p:cNvPr id="2" name="QO_5#9522a4e21?vbadefaultcenterpage=1&amp;parentnodeid=181f4ca29&amp;vbahtmlprocessed=1"/>
          <p:cNvSpPr/>
          <p:nvPr/>
        </p:nvSpPr>
        <p:spPr>
          <a:xfrm>
            <a:off x="356616" y="677926"/>
            <a:ext cx="11475720" cy="1734757"/>
          </a:xfrm>
          <a:prstGeom prst="rect">
            <a:avLst/>
          </a:prstGeom>
          <a:noFill/>
          <a:ln/>
        </p:spPr>
        <p:txBody>
          <a:bodyPr wrap="square" lIns="0" tIns="0" rIns="0" bIns="0" rtlCol="0" anchor="t"/>
          <a:lstStyle/>
          <a:p>
            <a:pPr algn="l" latinLnBrk="1">
              <a:lnSpc>
                <a:spcPct val="140000"/>
              </a:lnSpc>
            </a:pPr>
            <a:r>
              <a:rPr lang="en-US" altLang="zh-CN" sz="2800" b="0" i="0" dirty="0">
                <a:solidFill>
                  <a:srgbClr val="000000"/>
                </a:solidFill>
                <a:latin typeface="Times New Roman" pitchFamily="34" charset="0"/>
                <a:ea typeface="微软雅黑" pitchFamily="34" charset="-122"/>
                <a:cs typeface="Times New Roman" pitchFamily="34" charset="-120"/>
              </a:rPr>
              <a:t>（3）实验中，大家发现弹簧测力计的示数很难稳定，于是设计了</a:t>
            </a:r>
            <a:endParaRPr lang="en-US" altLang="zh-CN" sz="2800" dirty="0"/>
          </a:p>
          <a:p>
            <a:pPr algn="l" latinLnBrk="1">
              <a:lnSpc>
                <a:spcPct val="140000"/>
              </a:lnSpc>
            </a:pPr>
            <a:r>
              <a:rPr lang="en-US" altLang="zh-CN" sz="2800" b="0" i="0" dirty="0">
                <a:solidFill>
                  <a:srgbClr val="000000"/>
                </a:solidFill>
                <a:latin typeface="Times New Roman" pitchFamily="34" charset="0"/>
                <a:ea typeface="微软雅黑" pitchFamily="34" charset="-122"/>
                <a:cs typeface="Times New Roman" pitchFamily="34" charset="-120"/>
              </a:rPr>
              <a:t>如图1-9-10乙所示的装置进行实验。水平传送带的速度可以调节，定滑轮摩擦忽略不计。</a:t>
            </a:r>
            <a:endParaRPr lang="en-US" altLang="zh-CN" sz="2800" dirty="0"/>
          </a:p>
        </p:txBody>
      </p:sp>
      <p:sp>
        <p:nvSpPr>
          <p:cNvPr id="3" name="QB_6#eef27575c?vbadefaultcenterpage=1&amp;parentnodeid=9522a4e21&amp;vbahtmlprocessed=1&amp;hasbroken=1"/>
          <p:cNvSpPr/>
          <p:nvPr/>
        </p:nvSpPr>
        <p:spPr>
          <a:xfrm>
            <a:off x="356616" y="2480881"/>
            <a:ext cx="11475720" cy="1729804"/>
          </a:xfrm>
          <a:prstGeom prst="rect">
            <a:avLst/>
          </a:prstGeom>
          <a:noFill/>
          <a:ln/>
        </p:spPr>
        <p:txBody>
          <a:bodyPr wrap="none" lIns="0" tIns="0" rIns="0" bIns="0" rtlCol="0" anchor="t"/>
          <a:lstStyle/>
          <a:p>
            <a:pPr algn="l" latinLnBrk="1">
              <a:lnSpc>
                <a:spcPts val="4800"/>
              </a:lnSpc>
            </a:pPr>
            <a:r>
              <a:rPr lang="en-US" altLang="zh-CN" sz="2800" b="0" i="0" dirty="0">
                <a:solidFill>
                  <a:srgbClr val="000000"/>
                </a:solidFill>
                <a:latin typeface="Times New Roman" pitchFamily="34" charset="0"/>
                <a:ea typeface="微软雅黑" pitchFamily="34" charset="-122"/>
                <a:cs typeface="Times New Roman" pitchFamily="34" charset="-120"/>
              </a:rPr>
              <a:t>①启动传送带，当弹簧测力计的示数稳定后</a:t>
            </a:r>
            <a:r>
              <a:rPr lang="en-US" altLang="zh-CN" sz="2800" b="0" i="0">
                <a:solidFill>
                  <a:srgbClr val="000000"/>
                </a:solidFill>
                <a:latin typeface="Times New Roman" pitchFamily="34" charset="0"/>
                <a:ea typeface="微软雅黑" pitchFamily="34" charset="-122"/>
                <a:cs typeface="Times New Roman" pitchFamily="34" charset="-120"/>
              </a:rPr>
              <a:t>，木块相对于地面</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，此</a:t>
            </a:r>
          </a:p>
          <a:p>
            <a:pPr latinLnBrk="1">
              <a:lnSpc>
                <a:spcPts val="4800"/>
              </a:lnSpc>
            </a:pPr>
            <a:r>
              <a:rPr lang="en-US" altLang="zh-CN" sz="2800" b="0" i="0">
                <a:solidFill>
                  <a:srgbClr val="000000"/>
                </a:solidFill>
                <a:latin typeface="Times New Roman" pitchFamily="34" charset="0"/>
                <a:ea typeface="微软雅黑" pitchFamily="34" charset="-122"/>
                <a:cs typeface="Times New Roman" pitchFamily="34" charset="-120"/>
              </a:rPr>
              <a:t>时弹簧测力计的示数等于木块所受滑动摩擦力的大小，木块所受滑动摩擦</a:t>
            </a:r>
          </a:p>
          <a:p>
            <a:pPr latinLnBrk="1">
              <a:lnSpc>
                <a:spcPts val="4800"/>
              </a:lnSpc>
            </a:pPr>
            <a:r>
              <a:rPr lang="en-US" altLang="zh-CN" sz="2800" b="0" i="0">
                <a:solidFill>
                  <a:srgbClr val="000000"/>
                </a:solidFill>
                <a:latin typeface="Times New Roman" pitchFamily="34" charset="0"/>
                <a:ea typeface="微软雅黑" pitchFamily="34" charset="-122"/>
                <a:cs typeface="Times New Roman" pitchFamily="34" charset="-120"/>
              </a:rPr>
              <a:t>力的方向水平向</a:t>
            </a:r>
            <a:r>
              <a:rPr lang="en-US" altLang="zh-CN" sz="2800" i="0">
                <a:solidFill>
                  <a:srgbClr val="000000"/>
                </a:solidFill>
                <a:latin typeface="SimSun" pitchFamily="34" charset="0"/>
                <a:ea typeface="SimSun" pitchFamily="34" charset="-122"/>
                <a:cs typeface="SimSun" pitchFamily="34" charset="-120"/>
              </a:rPr>
              <a:t>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4" name="QB_6_AN.51_1#eef27575c.blank?vbadefaultcenterpage=1&amp;parentnodeid=9522a4e21&amp;vbapositionanswer=39&amp;vbahtmlprocessed=1"/>
          <p:cNvSpPr/>
          <p:nvPr/>
        </p:nvSpPr>
        <p:spPr>
          <a:xfrm>
            <a:off x="10097516" y="2442781"/>
            <a:ext cx="792163" cy="539941"/>
          </a:xfrm>
          <a:prstGeom prst="rect">
            <a:avLst/>
          </a:prstGeom>
          <a:noFill/>
          <a:ln/>
        </p:spPr>
        <p:txBody>
          <a:bodyPr wrap="square" lIns="0" tIns="0" rIns="0" bIns="0" rtlCol="0" anchor="t"/>
          <a:lstStyle/>
          <a:p>
            <a:pPr algn="ctr" latinLnBrk="1">
              <a:lnSpc>
                <a:spcPts val="4800"/>
              </a:lnSpc>
            </a:pPr>
            <a:r>
              <a:rPr lang="en-US" altLang="zh-CN" sz="2800" b="0" i="0" dirty="0">
                <a:solidFill>
                  <a:srgbClr val="FF0000"/>
                </a:solidFill>
                <a:latin typeface="微软雅黑" pitchFamily="34" charset="0"/>
                <a:ea typeface="微软雅黑" pitchFamily="34" charset="-122"/>
                <a:cs typeface="微软雅黑" pitchFamily="34" charset="-120"/>
              </a:rPr>
              <a:t>静止</a:t>
            </a:r>
            <a:endParaRPr lang="en-US" altLang="zh-CN" sz="2800" dirty="0"/>
          </a:p>
        </p:txBody>
      </p:sp>
      <p:sp>
        <p:nvSpPr>
          <p:cNvPr id="5" name="QB_6_AN.52_1#eef27575c.blank?vbadefaultcenterpage=1&amp;parentnodeid=9522a4e21&amp;vbapositionanswer=40&amp;vbahtmlprocessed=1"/>
          <p:cNvSpPr/>
          <p:nvPr/>
        </p:nvSpPr>
        <p:spPr>
          <a:xfrm>
            <a:off x="2985516" y="3692302"/>
            <a:ext cx="436563" cy="539941"/>
          </a:xfrm>
          <a:prstGeom prst="rect">
            <a:avLst/>
          </a:prstGeom>
          <a:noFill/>
          <a:ln/>
        </p:spPr>
        <p:txBody>
          <a:bodyPr wrap="square" lIns="0" tIns="0" rIns="0" bIns="0" rtlCol="0" anchor="t"/>
          <a:lstStyle/>
          <a:p>
            <a:pPr algn="ctr" latinLnBrk="1">
              <a:lnSpc>
                <a:spcPts val="4800"/>
              </a:lnSpc>
            </a:pPr>
            <a:r>
              <a:rPr lang="en-US" altLang="zh-CN" sz="2800" b="0" i="0" dirty="0">
                <a:solidFill>
                  <a:srgbClr val="FF0000"/>
                </a:solidFill>
                <a:latin typeface="微软雅黑" pitchFamily="34" charset="0"/>
                <a:ea typeface="微软雅黑" pitchFamily="34" charset="-122"/>
                <a:cs typeface="微软雅黑" pitchFamily="34" charset="-120"/>
              </a:rPr>
              <a:t>左</a:t>
            </a:r>
            <a:endParaRPr lang="en-US" altLang="zh-CN" sz="2800" dirty="0"/>
          </a:p>
        </p:txBody>
      </p:sp>
      <p:sp>
        <p:nvSpPr>
          <p:cNvPr id="6" name="QB_6#c2d0a7052?vbadefaultcenterpage=1&amp;parentnodeid=9522a4e21&amp;vbahtmlprocessed=1&amp;hasbroken=1"/>
          <p:cNvSpPr/>
          <p:nvPr/>
        </p:nvSpPr>
        <p:spPr>
          <a:xfrm>
            <a:off x="356616" y="4276534"/>
            <a:ext cx="11475720" cy="1729804"/>
          </a:xfrm>
          <a:prstGeom prst="rect">
            <a:avLst/>
          </a:prstGeom>
          <a:noFill/>
          <a:ln/>
        </p:spPr>
        <p:txBody>
          <a:bodyPr wrap="none" lIns="0" tIns="0" rIns="0" bIns="0" rtlCol="0" anchor="t"/>
          <a:lstStyle/>
          <a:p>
            <a:pPr algn="l" latinLnBrk="1">
              <a:lnSpc>
                <a:spcPts val="4800"/>
              </a:lnSpc>
            </a:pPr>
            <a:r>
              <a:rPr lang="en-US" altLang="zh-CN" sz="2800" b="0" i="0" dirty="0">
                <a:solidFill>
                  <a:srgbClr val="000000"/>
                </a:solidFill>
                <a:latin typeface="Times New Roman" pitchFamily="34" charset="0"/>
                <a:ea typeface="微软雅黑" pitchFamily="34" charset="-122"/>
                <a:cs typeface="Times New Roman" pitchFamily="34" charset="-120"/>
              </a:rPr>
              <a:t>②某次实验中，当弹簧测力计的示数稳定后，改变传送带的速度大小</a:t>
            </a:r>
            <a:r>
              <a:rPr lang="en-US" altLang="zh-CN" sz="2800" b="0" i="0">
                <a:solidFill>
                  <a:srgbClr val="000000"/>
                </a:solidFill>
                <a:latin typeface="Times New Roman" pitchFamily="34" charset="0"/>
                <a:ea typeface="微软雅黑" pitchFamily="34" charset="-122"/>
                <a:cs typeface="Times New Roman" pitchFamily="34" charset="-120"/>
              </a:rPr>
              <a:t>，弹</a:t>
            </a:r>
          </a:p>
          <a:p>
            <a:pPr latinLnBrk="1">
              <a:lnSpc>
                <a:spcPts val="4800"/>
              </a:lnSpc>
            </a:pPr>
            <a:r>
              <a:rPr lang="en-US" altLang="zh-CN" sz="2800" b="0" i="0">
                <a:solidFill>
                  <a:srgbClr val="000000"/>
                </a:solidFill>
                <a:latin typeface="Times New Roman" pitchFamily="34" charset="0"/>
                <a:ea typeface="微软雅黑" pitchFamily="34" charset="-122"/>
                <a:cs typeface="Times New Roman" pitchFamily="34" charset="-120"/>
              </a:rPr>
              <a:t>簧测力计的示数没有改变，说明木块所受滑动摩擦力的大小与传送带的速</a:t>
            </a:r>
          </a:p>
          <a:p>
            <a:pPr latinLnBrk="1">
              <a:lnSpc>
                <a:spcPts val="4800"/>
              </a:lnSpc>
            </a:pPr>
            <a:r>
              <a:rPr lang="en-US" altLang="zh-CN" sz="2800" b="0" i="0">
                <a:solidFill>
                  <a:srgbClr val="000000"/>
                </a:solidFill>
                <a:latin typeface="Times New Roman" pitchFamily="34" charset="0"/>
                <a:ea typeface="微软雅黑" pitchFamily="34" charset="-122"/>
                <a:cs typeface="Times New Roman" pitchFamily="34" charset="-120"/>
              </a:rPr>
              <a:t>度大小</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7" name="QB_6_AN.53_1#c2d0a7052.blank?vbadefaultcenterpage=1&amp;parentnodeid=9522a4e21&amp;vbapositionanswer=41&amp;vbahtmlprocessed=1"/>
          <p:cNvSpPr/>
          <p:nvPr/>
        </p:nvSpPr>
        <p:spPr>
          <a:xfrm>
            <a:off x="1563116" y="5464510"/>
            <a:ext cx="792163" cy="539941"/>
          </a:xfrm>
          <a:prstGeom prst="rect">
            <a:avLst/>
          </a:prstGeom>
          <a:noFill/>
          <a:ln/>
        </p:spPr>
        <p:txBody>
          <a:bodyPr wrap="square" lIns="0" tIns="0" rIns="0" bIns="0" rtlCol="0" anchor="t"/>
          <a:lstStyle/>
          <a:p>
            <a:pPr algn="ctr" latinLnBrk="1">
              <a:lnSpc>
                <a:spcPts val="4800"/>
              </a:lnSpc>
            </a:pPr>
            <a:r>
              <a:rPr lang="en-US" altLang="zh-CN" sz="2800" b="0" i="0" dirty="0">
                <a:solidFill>
                  <a:srgbClr val="FF0000"/>
                </a:solidFill>
                <a:latin typeface="微软雅黑" pitchFamily="34" charset="0"/>
                <a:ea typeface="微软雅黑" pitchFamily="34" charset="-122"/>
                <a:cs typeface="微软雅黑" pitchFamily="34" charset="-120"/>
              </a:rPr>
              <a:t>无关</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blinds(horizontal)">
                                      <p:cBhvr>
                                        <p:cTn id="7" dur="500"/>
                                        <p:tgtEl>
                                          <p:spTgt spid="4">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blinds(horizontal)">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blinds(horizontal)">
                                      <p:cBhvr>
                                        <p:cTn id="15" dur="500"/>
                                        <p:tgtEl>
                                          <p:spTgt spid="5">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blinds(horizontal)">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blinds(horizontal)">
                                      <p:cBhvr>
                                        <p:cTn id="23" dur="500"/>
                                        <p:tgtEl>
                                          <p:spTgt spid="7">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blinds(horizontal)">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Hexin Slide 4checked= 1 &amp; amp; version = 1.0.5checked=1&amp;version=1.0.5">
    <p:spTree>
      <p:nvGrpSpPr>
        <p:cNvPr id="1" name=""/>
        <p:cNvGrpSpPr/>
        <p:nvPr/>
      </p:nvGrpSpPr>
      <p:grpSpPr>
        <a:xfrm>
          <a:off x="0" y="0"/>
          <a:ext cx="0" cy="0"/>
          <a:chOff x="0" y="0"/>
          <a:chExt cx="0" cy="0"/>
        </a:xfrm>
      </p:grpSpPr>
      <p:sp>
        <p:nvSpPr>
          <p:cNvPr id="2" name="C_3_BD#165dd5247.fixed?vbadefaultcenterpage=1&amp;parentnodeid=a364422f6&amp;vbahtmlprocessed=1"/>
          <p:cNvSpPr/>
          <p:nvPr/>
        </p:nvSpPr>
        <p:spPr>
          <a:xfrm>
            <a:off x="4498848" y="3163824"/>
            <a:ext cx="7507224" cy="1014984"/>
          </a:xfrm>
          <a:prstGeom prst="rect">
            <a:avLst/>
          </a:prstGeom>
          <a:noFill/>
          <a:ln/>
        </p:spPr>
        <p:txBody>
          <a:bodyPr wrap="none" lIns="0" tIns="0" rIns="0" bIns="0" rtlCol="0" anchor="ctr"/>
          <a:lstStyle/>
          <a:p>
            <a:pPr algn="l"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基础知识梳理</a:t>
            </a:r>
            <a:endParaRPr lang="en-US" altLang="zh-CN" sz="5500" dirty="0"/>
          </a:p>
        </p:txBody>
      </p:sp>
      <p:sp>
        <p:nvSpPr>
          <p:cNvPr id="3" name="C_3#165dd5247.fixed?vbadefaultcenterpage=1&amp;parentnodeid=a364422f6&amp;vbahtmlprocessed=1"/>
          <p:cNvSpPr/>
          <p:nvPr/>
        </p:nvSpPr>
        <p:spPr>
          <a:xfrm>
            <a:off x="1975104" y="3163824"/>
            <a:ext cx="2039112" cy="1014984"/>
          </a:xfrm>
          <a:prstGeom prst="rect">
            <a:avLst/>
          </a:prstGeom>
          <a:noFill/>
          <a:ln/>
        </p:spPr>
        <p:txBody>
          <a:bodyPr wrap="none" lIns="0" tIns="0" rIns="0" bIns="0" rtlCol="0" anchor="ctr"/>
          <a:lstStyle/>
          <a:p>
            <a:pPr algn="ctr"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01</a:t>
            </a:r>
            <a:endParaRPr lang="en-US" altLang="zh-CN" sz="5500" dirty="0"/>
          </a:p>
        </p:txBody>
      </p:sp>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name="Hexin Slide 42checked= 1 &amp; amp; version = 1.0.5checked=1&amp;version=1.0.5">
    <p:spTree>
      <p:nvGrpSpPr>
        <p:cNvPr id="1" name=""/>
        <p:cNvGrpSpPr/>
        <p:nvPr/>
      </p:nvGrpSpPr>
      <p:grpSpPr>
        <a:xfrm>
          <a:off x="0" y="0"/>
          <a:ext cx="0" cy="0"/>
          <a:chOff x="0" y="0"/>
          <a:chExt cx="0" cy="0"/>
        </a:xfrm>
      </p:grpSpPr>
      <p:sp>
        <p:nvSpPr>
          <p:cNvPr id="2" name="C_3_BD#a8c71d447.fixed?vbadefaultcenterpage=1&amp;parentnodeid=a364422f6&amp;vbahtmlprocessed=1"/>
          <p:cNvSpPr/>
          <p:nvPr/>
        </p:nvSpPr>
        <p:spPr>
          <a:xfrm>
            <a:off x="4498848" y="3163824"/>
            <a:ext cx="7507224" cy="1014984"/>
          </a:xfrm>
          <a:prstGeom prst="rect">
            <a:avLst/>
          </a:prstGeom>
          <a:noFill/>
          <a:ln/>
        </p:spPr>
        <p:txBody>
          <a:bodyPr wrap="none" lIns="0" tIns="0" rIns="0" bIns="0" rtlCol="0" anchor="ctr"/>
          <a:lstStyle/>
          <a:p>
            <a:pPr algn="l"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核心素养培优</a:t>
            </a:r>
            <a:endParaRPr lang="en-US" altLang="zh-CN" sz="5500" dirty="0"/>
          </a:p>
        </p:txBody>
      </p:sp>
      <p:sp>
        <p:nvSpPr>
          <p:cNvPr id="3" name="C_3#a8c71d447.fixed?vbadefaultcenterpage=1&amp;parentnodeid=a364422f6&amp;vbahtmlprocessed=1"/>
          <p:cNvSpPr/>
          <p:nvPr/>
        </p:nvSpPr>
        <p:spPr>
          <a:xfrm>
            <a:off x="1975104" y="3163824"/>
            <a:ext cx="2039112" cy="1014984"/>
          </a:xfrm>
          <a:prstGeom prst="rect">
            <a:avLst/>
          </a:prstGeom>
          <a:noFill/>
          <a:ln/>
        </p:spPr>
        <p:txBody>
          <a:bodyPr wrap="none" lIns="0" tIns="0" rIns="0" bIns="0" rtlCol="0" anchor="ctr"/>
          <a:lstStyle/>
          <a:p>
            <a:pPr algn="ctr"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04</a:t>
            </a:r>
            <a:endParaRPr lang="en-US" altLang="zh-CN" sz="5500" dirty="0"/>
          </a:p>
        </p:txBody>
      </p:sp>
    </p:spTree>
  </p:cSld>
  <p:clrMapOvr>
    <a:masterClrMapping/>
  </p:clrMapOvr>
  <p:transition>
    <p:split dir="in"/>
  </p:transition>
</p:sld>
</file>

<file path=ppt/slides/slide41.xml><?xml version="1.0" encoding="utf-8"?>
<p:sld xmlns:a="http://schemas.openxmlformats.org/drawingml/2006/main" xmlns:r="http://schemas.openxmlformats.org/officeDocument/2006/relationships" xmlns:p="http://schemas.openxmlformats.org/presentationml/2006/main">
  <p:cSld name="Hexin Slide 43checked= 1 &amp; amp; version = 1.0.5checked=1&amp;version=1.0.5">
    <p:spTree>
      <p:nvGrpSpPr>
        <p:cNvPr id="1" name=""/>
        <p:cNvGrpSpPr/>
        <p:nvPr/>
      </p:nvGrpSpPr>
      <p:grpSpPr>
        <a:xfrm>
          <a:off x="0" y="0"/>
          <a:ext cx="0" cy="0"/>
          <a:chOff x="0" y="0"/>
          <a:chExt cx="0" cy="0"/>
        </a:xfrm>
      </p:grpSpPr>
      <p:sp>
        <p:nvSpPr>
          <p:cNvPr id="2" name="C_4_BD#811f8e1cd?vbadefaultcenterpage=1&amp;parentnodeid=a8c71d447&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40000"/>
              </a:lnSpc>
            </a:pPr>
            <a:r>
              <a:rPr lang="en-US" altLang="zh-CN" sz="3000" b="1" i="0" dirty="0">
                <a:solidFill>
                  <a:srgbClr val="000000"/>
                </a:solidFill>
                <a:latin typeface="微软雅黑" pitchFamily="34" charset="0"/>
                <a:ea typeface="微软雅黑" pitchFamily="34" charset="-122"/>
                <a:cs typeface="微软雅黑" pitchFamily="34" charset="-120"/>
              </a:rPr>
              <a:t>一、选择题</a:t>
            </a:r>
            <a:endParaRPr lang="en-US" altLang="zh-CN" sz="3000" dirty="0"/>
          </a:p>
        </p:txBody>
      </p:sp>
      <p:sp>
        <p:nvSpPr>
          <p:cNvPr id="3" name="QC_5#5308f39b5?vbadefaultcenterpage=1&amp;parentnodeid=811f8e1cd&amp;vbahtmlprocessed=1&amp;hasbroken=1"/>
          <p:cNvSpPr/>
          <p:nvPr/>
        </p:nvSpPr>
        <p:spPr>
          <a:xfrm>
            <a:off x="356616" y="1195578"/>
            <a:ext cx="11475720" cy="2327212"/>
          </a:xfrm>
          <a:prstGeom prst="rect">
            <a:avLst/>
          </a:prstGeom>
          <a:noFill/>
          <a:ln/>
        </p:spPr>
        <p:txBody>
          <a:bodyPr wrap="none" lIns="0" tIns="0" rIns="0" bIns="0" rtlCol="0" anchor="t"/>
          <a:lstStyle/>
          <a:p>
            <a:pPr algn="l" latinLnBrk="1">
              <a:lnSpc>
                <a:spcPts val="4800"/>
              </a:lnSpc>
            </a:pPr>
            <a:r>
              <a:rPr lang="en-US" altLang="zh-CN" sz="2800" b="0" i="0" dirty="0">
                <a:solidFill>
                  <a:srgbClr val="000000"/>
                </a:solidFill>
                <a:latin typeface="Times New Roman" pitchFamily="34" charset="0"/>
                <a:ea typeface="微软雅黑" pitchFamily="34" charset="-122"/>
                <a:cs typeface="Times New Roman" pitchFamily="34" charset="-120"/>
              </a:rPr>
              <a:t>1.</a:t>
            </a:r>
            <a:r>
              <a:rPr lang="en-US" altLang="zh-CN" sz="2800" b="1" i="0" dirty="0">
                <a:solidFill>
                  <a:srgbClr val="29964C"/>
                </a:solidFill>
                <a:latin typeface="KaiTi" pitchFamily="34" charset="0"/>
                <a:ea typeface="KaiTi" pitchFamily="34" charset="-122"/>
                <a:cs typeface="KaiTi" pitchFamily="34" charset="-120"/>
              </a:rPr>
              <a:t>（2022·成都中考）</a:t>
            </a:r>
            <a:r>
              <a:rPr lang="en-US" altLang="zh-CN" sz="2800" b="0" i="0" dirty="0">
                <a:solidFill>
                  <a:srgbClr val="000000"/>
                </a:solidFill>
                <a:latin typeface="Times New Roman" pitchFamily="34" charset="0"/>
                <a:ea typeface="微软雅黑" pitchFamily="34" charset="-122"/>
                <a:cs typeface="Times New Roman" pitchFamily="34" charset="-120"/>
              </a:rPr>
              <a:t>甜水面是成都的传统美食，制作的关键是做出有筋</a:t>
            </a:r>
          </a:p>
          <a:p>
            <a:pPr latinLnBrk="1">
              <a:lnSpc>
                <a:spcPts val="4800"/>
              </a:lnSpc>
            </a:pPr>
            <a:r>
              <a:rPr lang="en-US" altLang="zh-CN" sz="2800" b="0" i="0" dirty="0" err="1">
                <a:solidFill>
                  <a:srgbClr val="000000"/>
                </a:solidFill>
                <a:latin typeface="Times New Roman" pitchFamily="34" charset="0"/>
                <a:ea typeface="微软雅黑" pitchFamily="34" charset="-122"/>
                <a:cs typeface="Times New Roman" pitchFamily="34" charset="-120"/>
              </a:rPr>
              <a:t>道的面条：用上等面粉加盐和水，揉匀后静置半小时，用面杖擀成面皮</a:t>
            </a:r>
            <a:r>
              <a:rPr lang="en-US" altLang="zh-CN" sz="2800" b="0" i="0" dirty="0">
                <a:solidFill>
                  <a:srgbClr val="000000"/>
                </a:solidFill>
                <a:latin typeface="Times New Roman" pitchFamily="34" charset="0"/>
                <a:ea typeface="微软雅黑" pitchFamily="34" charset="-122"/>
                <a:cs typeface="Times New Roman" pitchFamily="34" charset="-120"/>
              </a:rPr>
              <a:t>，</a:t>
            </a:r>
          </a:p>
          <a:p>
            <a:pPr latinLnBrk="1">
              <a:lnSpc>
                <a:spcPts val="4800"/>
              </a:lnSpc>
            </a:pPr>
            <a:r>
              <a:rPr lang="en-US" altLang="zh-CN" sz="2800" b="0" i="0" dirty="0" err="1">
                <a:solidFill>
                  <a:srgbClr val="000000"/>
                </a:solidFill>
                <a:latin typeface="Times New Roman" pitchFamily="34" charset="0"/>
                <a:ea typeface="微软雅黑" pitchFamily="34" charset="-122"/>
                <a:cs typeface="Times New Roman" pitchFamily="34" charset="-120"/>
              </a:rPr>
              <a:t>再切成适当宽度的面条，然后两手抓住面条用力拉长。关于上述过程的说</a:t>
            </a:r>
            <a:endParaRPr lang="en-US" altLang="zh-CN" sz="2800" b="0" i="0" dirty="0">
              <a:solidFill>
                <a:srgbClr val="000000"/>
              </a:solidFill>
              <a:latin typeface="Times New Roman" pitchFamily="34" charset="0"/>
              <a:ea typeface="微软雅黑" pitchFamily="34" charset="-122"/>
              <a:cs typeface="Times New Roman" pitchFamily="34" charset="-120"/>
            </a:endParaRPr>
          </a:p>
          <a:p>
            <a:pPr latinLnBrk="1">
              <a:lnSpc>
                <a:spcPts val="4800"/>
              </a:lnSpc>
            </a:pPr>
            <a:r>
              <a:rPr lang="en-US" altLang="zh-CN" sz="2800" b="0" i="0" dirty="0" err="1">
                <a:solidFill>
                  <a:srgbClr val="000000"/>
                </a:solidFill>
                <a:latin typeface="Times New Roman" pitchFamily="34" charset="0"/>
                <a:ea typeface="微软雅黑" pitchFamily="34" charset="-122"/>
                <a:cs typeface="Times New Roman" pitchFamily="34" charset="-120"/>
              </a:rPr>
              <a:t>法不正确的是</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4" name="QC_5_AN.54_1#5308f39b5.bracket?vbadefaultcenterpage=1&amp;parentnodeid=811f8e1cd&amp;vbapositionanswer=42&amp;vbahtmlprocessed=1"/>
          <p:cNvSpPr/>
          <p:nvPr/>
        </p:nvSpPr>
        <p:spPr>
          <a:xfrm>
            <a:off x="2909316" y="3034692"/>
            <a:ext cx="304800" cy="539941"/>
          </a:xfrm>
          <a:prstGeom prst="rect">
            <a:avLst/>
          </a:prstGeom>
          <a:noFill/>
          <a:ln/>
        </p:spPr>
        <p:txBody>
          <a:bodyPr wrap="square" lIns="0" tIns="0" rIns="0" bIns="0" rtlCol="0" anchor="t"/>
          <a:lstStyle/>
          <a:p>
            <a:pPr algn="ctr" latinLnBrk="1">
              <a:lnSpc>
                <a:spcPts val="4800"/>
              </a:lnSpc>
            </a:pPr>
            <a:r>
              <a:rPr lang="en-US" altLang="zh-CN" sz="2800" b="0" i="0" dirty="0">
                <a:solidFill>
                  <a:srgbClr val="FF0000"/>
                </a:solidFill>
                <a:latin typeface="微软雅黑" pitchFamily="34" charset="0"/>
                <a:ea typeface="微软雅黑" pitchFamily="34" charset="-122"/>
                <a:cs typeface="微软雅黑" pitchFamily="34" charset="-120"/>
              </a:rPr>
              <a:t>B</a:t>
            </a:r>
            <a:endParaRPr lang="en-US" altLang="zh-CN" sz="2800" dirty="0"/>
          </a:p>
        </p:txBody>
      </p:sp>
      <p:sp>
        <p:nvSpPr>
          <p:cNvPr id="5" name="QC_5_BD.55_1#5308f39b5.choices?vbadefaultcenterpage=1&amp;parentnodeid=811f8e1cd&amp;vbahtmlprocessed=1"/>
          <p:cNvSpPr/>
          <p:nvPr/>
        </p:nvSpPr>
        <p:spPr>
          <a:xfrm>
            <a:off x="356616" y="3593020"/>
            <a:ext cx="11475720" cy="2369947"/>
          </a:xfrm>
          <a:prstGeom prst="rect">
            <a:avLst/>
          </a:prstGeom>
          <a:noFill/>
          <a:ln/>
        </p:spPr>
        <p:txBody>
          <a:bodyPr wrap="square" lIns="0" tIns="0" rIns="0" bIns="0" rtlCol="0" anchor="t"/>
          <a:lstStyle/>
          <a:p>
            <a:pPr algn="l" latinLnBrk="1">
              <a:lnSpc>
                <a:spcPct val="140000"/>
              </a:lnSpc>
            </a:pPr>
            <a:r>
              <a:rPr lang="en-US" altLang="zh-CN" sz="2800" b="0" i="0" dirty="0">
                <a:solidFill>
                  <a:srgbClr val="000000"/>
                </a:solidFill>
                <a:latin typeface="Times New Roman" pitchFamily="34" charset="0"/>
                <a:ea typeface="微软雅黑" pitchFamily="34" charset="-122"/>
                <a:cs typeface="Times New Roman" pitchFamily="34" charset="-120"/>
              </a:rPr>
              <a:t>A.揉捏面团时，面团既是受力物体也是施力物体</a:t>
            </a:r>
            <a:endParaRPr lang="en-US" altLang="zh-CN" sz="2800" dirty="0"/>
          </a:p>
          <a:p>
            <a:pPr algn="l" latinLnBrk="1">
              <a:lnSpc>
                <a:spcPct val="140000"/>
              </a:lnSpc>
            </a:pPr>
            <a:r>
              <a:rPr lang="en-US" altLang="zh-CN" sz="2800" b="0" i="0">
                <a:solidFill>
                  <a:srgbClr val="000000"/>
                </a:solidFill>
                <a:latin typeface="Times New Roman" pitchFamily="34" charset="0"/>
                <a:ea typeface="微软雅黑" pitchFamily="34" charset="-122"/>
                <a:cs typeface="Times New Roman" pitchFamily="34" charset="-120"/>
              </a:rPr>
              <a:t>B</a:t>
            </a:r>
            <a:r>
              <a:rPr lang="en-US" altLang="zh-CN" sz="2800" b="0" i="0" dirty="0">
                <a:solidFill>
                  <a:srgbClr val="000000"/>
                </a:solidFill>
                <a:latin typeface="Times New Roman" pitchFamily="34" charset="0"/>
                <a:ea typeface="微软雅黑" pitchFamily="34" charset="-122"/>
                <a:cs typeface="Times New Roman" pitchFamily="34" charset="-120"/>
              </a:rPr>
              <a:t>.面团被擀成面皮，力改变了面团的运动状态</a:t>
            </a:r>
            <a:endParaRPr lang="en-US" altLang="zh-CN" sz="2800" dirty="0"/>
          </a:p>
          <a:p>
            <a:pPr algn="l" latinLnBrk="1">
              <a:lnSpc>
                <a:spcPct val="140000"/>
              </a:lnSpc>
            </a:pPr>
            <a:r>
              <a:rPr lang="en-US" altLang="zh-CN" sz="2800" b="0" i="0">
                <a:solidFill>
                  <a:srgbClr val="000000"/>
                </a:solidFill>
                <a:latin typeface="Times New Roman" pitchFamily="34" charset="0"/>
                <a:ea typeface="微软雅黑" pitchFamily="34" charset="-122"/>
                <a:cs typeface="Times New Roman" pitchFamily="34" charset="-120"/>
              </a:rPr>
              <a:t>C</a:t>
            </a:r>
            <a:r>
              <a:rPr lang="en-US" altLang="zh-CN" sz="2800" b="0" i="0" dirty="0">
                <a:solidFill>
                  <a:srgbClr val="000000"/>
                </a:solidFill>
                <a:latin typeface="Times New Roman" pitchFamily="34" charset="0"/>
                <a:ea typeface="微软雅黑" pitchFamily="34" charset="-122"/>
                <a:cs typeface="Times New Roman" pitchFamily="34" charset="-120"/>
              </a:rPr>
              <a:t>.手推面杖来回运动，力改变了面杖的运动状态</a:t>
            </a:r>
            <a:endParaRPr lang="en-US" altLang="zh-CN" sz="2800" dirty="0"/>
          </a:p>
          <a:p>
            <a:pPr algn="l" latinLnBrk="1">
              <a:lnSpc>
                <a:spcPct val="140000"/>
              </a:lnSpc>
            </a:pPr>
            <a:r>
              <a:rPr lang="en-US" altLang="zh-CN" sz="2800" b="0" i="0">
                <a:solidFill>
                  <a:srgbClr val="000000"/>
                </a:solidFill>
                <a:latin typeface="Times New Roman" pitchFamily="34" charset="0"/>
                <a:ea typeface="微软雅黑" pitchFamily="34" charset="-122"/>
                <a:cs typeface="Times New Roman" pitchFamily="34" charset="-120"/>
              </a:rPr>
              <a:t>D</a:t>
            </a:r>
            <a:r>
              <a:rPr lang="en-US" altLang="zh-CN" sz="2800" b="0" i="0" dirty="0">
                <a:solidFill>
                  <a:srgbClr val="000000"/>
                </a:solidFill>
                <a:latin typeface="Times New Roman" pitchFamily="34" charset="0"/>
                <a:ea typeface="微软雅黑" pitchFamily="34" charset="-122"/>
                <a:cs typeface="Times New Roman" pitchFamily="34" charset="-120"/>
              </a:rPr>
              <a:t>.用手拉长面条，面条受力的同时，手也受到力</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blinds(horizontal)">
                                      <p:cBhvr>
                                        <p:cTn id="7" dur="500"/>
                                        <p:tgtEl>
                                          <p:spTgt spid="4">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blinds(horizontal)">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Hexin Slide 44checked= 1 &amp; amp; version = 1.0.5checked=1&amp;version=1.0.5">
    <p:spTree>
      <p:nvGrpSpPr>
        <p:cNvPr id="1" name=""/>
        <p:cNvGrpSpPr/>
        <p:nvPr/>
      </p:nvGrpSpPr>
      <p:grpSpPr>
        <a:xfrm>
          <a:off x="0" y="0"/>
          <a:ext cx="0" cy="0"/>
          <a:chOff x="0" y="0"/>
          <a:chExt cx="0" cy="0"/>
        </a:xfrm>
      </p:grpSpPr>
      <p:pic>
        <p:nvPicPr>
          <p:cNvPr id="2" name="QC_5_BD.56_1#51804cdd4?imagetipindex=11&amp;hastextimagelayout=1&amp;vbadefaultcenterpage=1&amp;parentnodeid=811f8e1cd&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437046" y="1148048"/>
            <a:ext cx="2221992" cy="284378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56_2#51804cdd4?imagetipindex=11&amp;hastextimagelayout=1&amp;vbadefaultcenterpage=1&amp;parentnodeid=811f8e1cd&amp;vbahtmlprocessed=1"/>
          <p:cNvSpPr/>
          <p:nvPr/>
        </p:nvSpPr>
        <p:spPr>
          <a:xfrm>
            <a:off x="9861702" y="4118832"/>
            <a:ext cx="1372679"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图1-9-11</a:t>
            </a:r>
            <a:endParaRPr lang="en-US" altLang="zh-CN" sz="2800" dirty="0"/>
          </a:p>
        </p:txBody>
      </p:sp>
      <p:sp>
        <p:nvSpPr>
          <p:cNvPr id="4" name="QC_5_BD.56_3#51804cdd4?hastextimagelayout=1&amp;segpoint=1&amp;vbadefaultcenterpage=1&amp;parentnodeid=811f8e1cd&amp;vbahtmlprocessed=1&amp;hasbroken=1"/>
          <p:cNvSpPr/>
          <p:nvPr/>
        </p:nvSpPr>
        <p:spPr>
          <a:xfrm>
            <a:off x="356616" y="1129760"/>
            <a:ext cx="8887968" cy="184715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2.</a:t>
            </a:r>
            <a:r>
              <a:rPr lang="en-US" altLang="zh-CN" sz="2800" b="1" i="0" dirty="0">
                <a:solidFill>
                  <a:srgbClr val="29964C"/>
                </a:solidFill>
                <a:latin typeface="KaiTi" pitchFamily="34" charset="0"/>
                <a:ea typeface="KaiTi" pitchFamily="34" charset="-122"/>
                <a:cs typeface="KaiTi" pitchFamily="34" charset="-120"/>
              </a:rPr>
              <a:t>（2022·鄂州中考）</a:t>
            </a:r>
            <a:r>
              <a:rPr lang="en-US" altLang="zh-CN" sz="2800" b="0" i="0" dirty="0">
                <a:solidFill>
                  <a:srgbClr val="000000"/>
                </a:solidFill>
                <a:latin typeface="Times New Roman" pitchFamily="34" charset="0"/>
                <a:ea typeface="微软雅黑" pitchFamily="34" charset="-122"/>
                <a:cs typeface="Times New Roman" pitchFamily="34" charset="-120"/>
              </a:rPr>
              <a:t>吃完早餐，你走向公交站</a:t>
            </a:r>
            <a:r>
              <a:rPr lang="en-US" altLang="zh-CN" sz="2800" b="0" i="0">
                <a:solidFill>
                  <a:srgbClr val="000000"/>
                </a:solidFill>
                <a:latin typeface="Times New Roman" pitchFamily="34" charset="0"/>
                <a:ea typeface="微软雅黑" pitchFamily="34" charset="-122"/>
                <a:cs typeface="Times New Roman" pitchFamily="34" charset="-120"/>
              </a:rPr>
              <a:t>，准备乘</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车去上学</a:t>
            </a:r>
            <a:r>
              <a:rPr lang="en-US" altLang="zh-CN" sz="2800" b="0" i="0" dirty="0">
                <a:solidFill>
                  <a:srgbClr val="000000"/>
                </a:solidFill>
                <a:latin typeface="Times New Roman" pitchFamily="34" charset="0"/>
                <a:ea typeface="微软雅黑" pitchFamily="34" charset="-122"/>
                <a:cs typeface="Times New Roman" pitchFamily="34" charset="-120"/>
              </a:rPr>
              <a:t>。你在地面上行走的过程中</a:t>
            </a:r>
            <a:r>
              <a:rPr lang="en-US" altLang="zh-CN" sz="2800" b="0" i="0">
                <a:solidFill>
                  <a:srgbClr val="000000"/>
                </a:solidFill>
                <a:latin typeface="Times New Roman" pitchFamily="34" charset="0"/>
                <a:ea typeface="微软雅黑" pitchFamily="34" charset="-122"/>
                <a:cs typeface="Times New Roman" pitchFamily="34" charset="-120"/>
              </a:rPr>
              <a:t>，下列说法正确的</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是(</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5" name="QC_5_AN.57_1#51804cdd4.bracket?vbadefaultcenterpage=1&amp;parentnodeid=811f8e1cd&amp;vbapositionanswer=43&amp;vbahtmlprocessed=1"/>
          <p:cNvSpPr/>
          <p:nvPr/>
        </p:nvSpPr>
        <p:spPr>
          <a:xfrm>
            <a:off x="1118616" y="2456810"/>
            <a:ext cx="331788"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A</a:t>
            </a:r>
            <a:endParaRPr lang="en-US" altLang="zh-CN" sz="2800" dirty="0"/>
          </a:p>
        </p:txBody>
      </p:sp>
      <p:sp>
        <p:nvSpPr>
          <p:cNvPr id="6" name="QC_5_BD.58_1#51804cdd4.choices?hastextimagelayout=1&amp;vbadefaultcenterpage=1&amp;parentnodeid=811f8e1cd&amp;vbahtmlprocessed=1"/>
          <p:cNvSpPr/>
          <p:nvPr/>
        </p:nvSpPr>
        <p:spPr>
          <a:xfrm>
            <a:off x="356616" y="3062636"/>
            <a:ext cx="8887968" cy="249186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A.鞋与地面间有摩擦力</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B.鞋底有花纹，是为了减小摩擦</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C.你对地面的压力与地面对你的支持力是一对平衡力</a:t>
            </a:r>
            <a:endParaRPr lang="en-US" altLang="zh-CN" sz="2800" dirty="0"/>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D.如果地面绝对光滑，你可以走得更快</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Hexin Slide 45checked= 1 &amp; amp; version = 1.0.5checked=1&amp;version=1.0.5">
    <p:spTree>
      <p:nvGrpSpPr>
        <p:cNvPr id="1" name=""/>
        <p:cNvGrpSpPr/>
        <p:nvPr/>
      </p:nvGrpSpPr>
      <p:grpSpPr>
        <a:xfrm>
          <a:off x="0" y="0"/>
          <a:ext cx="0" cy="0"/>
          <a:chOff x="0" y="0"/>
          <a:chExt cx="0" cy="0"/>
        </a:xfrm>
      </p:grpSpPr>
      <p:pic>
        <p:nvPicPr>
          <p:cNvPr id="2" name="QC_5_BD.59_1#34e09646e?imagetipindex=12&amp;hastextimagelayout=1&amp;vbadefaultcenterpage=1&amp;parentnodeid=811f8e1cd&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19386" y="803560"/>
            <a:ext cx="1828800" cy="240487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59_2#34e09646e?imagetipindex=12&amp;hastextimagelayout=1&amp;vbadefaultcenterpage=1&amp;parentnodeid=811f8e1cd&amp;vbahtmlprocessed=1"/>
          <p:cNvSpPr/>
          <p:nvPr/>
        </p:nvSpPr>
        <p:spPr>
          <a:xfrm>
            <a:off x="9840842" y="3335432"/>
            <a:ext cx="1385887" cy="507619"/>
          </a:xfrm>
          <a:prstGeom prst="rect">
            <a:avLst/>
          </a:prstGeom>
          <a:noFill/>
          <a:ln/>
        </p:spPr>
        <p:txBody>
          <a:bodyPr wrap="square" lIns="0" tIns="0" rIns="0" bIns="0" rtlCol="0" anchor="t"/>
          <a:lstStyle/>
          <a:p>
            <a:pPr algn="ctr" latinLnBrk="1">
              <a:lnSpc>
                <a:spcPct val="130000"/>
              </a:lnSpc>
            </a:pPr>
            <a:r>
              <a:rPr lang="en-US" altLang="zh-CN" sz="2800" b="0" i="0" dirty="0">
                <a:solidFill>
                  <a:srgbClr val="000000"/>
                </a:solidFill>
                <a:latin typeface="Times New Roman" pitchFamily="34" charset="0"/>
                <a:ea typeface="微软雅黑" pitchFamily="34" charset="-122"/>
                <a:cs typeface="Times New Roman" pitchFamily="34" charset="-120"/>
              </a:rPr>
              <a:t>图1-9-12</a:t>
            </a:r>
            <a:endParaRPr lang="en-US" altLang="zh-CN" sz="2800" dirty="0"/>
          </a:p>
        </p:txBody>
      </p:sp>
      <mc:AlternateContent xmlns:mc="http://schemas.openxmlformats.org/markup-compatibility/2006" xmlns:a14="http://schemas.microsoft.com/office/drawing/2010/main">
        <mc:Choice Requires="a14">
          <p:sp>
            <p:nvSpPr>
              <p:cNvPr id="4" name="QC_5_BD.59_3#34e09646e?hastextimagelayout=1&amp;segpoint=1&amp;vbadefaultcenterpage=1&amp;parentnodeid=811f8e1cd&amp;vbahtmlprocessed=1&amp;hasbroken=1"/>
              <p:cNvSpPr/>
              <p:nvPr/>
            </p:nvSpPr>
            <p:spPr>
              <a:xfrm>
                <a:off x="356616" y="776129"/>
                <a:ext cx="8887968" cy="2395665"/>
              </a:xfrm>
              <a:prstGeom prst="rect">
                <a:avLst/>
              </a:prstGeom>
              <a:noFill/>
              <a:ln/>
            </p:spPr>
            <p:txBody>
              <a:bodyPr wrap="none" lIns="0" tIns="0" rIns="0" bIns="0" rtlCol="0" anchor="t"/>
              <a:lstStyle/>
              <a:p>
                <a:pPr algn="l" latinLnBrk="1">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3.</a:t>
                </a:r>
                <a:r>
                  <a:rPr lang="en-US" altLang="zh-CN" sz="2800" b="1" i="0" dirty="0">
                    <a:solidFill>
                      <a:srgbClr val="29964C"/>
                    </a:solidFill>
                    <a:latin typeface="KaiTi" pitchFamily="34" charset="0"/>
                    <a:ea typeface="KaiTi" pitchFamily="34" charset="-122"/>
                    <a:cs typeface="KaiTi" pitchFamily="34" charset="-120"/>
                  </a:rPr>
                  <a:t>（2022·牡丹江中考）</a:t>
                </a:r>
                <a:r>
                  <a:rPr lang="en-US" altLang="zh-CN" sz="2800" b="0" i="0" dirty="0">
                    <a:solidFill>
                      <a:srgbClr val="000000"/>
                    </a:solidFill>
                    <a:latin typeface="Times New Roman" pitchFamily="34" charset="0"/>
                    <a:ea typeface="微软雅黑" pitchFamily="34" charset="-122"/>
                    <a:cs typeface="Times New Roman" pitchFamily="34" charset="-120"/>
                  </a:rPr>
                  <a:t>（多选）如图</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1−9−12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所示，</a:t>
                </a:r>
              </a:p>
              <a:p>
                <a:pPr latinLnBrk="1">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物体</a:t>
                </a:r>
                <a:r>
                  <a:rPr lang="en-US" altLang="zh-CN" sz="2800" b="0" i="0" dirty="0">
                    <a:solidFill>
                      <a:srgbClr val="000000"/>
                    </a:solidFill>
                    <a:latin typeface="Times New Roman" pitchFamily="34" charset="0"/>
                    <a:ea typeface="微软雅黑" pitchFamily="34" charset="-122"/>
                    <a:cs typeface="Times New Roman" pitchFamily="34" charset="-120"/>
                  </a:rPr>
                  <a:t>A在水平方向的力F的作用下静止在竖直墙壁上</a:t>
                </a:r>
                <a:r>
                  <a:rPr lang="en-US" altLang="zh-CN" sz="2800" b="0" i="0">
                    <a:solidFill>
                      <a:srgbClr val="000000"/>
                    </a:solidFill>
                    <a:latin typeface="Times New Roman" pitchFamily="34" charset="0"/>
                    <a:ea typeface="微软雅黑" pitchFamily="34" charset="-122"/>
                    <a:cs typeface="Times New Roman" pitchFamily="34" charset="-120"/>
                  </a:rPr>
                  <a:t>。当</a:t>
                </a:r>
              </a:p>
              <a:p>
                <a:pPr latinLnBrk="1">
                  <a:lnSpc>
                    <a:spcPts val="6200"/>
                  </a:lnSpc>
                </a:pPr>
                <a:r>
                  <a:rPr lang="en-US" altLang="zh-CN" sz="2800" b="0" i="0">
                    <a:solidFill>
                      <a:srgbClr val="000000"/>
                    </a:solidFill>
                    <a:latin typeface="Times New Roman" pitchFamily="34" charset="0"/>
                    <a:ea typeface="微软雅黑" pitchFamily="34" charset="-122"/>
                    <a:cs typeface="Times New Roman" pitchFamily="34" charset="-120"/>
                  </a:rPr>
                  <a:t>水平力减小为</a:t>
                </a:r>
                <a:r>
                  <a:rPr lang="en-US" altLang="zh-CN" sz="900" b="0" i="0" u="none">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f>
                      <m:fPr>
                        <m:ctrlPr>
                          <a:rPr lang="en-US" altLang="zh-CN" sz="2800" b="0" i="1" dirty="0">
                            <a:solidFill>
                              <a:srgbClr val="000000"/>
                            </a:solidFill>
                            <a:latin typeface="Cambria Math"/>
                            <a:ea typeface="微软雅黑" pitchFamily="34" charset="-122"/>
                            <a:cs typeface="Times New Roman" pitchFamily="34" charset="-120"/>
                          </a:rPr>
                        </m:ctrlPr>
                      </m:fPr>
                      <m:num>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m:t>
                        </m:r>
                      </m:num>
                      <m:den>
                        <m:r>
                          <a:rPr lang="en-US" altLang="zh-CN" sz="2800" b="0" i="0" dirty="0">
                            <a:solidFill>
                              <a:srgbClr val="000000"/>
                            </a:solidFill>
                            <a:latin typeface="Cambria Math" panose="02040503050406030204" pitchFamily="18" charset="0"/>
                            <a:ea typeface="微软雅黑" pitchFamily="34" charset="-122"/>
                            <a:cs typeface="Times New Roman" pitchFamily="34" charset="-120"/>
                          </a:rPr>
                          <m:t>4</m:t>
                        </m:r>
                      </m:den>
                    </m:f>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𝐹</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时，物体A</a:t>
                </a:r>
                <a:r>
                  <a:rPr lang="en-US" altLang="zh-CN" sz="2800" b="0" i="0">
                    <a:solidFill>
                      <a:srgbClr val="000000"/>
                    </a:solidFill>
                    <a:latin typeface="Times New Roman" pitchFamily="34" charset="0"/>
                    <a:ea typeface="微软雅黑" pitchFamily="34" charset="-122"/>
                    <a:cs typeface="Times New Roman" pitchFamily="34" charset="-120"/>
                  </a:rPr>
                  <a:t>恰好沿竖直墙壁匀速下滑，</a:t>
                </a:r>
              </a:p>
              <a:p>
                <a:pPr latinLnBrk="1">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此时对于物体</a:t>
                </a:r>
                <a:r>
                  <a:rPr lang="en-US" altLang="zh-CN" sz="2800" b="0" i="0" dirty="0">
                    <a:solidFill>
                      <a:srgbClr val="000000"/>
                    </a:solidFill>
                    <a:latin typeface="Times New Roman" pitchFamily="34" charset="0"/>
                    <a:ea typeface="微软雅黑" pitchFamily="34" charset="-122"/>
                    <a:cs typeface="Times New Roman" pitchFamily="34" charset="-120"/>
                  </a:rPr>
                  <a:t>A</a:t>
                </a:r>
                <a:r>
                  <a:rPr lang="en-US" altLang="zh-CN" sz="2800" b="0" i="0">
                    <a:solidFill>
                      <a:srgbClr val="000000"/>
                    </a:solidFill>
                    <a:latin typeface="Times New Roman" pitchFamily="34" charset="0"/>
                    <a:ea typeface="微软雅黑" pitchFamily="34" charset="-122"/>
                    <a:cs typeface="Times New Roman" pitchFamily="34" charset="-120"/>
                  </a:rPr>
                  <a:t>的描述正确的是(</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4" name="QC_5_BD.59_3#34e09646e?hastextimagelayout=1&amp;segpoint=1&amp;vbadefaultcenterpage=1&amp;parentnodeid=811f8e1cd&amp;vbahtmlprocessed=1&amp;hasbroken=1"/>
              <p:cNvSpPr>
                <a:spLocks noRot="1" noChangeAspect="1" noMove="1" noResize="1" noEditPoints="1" noAdjustHandles="1" noChangeArrowheads="1" noChangeShapeType="1" noTextEdit="1"/>
              </p:cNvSpPr>
              <p:nvPr/>
            </p:nvSpPr>
            <p:spPr>
              <a:xfrm>
                <a:off x="356616" y="776129"/>
                <a:ext cx="8887968" cy="2395665"/>
              </a:xfrm>
              <a:prstGeom prst="rect">
                <a:avLst/>
              </a:prstGeom>
              <a:blipFill>
                <a:blip r:embed="rId4"/>
                <a:stretch>
                  <a:fillRect l="-2469" t="-2290" r="-1303" b="-9669"/>
                </a:stretch>
              </a:blipFill>
              <a:ln/>
            </p:spPr>
            <p:txBody>
              <a:bodyPr/>
              <a:lstStyle/>
              <a:p>
                <a:r>
                  <a:rPr lang="zh-CN" altLang="en-US">
                    <a:noFill/>
                  </a:rPr>
                  <a:t> </a:t>
                </a:r>
              </a:p>
            </p:txBody>
          </p:sp>
        </mc:Fallback>
      </mc:AlternateContent>
      <p:sp>
        <p:nvSpPr>
          <p:cNvPr id="5" name="QC_5_AN.60_1#34e09646e.bracket?vbadefaultcenterpage=1&amp;parentnodeid=811f8e1cd&amp;vbapositionanswer=44&amp;vbahtmlprocessed=1"/>
          <p:cNvSpPr/>
          <p:nvPr/>
        </p:nvSpPr>
        <p:spPr>
          <a:xfrm>
            <a:off x="5617591" y="2668810"/>
            <a:ext cx="555625" cy="507937"/>
          </a:xfrm>
          <a:prstGeom prst="rect">
            <a:avLst/>
          </a:prstGeom>
          <a:noFill/>
          <a:ln/>
        </p:spPr>
        <p:txBody>
          <a:bodyPr wrap="square" lIns="0" tIns="0" rIns="0" bIns="0" rtlCol="0" anchor="t"/>
          <a:lstStyle/>
          <a:p>
            <a:pPr algn="ctr" latinLnBrk="1">
              <a:lnSpc>
                <a:spcPts val="4400"/>
              </a:lnSpc>
            </a:pPr>
            <a:r>
              <a:rPr lang="en-US" altLang="zh-CN" sz="2800" b="0" i="0" dirty="0">
                <a:solidFill>
                  <a:srgbClr val="FF0000"/>
                </a:solidFill>
                <a:latin typeface="微软雅黑" pitchFamily="34" charset="0"/>
                <a:ea typeface="微软雅黑" pitchFamily="34" charset="-122"/>
                <a:cs typeface="微软雅黑" pitchFamily="34" charset="-120"/>
              </a:rPr>
              <a:t>AB</a:t>
            </a:r>
            <a:endParaRPr lang="en-US" altLang="zh-CN" sz="2800" dirty="0"/>
          </a:p>
        </p:txBody>
      </p:sp>
      <mc:AlternateContent xmlns:mc="http://schemas.openxmlformats.org/markup-compatibility/2006" xmlns:a14="http://schemas.microsoft.com/office/drawing/2010/main">
        <mc:Choice Requires="a14">
          <p:sp>
            <p:nvSpPr>
              <p:cNvPr id="6" name="QC_5_BD.61_1#34e09646e.choices?hastextimagelayout=1&amp;vbadefaultcenterpage=1&amp;parentnodeid=811f8e1cd&amp;vbahtmlprocessed=1&amp;hasbroken=1"/>
              <p:cNvSpPr/>
              <p:nvPr/>
            </p:nvSpPr>
            <p:spPr>
              <a:xfrm>
                <a:off x="356616" y="3230213"/>
                <a:ext cx="8887968" cy="2677922"/>
              </a:xfrm>
              <a:prstGeom prst="rect">
                <a:avLst/>
              </a:prstGeom>
              <a:noFill/>
              <a:ln/>
            </p:spPr>
            <p:txBody>
              <a:bodyPr wrap="none" lIns="0" tIns="0" rIns="0" bIns="0" rtlCol="0" anchor="t"/>
              <a:lstStyle/>
              <a:p>
                <a:pPr algn="l" latinLnBrk="1">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A.其所受摩擦力和原来一样</a:t>
                </a:r>
                <a:endParaRPr lang="en-US" altLang="zh-CN" sz="2800" dirty="0"/>
              </a:p>
              <a:p>
                <a:pPr algn="l" latinLnBrk="1">
                  <a:lnSpc>
                    <a:spcPts val="4500"/>
                  </a:lnSpc>
                </a:pPr>
                <a:r>
                  <a:rPr lang="en-US" altLang="zh-CN" sz="2800" b="0" i="0">
                    <a:solidFill>
                      <a:srgbClr val="000000"/>
                    </a:solidFill>
                    <a:latin typeface="Times New Roman" pitchFamily="34" charset="0"/>
                    <a:ea typeface="微软雅黑" pitchFamily="34" charset="-122"/>
                    <a:cs typeface="Times New Roman" pitchFamily="34" charset="-120"/>
                  </a:rPr>
                  <a:t>B</a:t>
                </a:r>
                <a:r>
                  <a:rPr lang="en-US" altLang="zh-CN" sz="2800" b="0" i="0" dirty="0">
                    <a:solidFill>
                      <a:srgbClr val="000000"/>
                    </a:solidFill>
                    <a:latin typeface="Times New Roman" pitchFamily="34" charset="0"/>
                    <a:ea typeface="微软雅黑" pitchFamily="34" charset="-122"/>
                    <a:cs typeface="Times New Roman" pitchFamily="34" charset="-120"/>
                  </a:rPr>
                  <a:t>.其摩擦力等于重力</a:t>
                </a:r>
                <a:endParaRPr lang="en-US" altLang="zh-CN" sz="2800" dirty="0"/>
              </a:p>
              <a:p>
                <a:pPr algn="l" latinLnBrk="1">
                  <a:lnSpc>
                    <a:spcPts val="6400"/>
                  </a:lnSpc>
                </a:pPr>
                <a:r>
                  <a:rPr lang="en-US" altLang="zh-CN" sz="2800" b="0" i="0">
                    <a:solidFill>
                      <a:srgbClr val="000000"/>
                    </a:solidFill>
                    <a:latin typeface="Times New Roman" pitchFamily="34" charset="0"/>
                    <a:ea typeface="微软雅黑" pitchFamily="34" charset="-122"/>
                    <a:cs typeface="Times New Roman" pitchFamily="34" charset="-120"/>
                  </a:rPr>
                  <a:t>C</a:t>
                </a:r>
                <a:r>
                  <a:rPr lang="en-US" altLang="zh-CN" sz="2800" b="0" i="0" dirty="0">
                    <a:solidFill>
                      <a:srgbClr val="000000"/>
                    </a:solidFill>
                    <a:latin typeface="Times New Roman" pitchFamily="34" charset="0"/>
                    <a:ea typeface="微软雅黑" pitchFamily="34" charset="-122"/>
                    <a:cs typeface="Times New Roman" pitchFamily="34" charset="-120"/>
                  </a:rPr>
                  <a:t>.其所受摩擦力为原来的</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f>
                      <m:fPr>
                        <m:ctrlPr>
                          <a:rPr lang="en-US" altLang="zh-CN" sz="2800" b="0" i="1" dirty="0">
                            <a:solidFill>
                              <a:srgbClr val="000000"/>
                            </a:solidFill>
                            <a:latin typeface="Cambria Math"/>
                            <a:ea typeface="微软雅黑" pitchFamily="34" charset="-122"/>
                            <a:cs typeface="Times New Roman" pitchFamily="34" charset="-120"/>
                          </a:rPr>
                        </m:ctrlPr>
                      </m:fPr>
                      <m:num>
                        <m:r>
                          <a:rPr lang="en-US" altLang="zh-CN" sz="2800" b="0" i="0" dirty="0">
                            <a:solidFill>
                              <a:srgbClr val="000000"/>
                            </a:solidFill>
                            <a:latin typeface="Cambria Math" panose="02040503050406030204" pitchFamily="18" charset="0"/>
                            <a:ea typeface="微软雅黑" pitchFamily="34" charset="-122"/>
                            <a:cs typeface="Times New Roman" pitchFamily="34" charset="-120"/>
                          </a:rPr>
                          <m:t>5</m:t>
                        </m:r>
                      </m:num>
                      <m:den>
                        <m:r>
                          <a:rPr lang="en-US" altLang="zh-CN" sz="2800" b="0" i="0" dirty="0">
                            <a:solidFill>
                              <a:srgbClr val="000000"/>
                            </a:solidFill>
                            <a:latin typeface="Cambria Math" panose="02040503050406030204" pitchFamily="18" charset="0"/>
                            <a:ea typeface="微软雅黑" pitchFamily="34" charset="-122"/>
                            <a:cs typeface="Times New Roman"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2800" dirty="0"/>
              </a:p>
              <a:p>
                <a:pPr algn="l" latinLnBrk="1">
                  <a:lnSpc>
                    <a:spcPts val="6200"/>
                  </a:lnSpc>
                </a:pPr>
                <a:r>
                  <a:rPr lang="en-US" altLang="zh-CN" sz="2800" b="0" i="0">
                    <a:solidFill>
                      <a:srgbClr val="000000"/>
                    </a:solidFill>
                    <a:latin typeface="Times New Roman" pitchFamily="34" charset="0"/>
                    <a:ea typeface="微软雅黑" pitchFamily="34" charset="-122"/>
                    <a:cs typeface="Times New Roman" pitchFamily="34" charset="-120"/>
                  </a:rPr>
                  <a:t>D</a:t>
                </a:r>
                <a:r>
                  <a:rPr lang="en-US" altLang="zh-CN" sz="2800" b="0" i="0" dirty="0">
                    <a:solidFill>
                      <a:srgbClr val="000000"/>
                    </a:solidFill>
                    <a:latin typeface="Times New Roman" pitchFamily="34" charset="0"/>
                    <a:ea typeface="微软雅黑" pitchFamily="34" charset="-122"/>
                    <a:cs typeface="Times New Roman" pitchFamily="34" charset="-120"/>
                  </a:rPr>
                  <a:t>.其所受摩擦力为原来的</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f>
                      <m:fPr>
                        <m:ctrlPr>
                          <a:rPr lang="en-US" altLang="zh-CN" sz="2800" b="0" i="1" dirty="0">
                            <a:solidFill>
                              <a:srgbClr val="000000"/>
                            </a:solidFill>
                            <a:latin typeface="Cambria Math"/>
                            <a:ea typeface="微软雅黑" pitchFamily="34" charset="-122"/>
                            <a:cs typeface="Times New Roman" pitchFamily="34" charset="-120"/>
                          </a:rPr>
                        </m:ctrlPr>
                      </m:fPr>
                      <m:num>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m:t>
                        </m:r>
                      </m:num>
                      <m:den>
                        <m:r>
                          <a:rPr lang="en-US" altLang="zh-CN" sz="2800" b="0" i="0" dirty="0">
                            <a:solidFill>
                              <a:srgbClr val="000000"/>
                            </a:solidFill>
                            <a:latin typeface="Cambria Math" panose="02040503050406030204" pitchFamily="18" charset="0"/>
                            <a:ea typeface="微软雅黑" pitchFamily="34" charset="-122"/>
                            <a:cs typeface="Times New Roman"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2800" dirty="0"/>
              </a:p>
            </p:txBody>
          </p:sp>
        </mc:Choice>
        <mc:Fallback xmlns="">
          <p:sp>
            <p:nvSpPr>
              <p:cNvPr id="6" name="QC_5_BD.61_1#34e09646e.choices?hastextimagelayout=1&amp;vbadefaultcenterpage=1&amp;parentnodeid=811f8e1cd&amp;vbahtmlprocessed=1&amp;hasbroken=1"/>
              <p:cNvSpPr>
                <a:spLocks noRot="1" noChangeAspect="1" noMove="1" noResize="1" noEditPoints="1" noAdjustHandles="1" noChangeArrowheads="1" noChangeShapeType="1" noTextEdit="1"/>
              </p:cNvSpPr>
              <p:nvPr/>
            </p:nvSpPr>
            <p:spPr>
              <a:xfrm>
                <a:off x="356616" y="3230213"/>
                <a:ext cx="8887968" cy="2677922"/>
              </a:xfrm>
              <a:prstGeom prst="rect">
                <a:avLst/>
              </a:prstGeom>
              <a:blipFill>
                <a:blip r:embed="rId5"/>
                <a:stretch>
                  <a:fillRect l="-2469" t="-1139" b="-4784"/>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Hexin Slide 46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62_1#855ce2834?segpoint=1&amp;vbadefaultcenterpage=1&amp;parentnodeid=811f8e1cd&amp;vbahtmlprocessed=1&amp;hasbroken=1"/>
              <p:cNvSpPr/>
              <p:nvPr/>
            </p:nvSpPr>
            <p:spPr>
              <a:xfrm>
                <a:off x="356616" y="747522"/>
                <a:ext cx="11475720" cy="2487232"/>
              </a:xfrm>
              <a:prstGeom prst="rect">
                <a:avLst/>
              </a:prstGeom>
              <a:noFill/>
              <a:ln/>
            </p:spPr>
            <p:txBody>
              <a:bodyPr wrap="squar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4.</a:t>
                </a:r>
                <a:r>
                  <a:rPr lang="en-US" altLang="zh-CN" sz="2800" b="1" i="0" dirty="0">
                    <a:solidFill>
                      <a:srgbClr val="29964C"/>
                    </a:solidFill>
                    <a:latin typeface="KaiTi" pitchFamily="34" charset="0"/>
                    <a:ea typeface="KaiTi" pitchFamily="34" charset="-122"/>
                    <a:cs typeface="KaiTi" pitchFamily="34" charset="-120"/>
                  </a:rPr>
                  <a:t>（2022·枣庄中考）</a:t>
                </a:r>
                <a:r>
                  <a:rPr lang="en-US" altLang="zh-CN" sz="2800" b="0" i="0" dirty="0">
                    <a:solidFill>
                      <a:srgbClr val="000000"/>
                    </a:solidFill>
                    <a:latin typeface="Times New Roman" pitchFamily="34" charset="0"/>
                    <a:ea typeface="微软雅黑" pitchFamily="34" charset="-122"/>
                    <a:cs typeface="Times New Roman" pitchFamily="34" charset="-120"/>
                  </a:rPr>
                  <a:t>如图1-9-13甲所示，弹簧的一端挂在墙上，</a:t>
                </a:r>
                <a:r>
                  <a:rPr lang="en-US" altLang="zh-CN" sz="2800" b="0" i="0">
                    <a:solidFill>
                      <a:srgbClr val="000000"/>
                    </a:solidFill>
                    <a:latin typeface="Times New Roman" pitchFamily="34" charset="0"/>
                    <a:ea typeface="微软雅黑" pitchFamily="34" charset="-122"/>
                    <a:cs typeface="Times New Roman" pitchFamily="34" charset="-120"/>
                  </a:rPr>
                  <a:t>一人用</a:t>
                </a:r>
                <a:r>
                  <a:rPr lang="en-US" altLang="zh-CN" sz="900" b="0" i="0" u="none">
                    <a:solidFill>
                      <a:srgbClr val="000000"/>
                    </a:solidFill>
                    <a:latin typeface="SimSun" pitchFamily="34" charset="0"/>
                    <a:ea typeface="SimSun" pitchFamily="34" charset="-122"/>
                    <a:cs typeface="SimSun" pitchFamily="34" charset="-120"/>
                  </a:rPr>
                  <a:t> </a:t>
                </a:r>
              </a:p>
              <a:p>
                <a:pPr latinLnBrk="1">
                  <a:lnSpc>
                    <a:spcPct val="150000"/>
                  </a:lnSpc>
                </a:pPr>
                <a:r>
                  <a:rPr lang="en-US" altLang="zh-CN" sz="100" b="0" i="0" kern="0" spc="-99900">
                    <a:solidFill>
                      <a:srgbClr val="FFFFFF"/>
                    </a:solidFill>
                    <a:latin typeface="Times New Roman" pitchFamily="34" charset="0"/>
                    <a:ea typeface="微软雅黑" pitchFamily="34" charset="-122"/>
                    <a:cs typeface="Times New Roman" pitchFamily="34" charset="-120"/>
                  </a:rPr>
                  <a:t>&lt;</a:t>
                </a:r>
                <a:r>
                  <a:rPr lang="en-US" altLang="zh-CN" sz="100" b="0" i="0" kern="0" spc="-99900" dirty="0">
                    <a:solidFill>
                      <a:srgbClr val="FFFFFF"/>
                    </a:solidFill>
                    <a:latin typeface="Times New Roman" pitchFamily="34" charset="0"/>
                    <a:ea typeface="微软雅黑" pitchFamily="34" charset="-122"/>
                    <a:cs typeface="Times New Roman" pitchFamily="34" charset="-120"/>
                  </a:rPr>
                  <a: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4</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的力</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𝐹</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拉弹簧的另一端，弹簧伸长了</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5</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；如图</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1−9−13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乙所示，两个人分别拉该弹簧的两端，弹簧也伸长了</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5</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，则每个人的拉力</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𝐹</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分别为(</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2" name="QC_5_BD.62_1#855ce2834?segpoint=1&amp;vbadefaultcenterpage=1&amp;parentnodeid=811f8e1cd&amp;vbahtmlprocessed=1&amp;hasbroken=1"/>
              <p:cNvSpPr>
                <a:spLocks noRot="1" noChangeAspect="1" noMove="1" noResize="1" noEditPoints="1" noAdjustHandles="1" noChangeArrowheads="1" noChangeShapeType="1" noTextEdit="1"/>
              </p:cNvSpPr>
              <p:nvPr/>
            </p:nvSpPr>
            <p:spPr>
              <a:xfrm>
                <a:off x="356616" y="747522"/>
                <a:ext cx="11475720" cy="2487232"/>
              </a:xfrm>
              <a:prstGeom prst="rect">
                <a:avLst/>
              </a:prstGeom>
              <a:blipFill>
                <a:blip r:embed="rId3"/>
                <a:stretch>
                  <a:fillRect l="-1913" r="-744" b="-8824"/>
                </a:stretch>
              </a:blipFill>
              <a:ln/>
            </p:spPr>
            <p:txBody>
              <a:bodyPr/>
              <a:lstStyle/>
              <a:p>
                <a:r>
                  <a:rPr lang="zh-CN" altLang="en-US">
                    <a:noFill/>
                  </a:rPr>
                  <a:t> </a:t>
                </a:r>
              </a:p>
            </p:txBody>
          </p:sp>
        </mc:Fallback>
      </mc:AlternateContent>
      <p:pic>
        <p:nvPicPr>
          <p:cNvPr id="3" name="QC_5_BD.62_2#855ce2834?imagetipindex=13&amp;vbadefaultcenterpage=1&amp;parentnodeid=811f8e1cd&amp;vbahtmlprocessed=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017520" y="3369310"/>
            <a:ext cx="6163056" cy="123444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BD.62_3#855ce2834?imagetipindex=13&amp;vbadefaultcenterpage=1&amp;parentnodeid=811f8e1cd&amp;vbahtmlprocessed=1"/>
          <p:cNvSpPr/>
          <p:nvPr/>
        </p:nvSpPr>
        <p:spPr>
          <a:xfrm>
            <a:off x="5406105" y="4730750"/>
            <a:ext cx="13858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图1-9-13</a:t>
            </a:r>
            <a:endParaRPr lang="en-US" altLang="zh-CN" sz="2800" dirty="0"/>
          </a:p>
        </p:txBody>
      </p:sp>
      <p:sp>
        <p:nvSpPr>
          <p:cNvPr id="5" name="QC_5_AN.63_1#855ce2834.bracket?vbadefaultcenterpage=1&amp;parentnodeid=811f8e1cd&amp;vbapositionanswer=45&amp;vbahtmlprocessed=1"/>
          <p:cNvSpPr/>
          <p:nvPr/>
        </p:nvSpPr>
        <p:spPr>
          <a:xfrm>
            <a:off x="1474216" y="2667762"/>
            <a:ext cx="319088"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C</a:t>
            </a:r>
            <a:endParaRPr lang="en-US" altLang="zh-CN" sz="2800" dirty="0"/>
          </a:p>
        </p:txBody>
      </p:sp>
      <mc:AlternateContent xmlns:mc="http://schemas.openxmlformats.org/markup-compatibility/2006" xmlns:a14="http://schemas.microsoft.com/office/drawing/2010/main">
        <mc:Choice Requires="a14">
          <p:sp>
            <p:nvSpPr>
              <p:cNvPr id="6" name="QC_5_BD.64_1#855ce2834.choices?vbadefaultcenterpage=1&amp;parentnodeid=811f8e1cd&amp;vbahtmlprocessed=1&amp;hasbroken=1"/>
              <p:cNvSpPr/>
              <p:nvPr/>
            </p:nvSpPr>
            <p:spPr>
              <a:xfrm>
                <a:off x="356616" y="5377688"/>
                <a:ext cx="11475720" cy="559054"/>
              </a:xfrm>
              <a:prstGeom prst="rect">
                <a:avLst/>
              </a:prstGeom>
              <a:noFill/>
              <a:ln/>
            </p:spPr>
            <p:txBody>
              <a:bodyPr wrap="none" lIns="0" tIns="0" rIns="0" bIns="0" rtlCol="0" anchor="t"/>
              <a:lstStyle/>
              <a:p>
                <a:pPr latinLnBrk="1">
                  <a:lnSpc>
                    <a:spcPts val="5100"/>
                  </a:lnSpc>
                  <a:tabLst>
                    <a:tab pos="2881630" algn="l"/>
                    <a:tab pos="5750560" algn="l"/>
                    <a:tab pos="8619489" algn="l"/>
                  </a:tabLst>
                </a:pPr>
                <a:r>
                  <a:rPr lang="en-US" altLang="zh-CN" sz="2800" b="0" i="0" dirty="0">
                    <a:solidFill>
                      <a:srgbClr val="000000"/>
                    </a:solidFill>
                    <a:latin typeface="Times New Roman" pitchFamily="34" charset="0"/>
                    <a:ea typeface="微软雅黑" pitchFamily="34" charset="-122"/>
                    <a:cs typeface="Times New Roman" pitchFamily="34" charset="-120"/>
                  </a:rPr>
                  <a:t>A.</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4</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a:t>
                </a:r>
                <a:r>
                  <a:rPr lang="en-US" altLang="zh-CN" sz="100" b="0" i="0" kern="0" spc="-99900">
                    <a:solidFill>
                      <a:srgbClr val="FFFFFF"/>
                    </a:solidFill>
                    <a:latin typeface="Times New Roman" pitchFamily="34" charset="0"/>
                    <a:ea typeface="微软雅黑" pitchFamily="34" charset="-122"/>
                    <a:cs typeface="Times New Roman" pitchFamily="34" charset="-120"/>
                  </a:rPr>
                  <a:t>&gt;</a:t>
                </a:r>
                <a:r>
                  <a:rPr lang="en-US" altLang="zh-CN" sz="900" b="0" i="0" u="none">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B</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04</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a:t>
                </a:r>
                <a:r>
                  <a:rPr lang="en-US" altLang="zh-CN" sz="100" b="0" i="0" kern="0" spc="-99900">
                    <a:solidFill>
                      <a:srgbClr val="FFFFFF"/>
                    </a:solidFill>
                    <a:latin typeface="Times New Roman" pitchFamily="34" charset="0"/>
                    <a:ea typeface="微软雅黑" pitchFamily="34" charset="-122"/>
                    <a:cs typeface="Times New Roman" pitchFamily="34" charset="-120"/>
                  </a:rPr>
                  <a:t>&gt;</a:t>
                </a:r>
                <a:r>
                  <a:rPr lang="en-US" altLang="zh-CN" sz="900" b="0" i="0" u="none">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C</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4</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4</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a:t>
                </a:r>
                <a:r>
                  <a:rPr lang="en-US" altLang="zh-CN" sz="100" b="0" i="0" kern="0" spc="-99900">
                    <a:solidFill>
                      <a:srgbClr val="FFFFFF"/>
                    </a:solidFill>
                    <a:latin typeface="Times New Roman" pitchFamily="34" charset="0"/>
                    <a:ea typeface="微软雅黑" pitchFamily="34" charset="-122"/>
                    <a:cs typeface="Times New Roman" pitchFamily="34" charset="-120"/>
                  </a:rPr>
                  <a:t>&gt;</a:t>
                </a:r>
                <a:r>
                  <a:rPr lang="en-US" altLang="zh-CN" sz="900" b="0" i="0" u="none">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D</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8</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8</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2800" dirty="0"/>
              </a:p>
            </p:txBody>
          </p:sp>
        </mc:Choice>
        <mc:Fallback xmlns="">
          <p:sp>
            <p:nvSpPr>
              <p:cNvPr id="6" name="QC_5_BD.64_1#855ce2834.choices?vbadefaultcenterpage=1&amp;parentnodeid=811f8e1cd&amp;vbahtmlprocessed=1&amp;hasbroken=1"/>
              <p:cNvSpPr>
                <a:spLocks noRot="1" noChangeAspect="1" noMove="1" noResize="1" noEditPoints="1" noAdjustHandles="1" noChangeArrowheads="1" noChangeShapeType="1" noTextEdit="1"/>
              </p:cNvSpPr>
              <p:nvPr/>
            </p:nvSpPr>
            <p:spPr>
              <a:xfrm>
                <a:off x="356616" y="5377688"/>
                <a:ext cx="11475720" cy="559054"/>
              </a:xfrm>
              <a:prstGeom prst="rect">
                <a:avLst/>
              </a:prstGeom>
              <a:blipFill>
                <a:blip r:embed="rId5"/>
                <a:stretch>
                  <a:fillRect l="-1913" b="-41304"/>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Hexin Slide 47checked= 1 &amp; amp; version = 1.0.5checked=1&amp;version=1.0.5">
    <p:spTree>
      <p:nvGrpSpPr>
        <p:cNvPr id="1" name=""/>
        <p:cNvGrpSpPr/>
        <p:nvPr/>
      </p:nvGrpSpPr>
      <p:grpSpPr>
        <a:xfrm>
          <a:off x="0" y="0"/>
          <a:ext cx="0" cy="0"/>
          <a:chOff x="0" y="0"/>
          <a:chExt cx="0" cy="0"/>
        </a:xfrm>
      </p:grpSpPr>
      <p:pic>
        <p:nvPicPr>
          <p:cNvPr id="2" name="QC_5_BD.65_1#1e9d2095c?imagetipindex=14&amp;hastextimagelayout=1&amp;vbadefaultcenterpage=1&amp;parentnodeid=811f8e1cd&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482765" y="1479391"/>
            <a:ext cx="2130552" cy="21305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65_2#1e9d2095c?imagetipindex=14&amp;hastextimagelayout=1&amp;vbadefaultcenterpage=1&amp;parentnodeid=811f8e1cd&amp;vbahtmlprocessed=1"/>
          <p:cNvSpPr/>
          <p:nvPr/>
        </p:nvSpPr>
        <p:spPr>
          <a:xfrm>
            <a:off x="9855098" y="3736943"/>
            <a:ext cx="13858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图1-9-14</a:t>
            </a:r>
            <a:endParaRPr lang="en-US" altLang="zh-CN" sz="2800" dirty="0"/>
          </a:p>
        </p:txBody>
      </p:sp>
      <p:sp>
        <p:nvSpPr>
          <p:cNvPr id="4" name="QC_5_BD.65_3#1e9d2095c?hastextimagelayout=1&amp;segpoint=1&amp;vbadefaultcenterpage=1&amp;parentnodeid=811f8e1cd&amp;vbahtmlprocessed=1&amp;hasbroken=1"/>
          <p:cNvSpPr/>
          <p:nvPr/>
        </p:nvSpPr>
        <p:spPr>
          <a:xfrm>
            <a:off x="356616" y="1461103"/>
            <a:ext cx="8887968" cy="312731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5.</a:t>
            </a:r>
            <a:r>
              <a:rPr lang="en-US" altLang="zh-CN" sz="2800" b="1" i="0" dirty="0">
                <a:solidFill>
                  <a:srgbClr val="29964C"/>
                </a:solidFill>
                <a:latin typeface="KaiTi" pitchFamily="34" charset="0"/>
                <a:ea typeface="KaiTi" pitchFamily="34" charset="-122"/>
                <a:cs typeface="KaiTi" pitchFamily="34" charset="-120"/>
              </a:rPr>
              <a:t>（2022·长沙中考）</a:t>
            </a:r>
            <a:r>
              <a:rPr lang="en-US" altLang="zh-CN" sz="2800" b="0" i="0" dirty="0">
                <a:solidFill>
                  <a:srgbClr val="000000"/>
                </a:solidFill>
                <a:latin typeface="Times New Roman" pitchFamily="34" charset="0"/>
                <a:ea typeface="微软雅黑" pitchFamily="34" charset="-122"/>
                <a:cs typeface="Times New Roman" pitchFamily="34" charset="-120"/>
              </a:rPr>
              <a:t>练习移动射击时</a:t>
            </a:r>
            <a:r>
              <a:rPr lang="en-US" altLang="zh-CN" sz="2800" b="0" i="0">
                <a:solidFill>
                  <a:srgbClr val="000000"/>
                </a:solidFill>
                <a:latin typeface="Times New Roman" pitchFamily="34" charset="0"/>
                <a:ea typeface="微软雅黑" pitchFamily="34" charset="-122"/>
                <a:cs typeface="Times New Roman" pitchFamily="34" charset="-120"/>
              </a:rPr>
              <a:t>，竖直安装并固定</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一圆形靶，靶的水平直径和竖直直径将靶面分成四个区</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域</a:t>
            </a:r>
            <a:r>
              <a:rPr lang="en-US" altLang="zh-CN" sz="2800" b="0" i="0" dirty="0">
                <a:solidFill>
                  <a:srgbClr val="000000"/>
                </a:solidFill>
                <a:latin typeface="Times New Roman" pitchFamily="34" charset="0"/>
                <a:ea typeface="微软雅黑" pitchFamily="34" charset="-122"/>
                <a:cs typeface="Times New Roman" pitchFamily="34" charset="-120"/>
              </a:rPr>
              <a:t>，如图1-9-14所示</a:t>
            </a:r>
            <a:r>
              <a:rPr lang="en-US" altLang="zh-CN" sz="2800" b="0" i="0">
                <a:solidFill>
                  <a:srgbClr val="000000"/>
                </a:solidFill>
                <a:latin typeface="Times New Roman" pitchFamily="34" charset="0"/>
                <a:ea typeface="微软雅黑" pitchFamily="34" charset="-122"/>
                <a:cs typeface="Times New Roman" pitchFamily="34" charset="-120"/>
              </a:rPr>
              <a:t>。当水平向右平行于靶面运动的汽车</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经过靶时</a:t>
            </a:r>
            <a:r>
              <a:rPr lang="en-US" altLang="zh-CN" sz="2800" b="0" i="0" dirty="0">
                <a:solidFill>
                  <a:srgbClr val="000000"/>
                </a:solidFill>
                <a:latin typeface="Times New Roman" pitchFamily="34" charset="0"/>
                <a:ea typeface="微软雅黑" pitchFamily="34" charset="-122"/>
                <a:cs typeface="Times New Roman" pitchFamily="34" charset="-120"/>
              </a:rPr>
              <a:t>，车上的运动员枪口对准靶心并立即射击</a:t>
            </a:r>
            <a:r>
              <a:rPr lang="en-US" altLang="zh-CN" sz="2800" b="0" i="0">
                <a:solidFill>
                  <a:srgbClr val="000000"/>
                </a:solidFill>
                <a:latin typeface="Times New Roman" pitchFamily="34" charset="0"/>
                <a:ea typeface="微软雅黑" pitchFamily="34" charset="-122"/>
                <a:cs typeface="Times New Roman" pitchFamily="34" charset="-120"/>
              </a:rPr>
              <a:t>，子</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弹可能落在(</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5" name="QC_5_AN.66_1#1e9d2095c.bracket?vbadefaultcenterpage=1&amp;parentnodeid=811f8e1cd&amp;vbapositionanswer=46&amp;vbahtmlprocessed=1"/>
          <p:cNvSpPr/>
          <p:nvPr/>
        </p:nvSpPr>
        <p:spPr>
          <a:xfrm>
            <a:off x="2528316" y="4083943"/>
            <a:ext cx="352425"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D</a:t>
            </a:r>
            <a:endParaRPr lang="en-US" altLang="zh-CN" sz="2800" dirty="0"/>
          </a:p>
        </p:txBody>
      </p:sp>
      <p:sp>
        <p:nvSpPr>
          <p:cNvPr id="6" name="QC_5_BD.67_1#1e9d2095c.choices?vbadefaultcenterpage=1&amp;parentnodeid=811f8e1cd&amp;vbahtmlprocessed=1"/>
          <p:cNvSpPr/>
          <p:nvPr/>
        </p:nvSpPr>
        <p:spPr>
          <a:xfrm>
            <a:off x="356616" y="4656169"/>
            <a:ext cx="11475720" cy="566992"/>
          </a:xfrm>
          <a:prstGeom prst="rect">
            <a:avLst/>
          </a:prstGeom>
          <a:noFill/>
          <a:ln/>
        </p:spPr>
        <p:txBody>
          <a:bodyPr wrap="square" lIns="0" tIns="0" rIns="0" bIns="0" rtlCol="0" anchor="t"/>
          <a:lstStyle/>
          <a:p>
            <a:pPr latinLnBrk="1">
              <a:lnSpc>
                <a:spcPct val="150000"/>
              </a:lnSpc>
              <a:tabLst>
                <a:tab pos="2881630" algn="l"/>
                <a:tab pos="5750560" algn="l"/>
                <a:tab pos="8619489" algn="l"/>
              </a:tabLst>
            </a:pPr>
            <a:r>
              <a:rPr lang="en-US" altLang="zh-CN" sz="2800" b="0" i="0" dirty="0">
                <a:solidFill>
                  <a:srgbClr val="000000"/>
                </a:solidFill>
                <a:latin typeface="Times New Roman" pitchFamily="34" charset="0"/>
                <a:ea typeface="微软雅黑" pitchFamily="34" charset="-122"/>
                <a:cs typeface="Times New Roman" pitchFamily="34" charset="-120"/>
              </a:rPr>
              <a:t>A.</a:t>
            </a:r>
            <a:r>
              <a:rPr lang="en-US" altLang="zh-CN" sz="2800" b="0" i="0">
                <a:solidFill>
                  <a:srgbClr val="000000"/>
                </a:solidFill>
                <a:latin typeface="Times New Roman" pitchFamily="34" charset="0"/>
                <a:ea typeface="微软雅黑" pitchFamily="34" charset="-122"/>
                <a:cs typeface="Times New Roman" pitchFamily="34" charset="-120"/>
              </a:rPr>
              <a:t>Ⅰ区</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B</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a:solidFill>
                  <a:srgbClr val="000000"/>
                </a:solidFill>
                <a:latin typeface="Times New Roman" pitchFamily="34" charset="0"/>
                <a:ea typeface="微软雅黑" pitchFamily="34" charset="-122"/>
                <a:cs typeface="Times New Roman" pitchFamily="34" charset="-120"/>
              </a:rPr>
              <a:t>Ⅱ区</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C</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a:solidFill>
                  <a:srgbClr val="000000"/>
                </a:solidFill>
                <a:latin typeface="Times New Roman" pitchFamily="34" charset="0"/>
                <a:ea typeface="微软雅黑" pitchFamily="34" charset="-122"/>
                <a:cs typeface="Times New Roman" pitchFamily="34" charset="-120"/>
              </a:rPr>
              <a:t>Ⅲ区</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D</a:t>
            </a:r>
            <a:r>
              <a:rPr lang="en-US" altLang="zh-CN" sz="2800" b="0" i="0" dirty="0">
                <a:solidFill>
                  <a:srgbClr val="000000"/>
                </a:solidFill>
                <a:latin typeface="Times New Roman" pitchFamily="34" charset="0"/>
                <a:ea typeface="微软雅黑" pitchFamily="34" charset="-122"/>
                <a:cs typeface="Times New Roman" pitchFamily="34" charset="-120"/>
              </a:rPr>
              <a:t>.Ⅳ区</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Hexin Slide 48checked= 1 &amp; amp; version = 1.0.5checked=1&amp;version=1.0.5">
    <p:spTree>
      <p:nvGrpSpPr>
        <p:cNvPr id="1" name=""/>
        <p:cNvGrpSpPr/>
        <p:nvPr/>
      </p:nvGrpSpPr>
      <p:grpSpPr>
        <a:xfrm>
          <a:off x="0" y="0"/>
          <a:ext cx="0" cy="0"/>
          <a:chOff x="0" y="0"/>
          <a:chExt cx="0" cy="0"/>
        </a:xfrm>
      </p:grpSpPr>
      <p:pic>
        <p:nvPicPr>
          <p:cNvPr id="2" name="QC_5_BD.68_1#2375150bc?imagetipindex=15&amp;hastextimagelayout=1&amp;vbadefaultcenterpage=1&amp;parentnodeid=811f8e1cd&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01323" y="878014"/>
            <a:ext cx="3639312" cy="11064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68_2#2375150bc?imagetipindex=15&amp;hastextimagelayout=1&amp;vbadefaultcenterpage=1&amp;parentnodeid=811f8e1cd&amp;vbahtmlprocessed=1"/>
          <p:cNvSpPr/>
          <p:nvPr/>
        </p:nvSpPr>
        <p:spPr>
          <a:xfrm>
            <a:off x="9228036" y="2111438"/>
            <a:ext cx="13858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图1-9-15</a:t>
            </a:r>
            <a:endParaRPr lang="en-US" altLang="zh-CN" sz="2800" dirty="0"/>
          </a:p>
        </p:txBody>
      </p:sp>
      <mc:AlternateContent xmlns:mc="http://schemas.openxmlformats.org/markup-compatibility/2006" xmlns:a14="http://schemas.microsoft.com/office/drawing/2010/main">
        <mc:Choice Requires="a14">
          <p:sp>
            <p:nvSpPr>
              <p:cNvPr id="4" name="QC_5_BD.68_3#2375150bc?hastextimagelayout=1&amp;segpoint=1&amp;vbadefaultcenterpage=1&amp;parentnodeid=811f8e1cd&amp;vbahtmlprocessed=1&amp;hasbroken=1"/>
              <p:cNvSpPr/>
              <p:nvPr/>
            </p:nvSpPr>
            <p:spPr>
              <a:xfrm>
                <a:off x="356616" y="850582"/>
                <a:ext cx="7699248" cy="248723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6.</a:t>
                </a:r>
                <a:r>
                  <a:rPr lang="en-US" altLang="zh-CN" sz="2800" b="1" i="0" dirty="0">
                    <a:solidFill>
                      <a:srgbClr val="29964C"/>
                    </a:solidFill>
                    <a:latin typeface="KaiTi" pitchFamily="34" charset="0"/>
                    <a:ea typeface="KaiTi" pitchFamily="34" charset="-122"/>
                    <a:cs typeface="KaiTi" pitchFamily="34" charset="-120"/>
                  </a:rPr>
                  <a:t>（2022·自贡中考）</a:t>
                </a:r>
                <a:r>
                  <a:rPr lang="en-US" altLang="zh-CN" sz="2800" b="0" i="0" dirty="0">
                    <a:solidFill>
                      <a:srgbClr val="000000"/>
                    </a:solidFill>
                    <a:latin typeface="Times New Roman" pitchFamily="34" charset="0"/>
                    <a:ea typeface="微软雅黑" pitchFamily="34" charset="-122"/>
                    <a:cs typeface="Times New Roman" pitchFamily="34" charset="-120"/>
                  </a:rPr>
                  <a:t>如图1-9-15所示，用</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5</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a:t>
                </a:r>
                <a:r>
                  <a:rPr lang="en-US" altLang="zh-CN" sz="100" b="0" i="0" kern="0" spc="-99900">
                    <a:solidFill>
                      <a:srgbClr val="FFFFFF"/>
                    </a:solidFill>
                    <a:latin typeface="Times New Roman" pitchFamily="34" charset="0"/>
                    <a:ea typeface="微软雅黑" pitchFamily="34" charset="-122"/>
                    <a:cs typeface="Times New Roman" pitchFamily="34" charset="-120"/>
                  </a:rPr>
                  <a:t>&gt;</a:t>
                </a:r>
                <a:r>
                  <a:rPr lang="en-US" altLang="zh-CN" sz="900" b="0" i="0" u="none">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的</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水平拉力</a:t>
                </a:r>
                <a:r>
                  <a:rPr lang="en-US" altLang="zh-CN" sz="900" b="0" i="0" u="none">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𝐹</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拉动木板</a:t>
                </a:r>
                <a:r>
                  <a:rPr lang="en-US" altLang="zh-CN" sz="2800" b="0" i="0">
                    <a:solidFill>
                      <a:srgbClr val="000000"/>
                    </a:solidFill>
                    <a:latin typeface="Times New Roman" pitchFamily="34" charset="0"/>
                    <a:ea typeface="微软雅黑" pitchFamily="34" charset="-122"/>
                    <a:cs typeface="Times New Roman" pitchFamily="34" charset="-120"/>
                  </a:rPr>
                  <a:t>A在水平地面上向右匀速运</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动</a:t>
                </a:r>
                <a:r>
                  <a:rPr lang="en-US" altLang="zh-CN" sz="2800" b="0" i="0" dirty="0">
                    <a:solidFill>
                      <a:srgbClr val="000000"/>
                    </a:solidFill>
                    <a:latin typeface="Times New Roman" pitchFamily="34" charset="0"/>
                    <a:ea typeface="微软雅黑" pitchFamily="34" charset="-122"/>
                    <a:cs typeface="Times New Roman" pitchFamily="34" charset="-120"/>
                  </a:rPr>
                  <a:t>，物体B相对地面静止不动</a:t>
                </a:r>
                <a:r>
                  <a:rPr lang="en-US" altLang="zh-CN" sz="2800" b="0" i="0">
                    <a:solidFill>
                      <a:srgbClr val="000000"/>
                    </a:solidFill>
                    <a:latin typeface="Times New Roman" pitchFamily="34" charset="0"/>
                    <a:ea typeface="微软雅黑" pitchFamily="34" charset="-122"/>
                    <a:cs typeface="Times New Roman" pitchFamily="34" charset="-120"/>
                  </a:rPr>
                  <a:t>，弹簧测力计示数</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为</a:t>
                </a:r>
                <a:r>
                  <a:rPr lang="en-US" altLang="zh-CN" sz="900" b="0" i="0" u="none">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a:solidFill>
                      <a:srgbClr val="000000"/>
                    </a:solidFill>
                    <a:latin typeface="Times New Roman" pitchFamily="34" charset="0"/>
                    <a:ea typeface="微软雅黑" pitchFamily="34" charset="-122"/>
                    <a:cs typeface="Times New Roman" pitchFamily="34" charset="-120"/>
                  </a:rPr>
                  <a:t>下列说法正确的是(</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4" name="QC_5_BD.68_3#2375150bc?hastextimagelayout=1&amp;segpoint=1&amp;vbadefaultcenterpage=1&amp;parentnodeid=811f8e1cd&amp;vbahtmlprocessed=1&amp;hasbroken=1"/>
              <p:cNvSpPr>
                <a:spLocks noRot="1" noChangeAspect="1" noMove="1" noResize="1" noEditPoints="1" noAdjustHandles="1" noChangeArrowheads="1" noChangeShapeType="1" noTextEdit="1"/>
              </p:cNvSpPr>
              <p:nvPr/>
            </p:nvSpPr>
            <p:spPr>
              <a:xfrm>
                <a:off x="356616" y="850582"/>
                <a:ext cx="7699248" cy="2487232"/>
              </a:xfrm>
              <a:prstGeom prst="rect">
                <a:avLst/>
              </a:prstGeom>
              <a:blipFill>
                <a:blip r:embed="rId4"/>
                <a:stretch>
                  <a:fillRect l="-2850" r="-1029" b="-9559"/>
                </a:stretch>
              </a:blipFill>
              <a:ln/>
            </p:spPr>
            <p:txBody>
              <a:bodyPr/>
              <a:lstStyle/>
              <a:p>
                <a:r>
                  <a:rPr lang="zh-CN" altLang="en-US">
                    <a:noFill/>
                  </a:rPr>
                  <a:t> </a:t>
                </a:r>
              </a:p>
            </p:txBody>
          </p:sp>
        </mc:Fallback>
      </mc:AlternateContent>
      <p:sp>
        <p:nvSpPr>
          <p:cNvPr id="5" name="QC_5_AN.69_1#2375150bc.bracket?vbadefaultcenterpage=1&amp;parentnodeid=811f8e1cd&amp;vbapositionanswer=47&amp;vbahtmlprocessed=1"/>
          <p:cNvSpPr/>
          <p:nvPr/>
        </p:nvSpPr>
        <p:spPr>
          <a:xfrm>
            <a:off x="4973066" y="2833342"/>
            <a:ext cx="304800"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B</a:t>
            </a:r>
            <a:endParaRPr lang="en-US" altLang="zh-CN" sz="2800" dirty="0"/>
          </a:p>
        </p:txBody>
      </p:sp>
      <mc:AlternateContent xmlns:mc="http://schemas.openxmlformats.org/markup-compatibility/2006" xmlns:a14="http://schemas.microsoft.com/office/drawing/2010/main">
        <mc:Choice Requires="a14">
          <p:sp>
            <p:nvSpPr>
              <p:cNvPr id="6" name="QC_5_BD.70_1#2375150bc.choices?hastextimagelayout=1&amp;vbadefaultcenterpage=1&amp;parentnodeid=811f8e1cd&amp;vbahtmlprocessed=1&amp;hasbroken=1"/>
              <p:cNvSpPr/>
              <p:nvPr/>
            </p:nvSpPr>
            <p:spPr>
              <a:xfrm>
                <a:off x="356616" y="3341814"/>
                <a:ext cx="11475720" cy="2491867"/>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A.必须使木板</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A</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做匀速运动才能测出</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B</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受到的摩擦力</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B.A对</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B</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的摩擦力大小为</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，方向水平向右</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C.B对</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A</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的摩擦力大小为</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3</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，方向水平向右</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D.地面对</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A</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的摩擦力大小为</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3</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，方向水平向右</a:t>
                </a:r>
                <a:endParaRPr lang="en-US" altLang="zh-CN" sz="2800" dirty="0"/>
              </a:p>
            </p:txBody>
          </p:sp>
        </mc:Choice>
        <mc:Fallback xmlns="">
          <p:sp>
            <p:nvSpPr>
              <p:cNvPr id="6" name="QC_5_BD.70_1#2375150bc.choices?hastextimagelayout=1&amp;vbadefaultcenterpage=1&amp;parentnodeid=811f8e1cd&amp;vbahtmlprocessed=1&amp;hasbroken=1"/>
              <p:cNvSpPr>
                <a:spLocks noRot="1" noChangeAspect="1" noMove="1" noResize="1" noEditPoints="1" noAdjustHandles="1" noChangeArrowheads="1" noChangeShapeType="1" noTextEdit="1"/>
              </p:cNvSpPr>
              <p:nvPr/>
            </p:nvSpPr>
            <p:spPr>
              <a:xfrm>
                <a:off x="356616" y="3341814"/>
                <a:ext cx="11475720" cy="2491867"/>
              </a:xfrm>
              <a:prstGeom prst="rect">
                <a:avLst/>
              </a:prstGeom>
              <a:blipFill>
                <a:blip r:embed="rId5"/>
                <a:stretch>
                  <a:fillRect l="-1913" b="-9535"/>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Hexin Slide 49checked= 1 &amp; amp; version = 1.0.5checked=1&amp;version=1.0.5">
    <p:spTree>
      <p:nvGrpSpPr>
        <p:cNvPr id="1" name=""/>
        <p:cNvGrpSpPr/>
        <p:nvPr/>
      </p:nvGrpSpPr>
      <p:grpSpPr>
        <a:xfrm>
          <a:off x="0" y="0"/>
          <a:ext cx="0" cy="0"/>
          <a:chOff x="0" y="0"/>
          <a:chExt cx="0" cy="0"/>
        </a:xfrm>
      </p:grpSpPr>
      <p:sp>
        <p:nvSpPr>
          <p:cNvPr id="2" name="C_4_BD#fc4f06484?vbadefaultcenterpage=1&amp;parentnodeid=a8c71d447&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二、填空与作图题</a:t>
            </a:r>
            <a:endParaRPr lang="en-US" altLang="zh-CN" sz="3000" dirty="0"/>
          </a:p>
        </p:txBody>
      </p:sp>
      <p:sp>
        <p:nvSpPr>
          <p:cNvPr id="3" name="QB_5#9dade8b6e?vbadefaultcenterpage=1&amp;parentnodeid=fc4f06484&amp;vbahtmlprocessed=1&amp;hasbroken=1"/>
          <p:cNvSpPr/>
          <p:nvPr/>
        </p:nvSpPr>
        <p:spPr>
          <a:xfrm>
            <a:off x="356616" y="1226249"/>
            <a:ext cx="11475720" cy="56699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7.</a:t>
            </a:r>
            <a:r>
              <a:rPr lang="en-US" altLang="zh-CN" sz="2800" b="1" i="0" dirty="0">
                <a:solidFill>
                  <a:srgbClr val="29964C"/>
                </a:solidFill>
                <a:latin typeface="KaiTi" pitchFamily="34" charset="0"/>
                <a:ea typeface="KaiTi" pitchFamily="34" charset="-122"/>
                <a:cs typeface="KaiTi" pitchFamily="34" charset="-120"/>
              </a:rPr>
              <a:t>（2022·德阳中考</a:t>
            </a:r>
            <a:r>
              <a:rPr lang="en-US" altLang="zh-CN" sz="2800" b="1" i="0">
                <a:solidFill>
                  <a:srgbClr val="29964C"/>
                </a:solidFill>
                <a:latin typeface="KaiTi" pitchFamily="34" charset="0"/>
                <a:ea typeface="KaiTi" pitchFamily="34" charset="-122"/>
                <a:cs typeface="KaiTi" pitchFamily="34" charset="-120"/>
              </a:rPr>
              <a:t>）</a:t>
            </a:r>
            <a:r>
              <a:rPr lang="en-US" altLang="zh-CN" sz="2800" b="0" i="0">
                <a:solidFill>
                  <a:srgbClr val="000000"/>
                </a:solidFill>
                <a:latin typeface="Times New Roman" pitchFamily="34" charset="0"/>
                <a:ea typeface="微软雅黑" pitchFamily="34" charset="-122"/>
                <a:cs typeface="Times New Roman" pitchFamily="34" charset="-120"/>
              </a:rPr>
              <a:t>物体所受重力跟它的</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成正比</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4" name="QB_5_AN.71_1#9dade8b6e.blank?vbadefaultcenterpage=1&amp;parentnodeid=fc4f06484&amp;vbapositionanswer=48&amp;vbahtmlprocessed=1"/>
          <p:cNvSpPr/>
          <p:nvPr/>
        </p:nvSpPr>
        <p:spPr>
          <a:xfrm>
            <a:off x="7181279" y="1188149"/>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质量</a:t>
            </a:r>
            <a:endParaRPr lang="en-US" altLang="zh-CN" sz="2800" dirty="0"/>
          </a:p>
        </p:txBody>
      </p:sp>
      <p:sp>
        <p:nvSpPr>
          <p:cNvPr id="5" name="QB_5#5c26d4310?vbadefaultcenterpage=1&amp;parentnodeid=fc4f06484&amp;vbahtmlprocessed=1&amp;hasbroken=1"/>
          <p:cNvSpPr/>
          <p:nvPr/>
        </p:nvSpPr>
        <p:spPr>
          <a:xfrm>
            <a:off x="356616" y="1876488"/>
            <a:ext cx="11475720" cy="248723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8.</a:t>
            </a:r>
            <a:r>
              <a:rPr lang="en-US" altLang="zh-CN" sz="2800" b="1" i="0" dirty="0">
                <a:solidFill>
                  <a:srgbClr val="29964C"/>
                </a:solidFill>
                <a:latin typeface="KaiTi" pitchFamily="34" charset="0"/>
                <a:ea typeface="KaiTi" pitchFamily="34" charset="-122"/>
                <a:cs typeface="KaiTi" pitchFamily="34" charset="-120"/>
              </a:rPr>
              <a:t>（2022·阜新中考）</a:t>
            </a:r>
            <a:r>
              <a:rPr lang="en-US" altLang="zh-CN" sz="2800" b="0" i="0" dirty="0">
                <a:solidFill>
                  <a:srgbClr val="000000"/>
                </a:solidFill>
                <a:latin typeface="Times New Roman" pitchFamily="34" charset="0"/>
                <a:ea typeface="微软雅黑" pitchFamily="34" charset="-122"/>
                <a:cs typeface="Times New Roman" pitchFamily="34" charset="-120"/>
              </a:rPr>
              <a:t>我国大力提倡“低碳环保，绿色出行</a:t>
            </a:r>
            <a:r>
              <a:rPr lang="en-US" altLang="zh-CN" sz="2800" b="0" i="0">
                <a:solidFill>
                  <a:srgbClr val="000000"/>
                </a:solidFill>
                <a:latin typeface="Times New Roman" pitchFamily="34" charset="0"/>
                <a:ea typeface="微软雅黑" pitchFamily="34" charset="-122"/>
                <a:cs typeface="Times New Roman" pitchFamily="34" charset="-120"/>
              </a:rPr>
              <a:t>”，选择自行车</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出行是大家喜爱的方式之一</a:t>
            </a:r>
            <a:r>
              <a:rPr lang="en-US" altLang="zh-CN" sz="2800" b="0" i="0" dirty="0">
                <a:solidFill>
                  <a:srgbClr val="000000"/>
                </a:solidFill>
                <a:latin typeface="Times New Roman" pitchFamily="34" charset="0"/>
                <a:ea typeface="微软雅黑" pitchFamily="34" charset="-122"/>
                <a:cs typeface="Times New Roman" pitchFamily="34" charset="-120"/>
              </a:rPr>
              <a:t>。骑自行车时，人用脚向后蹬地</a:t>
            </a:r>
            <a:r>
              <a:rPr lang="en-US" altLang="zh-CN" sz="2800" b="0" i="0">
                <a:solidFill>
                  <a:srgbClr val="000000"/>
                </a:solidFill>
                <a:latin typeface="Times New Roman" pitchFamily="34" charset="0"/>
                <a:ea typeface="微软雅黑" pitchFamily="34" charset="-122"/>
                <a:cs typeface="Times New Roman" pitchFamily="34" charset="-120"/>
              </a:rPr>
              <a:t>，自行车向前</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运动，说明物体间力的作用是</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的</a:t>
            </a:r>
            <a:r>
              <a:rPr lang="en-US" altLang="zh-CN" sz="2800" b="0" i="0" dirty="0">
                <a:solidFill>
                  <a:srgbClr val="000000"/>
                </a:solidFill>
                <a:latin typeface="Times New Roman" pitchFamily="34" charset="0"/>
                <a:ea typeface="微软雅黑" pitchFamily="34" charset="-122"/>
                <a:cs typeface="Times New Roman" pitchFamily="34" charset="-120"/>
              </a:rPr>
              <a:t>。骑行时，轮胎被压瘪一些</a:t>
            </a:r>
            <a:r>
              <a:rPr lang="en-US" altLang="zh-CN" sz="2800" b="0" i="0">
                <a:solidFill>
                  <a:srgbClr val="000000"/>
                </a:solidFill>
                <a:latin typeface="Times New Roman" pitchFamily="34" charset="0"/>
                <a:ea typeface="微软雅黑" pitchFamily="34" charset="-122"/>
                <a:cs typeface="Times New Roman" pitchFamily="34" charset="-120"/>
              </a:rPr>
              <a:t>，说明</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力可以改变物体的</a:t>
            </a:r>
            <a:r>
              <a:rPr lang="en-US" altLang="zh-CN" sz="2800" b="0" i="0">
                <a:solidFill>
                  <a:srgbClr val="000000"/>
                </a:solidFill>
                <a:latin typeface="SimSun" pitchFamily="34" charset="0"/>
                <a:ea typeface="SimSun" pitchFamily="34" charset="-122"/>
                <a:cs typeface="SimSun" pitchFamily="34" charset="-120"/>
              </a:rPr>
              <a:t> </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6" name="QB_5_AN.72_1#5c26d4310.blank?vbadefaultcenterpage=1&amp;parentnodeid=fc4f06484&amp;vbapositionanswer=49&amp;vbahtmlprocessed=1"/>
          <p:cNvSpPr/>
          <p:nvPr/>
        </p:nvSpPr>
        <p:spPr>
          <a:xfrm>
            <a:off x="5119116" y="3148878"/>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相互</a:t>
            </a:r>
            <a:endParaRPr lang="en-US" altLang="zh-CN" sz="2800" dirty="0"/>
          </a:p>
        </p:txBody>
      </p:sp>
      <p:sp>
        <p:nvSpPr>
          <p:cNvPr id="7" name="QB_5_AN.73_1#5c26d4310.blank?vbadefaultcenterpage=1&amp;parentnodeid=fc4f06484&amp;vbapositionanswer=50&amp;vbahtmlprocessed=1"/>
          <p:cNvSpPr/>
          <p:nvPr/>
        </p:nvSpPr>
        <p:spPr>
          <a:xfrm>
            <a:off x="3518916" y="3789888"/>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形状</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blinds(horizontal)">
                                      <p:cBhvr>
                                        <p:cTn id="7" dur="500"/>
                                        <p:tgtEl>
                                          <p:spTgt spid="4">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blinds(horizontal)">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blinds(horizontal)">
                                      <p:cBhvr>
                                        <p:cTn id="15" dur="500"/>
                                        <p:tgtEl>
                                          <p:spTgt spid="6">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linds(horizontal)">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blinds(horizontal)">
                                      <p:cBhvr>
                                        <p:cTn id="23" dur="500"/>
                                        <p:tgtEl>
                                          <p:spTgt spid="7">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blinds(horizontal)">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7"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Hexin Slide 50checked= 1 &amp; amp; version = 1.0.5checked=1&amp;version=1.0.5">
    <p:spTree>
      <p:nvGrpSpPr>
        <p:cNvPr id="1" name=""/>
        <p:cNvGrpSpPr/>
        <p:nvPr/>
      </p:nvGrpSpPr>
      <p:grpSpPr>
        <a:xfrm>
          <a:off x="0" y="0"/>
          <a:ext cx="0" cy="0"/>
          <a:chOff x="0" y="0"/>
          <a:chExt cx="0" cy="0"/>
        </a:xfrm>
      </p:grpSpPr>
      <p:pic>
        <p:nvPicPr>
          <p:cNvPr id="2" name="QB_5_BD.74_1#7f271a6fa?imagetipindex=16&amp;hastextimagelayout=1&amp;vbadefaultcenterpage=1&amp;parentnodeid=fc4f06484&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628216" y="1796764"/>
            <a:ext cx="4133088" cy="233172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B_5_BD.74_2#7f271a6fa?imagetipindex=16&amp;hastextimagelayout=1&amp;vbadefaultcenterpage=1&amp;parentnodeid=fc4f06484&amp;vbahtmlprocessed=1"/>
          <p:cNvSpPr/>
          <p:nvPr/>
        </p:nvSpPr>
        <p:spPr>
          <a:xfrm>
            <a:off x="9001816" y="4255484"/>
            <a:ext cx="13858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图1-9-16</a:t>
            </a:r>
            <a:endParaRPr lang="en-US" altLang="zh-CN" sz="2800" dirty="0"/>
          </a:p>
        </p:txBody>
      </p:sp>
      <p:sp>
        <p:nvSpPr>
          <p:cNvPr id="4" name="QB_5_BD.74_3#7f271a6fa?hastextimagelayout=1&amp;segpoint=1&amp;vbadefaultcenterpage=1&amp;parentnodeid=fc4f06484&amp;vbahtmlprocessed=1&amp;hasbroken=1"/>
          <p:cNvSpPr/>
          <p:nvPr/>
        </p:nvSpPr>
        <p:spPr>
          <a:xfrm>
            <a:off x="356616" y="1778476"/>
            <a:ext cx="7205472" cy="312731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9.</a:t>
            </a:r>
            <a:r>
              <a:rPr lang="en-US" altLang="zh-CN" sz="2800" b="1" i="0" dirty="0">
                <a:solidFill>
                  <a:srgbClr val="29964C"/>
                </a:solidFill>
                <a:latin typeface="KaiTi" pitchFamily="34" charset="0"/>
                <a:ea typeface="KaiTi" pitchFamily="34" charset="-122"/>
                <a:cs typeface="KaiTi" pitchFamily="34" charset="-120"/>
              </a:rPr>
              <a:t>（2022·成都中考）</a:t>
            </a:r>
            <a:r>
              <a:rPr lang="en-US" altLang="zh-CN" sz="2800" b="0" i="0" dirty="0">
                <a:solidFill>
                  <a:srgbClr val="000000"/>
                </a:solidFill>
                <a:latin typeface="Times New Roman" pitchFamily="34" charset="0"/>
                <a:ea typeface="微软雅黑" pitchFamily="34" charset="-122"/>
                <a:cs typeface="Times New Roman" pitchFamily="34" charset="-120"/>
              </a:rPr>
              <a:t>如图</a:t>
            </a:r>
            <a:r>
              <a:rPr lang="en-US" altLang="zh-CN" sz="2800" b="0" i="0">
                <a:solidFill>
                  <a:srgbClr val="000000"/>
                </a:solidFill>
                <a:latin typeface="Times New Roman" pitchFamily="34" charset="0"/>
                <a:ea typeface="微软雅黑" pitchFamily="34" charset="-122"/>
                <a:cs typeface="Times New Roman" pitchFamily="34" charset="-120"/>
              </a:rPr>
              <a:t>1-9-16是小明用抹</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布做清洁时的情景</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a:solidFill>
                  <a:srgbClr val="000000"/>
                </a:solidFill>
                <a:latin typeface="Times New Roman" pitchFamily="34" charset="0"/>
                <a:ea typeface="微软雅黑" pitchFamily="34" charset="-122"/>
                <a:cs typeface="Times New Roman" pitchFamily="34" charset="-120"/>
              </a:rPr>
              <a:t>当小明向左擦拭桌面时，</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抹布受到桌面的摩擦力方向是向</a:t>
            </a:r>
            <a:r>
              <a:rPr lang="en-US" altLang="zh-CN" sz="2800" b="0" i="0">
                <a:solidFill>
                  <a:srgbClr val="000000"/>
                </a:solidFill>
                <a:latin typeface="SimSun" pitchFamily="34" charset="0"/>
                <a:ea typeface="SimSun" pitchFamily="34" charset="-122"/>
                <a:cs typeface="SimSun" pitchFamily="34" charset="-120"/>
              </a:rPr>
              <a:t> </a:t>
            </a:r>
            <a:r>
              <a:rPr lang="en-US" altLang="zh-CN" sz="2800" i="0">
                <a:solidFill>
                  <a:srgbClr val="000000"/>
                </a:solidFill>
                <a:latin typeface="SimSun" pitchFamily="34" charset="0"/>
                <a:ea typeface="SimSun" pitchFamily="34" charset="-122"/>
                <a:cs typeface="SimSun" pitchFamily="34" charset="-120"/>
              </a:rPr>
              <a:t>____</a:t>
            </a:r>
            <a:r>
              <a:rPr lang="en-US" altLang="zh-CN" sz="2800" b="0" i="0">
                <a:solidFill>
                  <a:srgbClr val="000000"/>
                </a:solidFill>
                <a:latin typeface="Times New Roman" pitchFamily="34" charset="0"/>
                <a:ea typeface="微软雅黑" pitchFamily="34" charset="-122"/>
                <a:cs typeface="Times New Roman" pitchFamily="34" charset="-120"/>
              </a:rPr>
              <a:t>的。为</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了擦干净桌面上一小团</a:t>
            </a:r>
            <a:r>
              <a:rPr lang="en-US" altLang="zh-CN" sz="2800" b="0" i="0" dirty="0">
                <a:solidFill>
                  <a:srgbClr val="000000"/>
                </a:solidFill>
                <a:latin typeface="Times New Roman" pitchFamily="34" charset="0"/>
                <a:ea typeface="微软雅黑" pitchFamily="34" charset="-122"/>
                <a:cs typeface="Times New Roman" pitchFamily="34" charset="-120"/>
              </a:rPr>
              <a:t>“顽固”污渍</a:t>
            </a:r>
            <a:r>
              <a:rPr lang="en-US" altLang="zh-CN" sz="2800" b="0" i="0">
                <a:solidFill>
                  <a:srgbClr val="000000"/>
                </a:solidFill>
                <a:latin typeface="Times New Roman" pitchFamily="34" charset="0"/>
                <a:ea typeface="微软雅黑" pitchFamily="34" charset="-122"/>
                <a:cs typeface="Times New Roman" pitchFamily="34" charset="-120"/>
              </a:rPr>
              <a:t>，他加大了</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用力，这是为了</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摩擦</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5" name="QB_5_AN.75_1#7f271a6fa.blank?vbadefaultcenterpage=1&amp;parentnodeid=fc4f06484&amp;vbapositionanswer=51&amp;vbahtmlprocessed=1"/>
          <p:cNvSpPr/>
          <p:nvPr/>
        </p:nvSpPr>
        <p:spPr>
          <a:xfrm>
            <a:off x="5652516" y="3052866"/>
            <a:ext cx="4365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右</a:t>
            </a:r>
            <a:endParaRPr lang="en-US" altLang="zh-CN" sz="2800" dirty="0"/>
          </a:p>
        </p:txBody>
      </p:sp>
      <p:sp>
        <p:nvSpPr>
          <p:cNvPr id="6" name="QB_5_AN.76_1#7f271a6fa.blank?vbadefaultcenterpage=1&amp;parentnodeid=fc4f06484&amp;vbapositionanswer=52&amp;vbahtmlprocessed=1"/>
          <p:cNvSpPr/>
          <p:nvPr/>
        </p:nvSpPr>
        <p:spPr>
          <a:xfrm>
            <a:off x="2985516" y="4355401"/>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增大</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blinds(horizontal)">
                                      <p:cBhvr>
                                        <p:cTn id="15" dur="500"/>
                                        <p:tgtEl>
                                          <p:spTgt spid="6">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linds(horizontal)">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Hexin Slide 51checked= 1 &amp; amp; version = 1.0.5checked=1&amp;version=1.0.5">
    <p:spTree>
      <p:nvGrpSpPr>
        <p:cNvPr id="1" name=""/>
        <p:cNvGrpSpPr/>
        <p:nvPr/>
      </p:nvGrpSpPr>
      <p:grpSpPr>
        <a:xfrm>
          <a:off x="0" y="0"/>
          <a:ext cx="0" cy="0"/>
          <a:chOff x="0" y="0"/>
          <a:chExt cx="0" cy="0"/>
        </a:xfrm>
      </p:grpSpPr>
      <p:pic>
        <p:nvPicPr>
          <p:cNvPr id="2" name="QB_5_BD.77_1#e5a7909b8?imagetipindex=17&amp;hastextimagelayout=1&amp;vbadefaultcenterpage=1&amp;parentnodeid=fc4f06484&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76539" y="1794446"/>
            <a:ext cx="3630168" cy="237744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B_5_BD.77_2#e5a7909b8?imagetipindex=17&amp;hastextimagelayout=1&amp;vbadefaultcenterpage=1&amp;parentnodeid=fc4f06484&amp;vbahtmlprocessed=1"/>
          <p:cNvSpPr/>
          <p:nvPr/>
        </p:nvSpPr>
        <p:spPr>
          <a:xfrm>
            <a:off x="9298679" y="4298886"/>
            <a:ext cx="13858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图1-9-17</a:t>
            </a:r>
            <a:endParaRPr lang="en-US" altLang="zh-CN" sz="2800" dirty="0"/>
          </a:p>
        </p:txBody>
      </p:sp>
      <p:sp>
        <p:nvSpPr>
          <p:cNvPr id="4" name="QB_5_BD.77_3#e5a7909b8?hastextimagelayout=1&amp;segpoint=1&amp;vbadefaultcenterpage=1&amp;parentnodeid=fc4f06484&amp;vbahtmlprocessed=1&amp;hasbroken=1"/>
          <p:cNvSpPr/>
          <p:nvPr/>
        </p:nvSpPr>
        <p:spPr>
          <a:xfrm>
            <a:off x="356616" y="1776158"/>
            <a:ext cx="7708392" cy="3131947"/>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10.</a:t>
            </a:r>
            <a:r>
              <a:rPr lang="en-US" altLang="zh-CN" sz="2800" b="1" i="0" dirty="0">
                <a:solidFill>
                  <a:srgbClr val="29964C"/>
                </a:solidFill>
                <a:latin typeface="KaiTi" pitchFamily="34" charset="0"/>
                <a:ea typeface="KaiTi" pitchFamily="34" charset="-122"/>
                <a:cs typeface="KaiTi" pitchFamily="34" charset="-120"/>
              </a:rPr>
              <a:t>（2022·安徽中考）</a:t>
            </a:r>
            <a:r>
              <a:rPr lang="en-US" altLang="zh-CN" sz="2800" b="0" i="0" dirty="0">
                <a:solidFill>
                  <a:srgbClr val="000000"/>
                </a:solidFill>
                <a:latin typeface="Times New Roman" pitchFamily="34" charset="0"/>
                <a:ea typeface="微软雅黑" pitchFamily="34" charset="-122"/>
                <a:cs typeface="Times New Roman" pitchFamily="34" charset="-120"/>
              </a:rPr>
              <a:t>小军在整理房间时，用平</a:t>
            </a:r>
          </a:p>
          <a:p>
            <a:pPr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行于水平地面的力推动玩具箱，如图1-9-17所示。</a:t>
            </a: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若地面粗糙程度相同，则箱内玩具越重，箱子运</a:t>
            </a:r>
            <a:endParaRPr lang="en-US" altLang="zh-CN" sz="2800" b="0" i="0" dirty="0">
              <a:solidFill>
                <a:srgbClr val="000000"/>
              </a:solidFill>
              <a:latin typeface="Times New Roman" pitchFamily="34" charset="0"/>
              <a:ea typeface="微软雅黑" pitchFamily="34" charset="-122"/>
              <a:cs typeface="Times New Roman" pitchFamily="34" charset="-120"/>
            </a:endParaRP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动时受到的滑动摩擦力越</a:t>
            </a:r>
            <a:r>
              <a:rPr lang="en-US" altLang="zh-CN" sz="2800" i="0" dirty="0">
                <a:solidFill>
                  <a:srgbClr val="000000"/>
                </a:solidFill>
                <a:latin typeface="SimSun" pitchFamily="34" charset="0"/>
                <a:ea typeface="SimSun" pitchFamily="34" charset="-122"/>
                <a:cs typeface="SimSun" pitchFamily="34" charset="-120"/>
              </a:rPr>
              <a:t>____</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dirty="0" err="1">
                <a:solidFill>
                  <a:srgbClr val="000000"/>
                </a:solidFill>
                <a:latin typeface="Times New Roman" pitchFamily="34" charset="0"/>
                <a:ea typeface="微软雅黑" pitchFamily="34" charset="-122"/>
                <a:cs typeface="Times New Roman" pitchFamily="34" charset="-120"/>
              </a:rPr>
              <a:t>选填“大”或</a:t>
            </a:r>
            <a:endParaRPr lang="en-US" altLang="zh-CN" sz="2800" b="0" i="0" dirty="0">
              <a:solidFill>
                <a:srgbClr val="000000"/>
              </a:solidFill>
              <a:latin typeface="Times New Roman" pitchFamily="34" charset="0"/>
              <a:ea typeface="微软雅黑" pitchFamily="34" charset="-122"/>
              <a:cs typeface="Times New Roman" pitchFamily="34" charset="-120"/>
            </a:endParaRPr>
          </a:p>
          <a:p>
            <a:pPr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“小”）。</a:t>
            </a:r>
            <a:endParaRPr lang="en-US" altLang="zh-CN" sz="2800" dirty="0"/>
          </a:p>
        </p:txBody>
      </p:sp>
      <p:sp>
        <p:nvSpPr>
          <p:cNvPr id="5" name="QB_5_AN.78_1#e5a7909b8.blank?vbadefaultcenterpage=1&amp;parentnodeid=fc4f06484&amp;vbapositionanswer=53&amp;vbahtmlprocessed=1"/>
          <p:cNvSpPr/>
          <p:nvPr/>
        </p:nvSpPr>
        <p:spPr>
          <a:xfrm>
            <a:off x="4407916" y="3699432"/>
            <a:ext cx="4365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大</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Hexin Slide 5checked= 1 &amp; amp; version = 1.0.5checked=1&amp;version=1.0.5">
    <p:spTree>
      <p:nvGrpSpPr>
        <p:cNvPr id="1" name=""/>
        <p:cNvGrpSpPr/>
        <p:nvPr/>
      </p:nvGrpSpPr>
      <p:grpSpPr>
        <a:xfrm>
          <a:off x="0" y="0"/>
          <a:ext cx="0" cy="0"/>
          <a:chOff x="0" y="0"/>
          <a:chExt cx="0" cy="0"/>
        </a:xfrm>
      </p:grpSpPr>
      <p:sp>
        <p:nvSpPr>
          <p:cNvPr id="2" name="C_4_BD#a03d7b063?vbadefaultcenterpage=1&amp;parentnodeid=165dd5247&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知识点1</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力</a:t>
            </a:r>
            <a:endParaRPr lang="en-US" altLang="zh-CN" sz="3000" dirty="0"/>
          </a:p>
        </p:txBody>
      </p:sp>
      <p:sp>
        <p:nvSpPr>
          <p:cNvPr id="3" name="P_5_BD#4030f38f5?segpoint=1&amp;vbadefaultcenterpage=1&amp;parentnodeid=a03d7b063&amp;vbahtmlprocessed=1&amp;hasbroken=1"/>
          <p:cNvSpPr/>
          <p:nvPr/>
        </p:nvSpPr>
        <p:spPr>
          <a:xfrm>
            <a:off x="356616" y="1220978"/>
            <a:ext cx="11475720" cy="184715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1.定义</a:t>
            </a:r>
            <a:r>
              <a:rPr lang="en-US" altLang="zh-CN" sz="2800" b="0" i="0">
                <a:solidFill>
                  <a:srgbClr val="000000"/>
                </a:solidFill>
                <a:latin typeface="Times New Roman" pitchFamily="34" charset="0"/>
                <a:ea typeface="微软雅黑" pitchFamily="34" charset="-122"/>
                <a:cs typeface="Times New Roman" pitchFamily="34" charset="-120"/>
              </a:rPr>
              <a:t>：力是</a:t>
            </a:r>
            <a:r>
              <a:rPr lang="en-US" altLang="zh-CN" sz="2800" i="0">
                <a:solidFill>
                  <a:srgbClr val="000000"/>
                </a:solidFill>
                <a:latin typeface="SimSun" pitchFamily="34" charset="0"/>
                <a:ea typeface="SimSun" pitchFamily="34" charset="-122"/>
                <a:cs typeface="SimSun" pitchFamily="34" charset="-120"/>
              </a:rPr>
              <a:t>____________</a:t>
            </a:r>
            <a:r>
              <a:rPr lang="en-US" altLang="zh-CN" sz="2800" b="0" i="0">
                <a:solidFill>
                  <a:srgbClr val="000000"/>
                </a:solidFill>
                <a:latin typeface="Times New Roman" pitchFamily="34" charset="0"/>
                <a:ea typeface="微软雅黑" pitchFamily="34" charset="-122"/>
                <a:cs typeface="Times New Roman" pitchFamily="34" charset="-120"/>
              </a:rPr>
              <a:t>的作用</a:t>
            </a:r>
            <a:r>
              <a:rPr lang="en-US" altLang="zh-CN" sz="2800" b="0" i="0" dirty="0">
                <a:solidFill>
                  <a:srgbClr val="000000"/>
                </a:solidFill>
                <a:latin typeface="Times New Roman" pitchFamily="34" charset="0"/>
                <a:ea typeface="微软雅黑" pitchFamily="34" charset="-122"/>
                <a:cs typeface="Times New Roman" pitchFamily="34" charset="-120"/>
              </a:rPr>
              <a:t>。发生作用的两个物体</a:t>
            </a:r>
            <a:r>
              <a:rPr lang="en-US" altLang="zh-CN" sz="2800" b="0" i="0">
                <a:solidFill>
                  <a:srgbClr val="000000"/>
                </a:solidFill>
                <a:latin typeface="Times New Roman" pitchFamily="34" charset="0"/>
                <a:ea typeface="微软雅黑" pitchFamily="34" charset="-122"/>
                <a:cs typeface="Times New Roman" pitchFamily="34" charset="-120"/>
              </a:rPr>
              <a:t>，一个是施</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力物体，另一个是</a:t>
            </a:r>
            <a:r>
              <a:rPr lang="en-US" altLang="zh-CN" sz="2800" i="0">
                <a:solidFill>
                  <a:srgbClr val="000000"/>
                </a:solidFill>
                <a:latin typeface="SimSun" pitchFamily="34" charset="0"/>
                <a:ea typeface="SimSun" pitchFamily="34" charset="-122"/>
                <a:cs typeface="SimSun" pitchFamily="34" charset="-120"/>
              </a:rPr>
              <a:t>__________</a:t>
            </a:r>
            <a:r>
              <a:rPr lang="en-US" altLang="zh-CN" sz="2800" b="0" i="0">
                <a:solidFill>
                  <a:srgbClr val="000000"/>
                </a:solidFill>
                <a:latin typeface="Times New Roman" pitchFamily="34" charset="0"/>
                <a:ea typeface="微软雅黑" pitchFamily="34" charset="-122"/>
                <a:cs typeface="Times New Roman" pitchFamily="34" charset="-120"/>
              </a:rPr>
              <a:t>。力用符号</a:t>
            </a:r>
            <a:r>
              <a:rPr lang="en-US" altLang="zh-CN" sz="2800" i="0">
                <a:solidFill>
                  <a:srgbClr val="000000"/>
                </a:solidFill>
                <a:latin typeface="SimSun" pitchFamily="34" charset="0"/>
                <a:ea typeface="SimSun" pitchFamily="34" charset="-122"/>
                <a:cs typeface="SimSun" pitchFamily="34" charset="-120"/>
              </a:rPr>
              <a:t>___</a:t>
            </a:r>
            <a:r>
              <a:rPr lang="en-US" altLang="zh-CN" sz="2800" b="0" i="0">
                <a:solidFill>
                  <a:srgbClr val="000000"/>
                </a:solidFill>
                <a:latin typeface="Times New Roman" pitchFamily="34" charset="0"/>
                <a:ea typeface="微软雅黑" pitchFamily="34" charset="-122"/>
                <a:cs typeface="Times New Roman" pitchFamily="34" charset="-120"/>
              </a:rPr>
              <a:t>表示</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注：不接触的物体也能产生力的作用。如：磁铁对铁钉有磁力作用。</a:t>
            </a:r>
            <a:endParaRPr lang="en-US" altLang="zh-CN" sz="2800" dirty="0"/>
          </a:p>
        </p:txBody>
      </p:sp>
      <mc:AlternateContent xmlns:mc="http://schemas.openxmlformats.org/markup-compatibility/2006" xmlns:a14="http://schemas.microsoft.com/office/drawing/2010/main">
        <mc:Choice Requires="a14">
          <p:sp>
            <p:nvSpPr>
              <p:cNvPr id="4" name="P_5_BD#4030f38f5?segpoint=1&amp;vbadefaultcenterpage=1&amp;parentnodeid=a03d7b063&amp;vbahtmlprocessed=1&amp;hasbroken=1"/>
              <p:cNvSpPr/>
              <p:nvPr/>
            </p:nvSpPr>
            <p:spPr>
              <a:xfrm>
                <a:off x="356616" y="3146488"/>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2.单位：力的单位是</a:t>
                </a:r>
                <a:r>
                  <a:rPr lang="en-US" altLang="zh-CN" sz="2800" i="0" dirty="0">
                    <a:solidFill>
                      <a:srgbClr val="000000"/>
                    </a:solidFill>
                    <a:latin typeface="SimSun" pitchFamily="34" charset="0"/>
                    <a:ea typeface="SimSun" pitchFamily="34" charset="-122"/>
                    <a:cs typeface="SimSun" pitchFamily="34" charset="-120"/>
                  </a:rPr>
                  <a:t>______</a:t>
                </a:r>
                <a:r>
                  <a:rPr lang="en-US" altLang="zh-CN" sz="2800" b="0" i="0" dirty="0">
                    <a:solidFill>
                      <a:srgbClr val="000000"/>
                    </a:solidFill>
                    <a:latin typeface="Times New Roman" pitchFamily="34" charset="0"/>
                    <a:ea typeface="微软雅黑" pitchFamily="34" charset="-122"/>
                    <a:cs typeface="Times New Roman" pitchFamily="34" charset="-120"/>
                  </a:rPr>
                  <a:t>，简称</a:t>
                </a:r>
                <a:r>
                  <a:rPr lang="en-US" altLang="zh-CN" sz="2800" i="0" dirty="0">
                    <a:solidFill>
                      <a:srgbClr val="000000"/>
                    </a:solidFill>
                    <a:latin typeface="SimSun" pitchFamily="34" charset="0"/>
                    <a:ea typeface="SimSun" pitchFamily="34" charset="-122"/>
                    <a:cs typeface="SimSun" pitchFamily="34" charset="-120"/>
                  </a:rPr>
                  <a:t>____</a:t>
                </a:r>
                <a:r>
                  <a:rPr lang="en-US" altLang="zh-CN" sz="2800" b="0" i="0" dirty="0">
                    <a:solidFill>
                      <a:srgbClr val="000000"/>
                    </a:solidFill>
                    <a:latin typeface="Times New Roman" pitchFamily="34" charset="0"/>
                    <a:ea typeface="微软雅黑" pitchFamily="34" charset="-122"/>
                    <a:cs typeface="Times New Roman" pitchFamily="34" charset="-120"/>
                  </a:rPr>
                  <a:t>，用符号</a:t>
                </a:r>
                <a:r>
                  <a:rPr lang="en-US" altLang="zh-CN" sz="2800" i="0" dirty="0">
                    <a:solidFill>
                      <a:srgbClr val="000000"/>
                    </a:solidFill>
                    <a:latin typeface="SimSun" pitchFamily="34" charset="0"/>
                    <a:ea typeface="SimSun" pitchFamily="34" charset="-122"/>
                    <a:cs typeface="SimSun" pitchFamily="34" charset="-120"/>
                  </a:rPr>
                  <a:t>___</a:t>
                </a:r>
                <a:r>
                  <a:rPr lang="en-US" altLang="zh-CN" sz="2800" b="0" i="0" dirty="0">
                    <a:solidFill>
                      <a:srgbClr val="000000"/>
                    </a:solidFill>
                    <a:latin typeface="Times New Roman" pitchFamily="34" charset="0"/>
                    <a:ea typeface="微软雅黑" pitchFamily="34" charset="-122"/>
                    <a:cs typeface="Times New Roman" pitchFamily="34" charset="-120"/>
                  </a:rPr>
                  <a:t>表示。</a:t>
                </a:r>
                <a:endParaRPr lang="en-US" altLang="zh-CN" sz="2800" dirty="0"/>
              </a:p>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注：托起2个鸡蛋所用的力约为</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4" name="P_5_BD#4030f38f5?segpoint=1&amp;vbadefaultcenterpage=1&amp;parentnodeid=a03d7b063&amp;vbahtmlprocessed=1&amp;hasbroken=1"/>
              <p:cNvSpPr>
                <a:spLocks noRot="1" noChangeAspect="1" noMove="1" noResize="1" noEditPoints="1" noAdjustHandles="1" noChangeArrowheads="1" noChangeShapeType="1" noTextEdit="1"/>
              </p:cNvSpPr>
              <p:nvPr/>
            </p:nvSpPr>
            <p:spPr>
              <a:xfrm>
                <a:off x="356616" y="3146488"/>
                <a:ext cx="11475720" cy="1207072"/>
              </a:xfrm>
              <a:prstGeom prst="rect">
                <a:avLst/>
              </a:prstGeom>
              <a:blipFill>
                <a:blip r:embed="rId3"/>
                <a:stretch>
                  <a:fillRect b="-19192"/>
                </a:stretch>
              </a:blipFill>
              <a:ln/>
            </p:spPr>
            <p:txBody>
              <a:bodyPr/>
              <a:lstStyle/>
              <a:p>
                <a:r>
                  <a:rPr lang="zh-CN" altLang="en-US">
                    <a:noFill/>
                  </a:rPr>
                  <a:t> </a:t>
                </a:r>
              </a:p>
            </p:txBody>
          </p:sp>
        </mc:Fallback>
      </mc:AlternateContent>
      <p:sp>
        <p:nvSpPr>
          <p:cNvPr id="5" name="P_5_AN.1_1#4030f38f5.blank?vbadefaultcenterpage=1&amp;parentnodeid=a03d7b063&amp;vbapositionanswer=1&amp;vbahtmlprocessed=1"/>
          <p:cNvSpPr/>
          <p:nvPr/>
        </p:nvSpPr>
        <p:spPr>
          <a:xfrm>
            <a:off x="3252216" y="1176804"/>
            <a:ext cx="18589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物体对物体</a:t>
            </a:r>
            <a:endParaRPr lang="en-US" altLang="zh-CN" sz="2800" dirty="0"/>
          </a:p>
        </p:txBody>
      </p:sp>
      <p:sp>
        <p:nvSpPr>
          <p:cNvPr id="6" name="P_5_AN.2_1#4030f38f5.blank?vbadefaultcenterpage=1&amp;parentnodeid=a03d7b063&amp;vbapositionanswer=2&amp;vbahtmlprocessed=1"/>
          <p:cNvSpPr/>
          <p:nvPr/>
        </p:nvSpPr>
        <p:spPr>
          <a:xfrm>
            <a:off x="3341116" y="1844901"/>
            <a:ext cx="15033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受力物体</a:t>
            </a:r>
            <a:endParaRPr lang="en-US" altLang="zh-CN" sz="2800" dirty="0"/>
          </a:p>
        </p:txBody>
      </p:sp>
      <mc:AlternateContent xmlns:mc="http://schemas.openxmlformats.org/markup-compatibility/2006" xmlns:a14="http://schemas.microsoft.com/office/drawing/2010/main">
        <mc:Choice Requires="a14">
          <p:sp>
            <p:nvSpPr>
              <p:cNvPr id="7" name="P_5_AN.3_1#4030f38f5.blank?vbadefaultcenterpage=1&amp;parentnodeid=a03d7b063&amp;vbapositionanswer=3&amp;vbahtmlprocessed=1"/>
              <p:cNvSpPr/>
              <p:nvPr/>
            </p:nvSpPr>
            <p:spPr>
              <a:xfrm>
                <a:off x="6909816" y="1884471"/>
                <a:ext cx="234569" cy="548005"/>
              </a:xfrm>
              <a:prstGeom prst="rect">
                <a:avLst/>
              </a:prstGeom>
              <a:noFill/>
              <a:ln/>
            </p:spPr>
            <p:txBody>
              <a:bodyPr wrap="square" lIns="0" tIns="0" rIns="0" bIns="0" rtlCol="0" anchor="t"/>
              <a:lstStyle/>
              <a:p>
                <a:pPr algn="ctr" latinLnBrk="1">
                  <a:lnSpc>
                    <a:spcPts val="5000"/>
                  </a:lnSpc>
                </a:pP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800" b="0" i="0" dirty="0">
                        <a:solidFill>
                          <a:srgbClr val="FF0000"/>
                        </a:solidFill>
                        <a:latin typeface="Cambria Math" panose="02040503050406030204" pitchFamily="18" charset="0"/>
                        <a:ea typeface="微软雅黑" pitchFamily="34" charset="-122"/>
                        <a:cs typeface="微软雅黑" pitchFamily="34" charset="-120"/>
                      </a:rPr>
                      <m:t>𝐹</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endParaRPr lang="en-US" altLang="zh-CN" sz="100" dirty="0"/>
              </a:p>
            </p:txBody>
          </p:sp>
        </mc:Choice>
        <mc:Fallback xmlns="">
          <p:sp>
            <p:nvSpPr>
              <p:cNvPr id="7" name="P_5_AN.3_1#4030f38f5.blank?vbadefaultcenterpage=1&amp;parentnodeid=a03d7b063&amp;vbapositionanswer=3&amp;vbahtmlprocessed=1"/>
              <p:cNvSpPr>
                <a:spLocks noRot="1" noChangeAspect="1" noMove="1" noResize="1" noEditPoints="1" noAdjustHandles="1" noChangeArrowheads="1" noChangeShapeType="1" noTextEdit="1"/>
              </p:cNvSpPr>
              <p:nvPr/>
            </p:nvSpPr>
            <p:spPr>
              <a:xfrm>
                <a:off x="6909816" y="1884471"/>
                <a:ext cx="234569" cy="548005"/>
              </a:xfrm>
              <a:prstGeom prst="rect">
                <a:avLst/>
              </a:prstGeom>
              <a:blipFill rotWithShape="1">
                <a:blip r:embed="rId4"/>
                <a:stretch>
                  <a:fillRect l="-5263" r="-2632"/>
                </a:stretch>
              </a:blipFill>
              <a:ln/>
            </p:spPr>
            <p:txBody>
              <a:bodyPr/>
              <a:lstStyle/>
              <a:p>
                <a:r>
                  <a:rPr lang="zh-CN" altLang="en-US">
                    <a:noFill/>
                  </a:rPr>
                  <a:t> </a:t>
                </a:r>
              </a:p>
            </p:txBody>
          </p:sp>
        </mc:Fallback>
      </mc:AlternateContent>
      <p:sp>
        <p:nvSpPr>
          <p:cNvPr id="8" name="P_5_AN.4_1#4030f38f5.blank?vbadefaultcenterpage=1&amp;parentnodeid=a03d7b063&amp;vbapositionanswer=4&amp;vbahtmlprocessed=1"/>
          <p:cNvSpPr/>
          <p:nvPr/>
        </p:nvSpPr>
        <p:spPr>
          <a:xfrm>
            <a:off x="4319016" y="3136119"/>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牛顿</a:t>
            </a:r>
            <a:endParaRPr lang="en-US" altLang="zh-CN" sz="2800" dirty="0"/>
          </a:p>
        </p:txBody>
      </p:sp>
      <p:sp>
        <p:nvSpPr>
          <p:cNvPr id="9" name="P_5_AN.5_1#4030f38f5.blank?vbadefaultcenterpage=1&amp;parentnodeid=a03d7b063&amp;vbapositionanswer=5&amp;vbahtmlprocessed=1"/>
          <p:cNvSpPr/>
          <p:nvPr/>
        </p:nvSpPr>
        <p:spPr>
          <a:xfrm>
            <a:off x="6452616" y="3120489"/>
            <a:ext cx="4365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牛</a:t>
            </a:r>
            <a:endParaRPr lang="en-US" altLang="zh-CN" sz="2800" dirty="0"/>
          </a:p>
        </p:txBody>
      </p:sp>
      <mc:AlternateContent xmlns:mc="http://schemas.openxmlformats.org/markup-compatibility/2006" xmlns:a14="http://schemas.microsoft.com/office/drawing/2010/main">
        <mc:Choice Requires="a14">
          <p:sp>
            <p:nvSpPr>
              <p:cNvPr id="10" name="P_5_AN.6_1#4030f38f5.blank?vbadefaultcenterpage=1&amp;parentnodeid=a03d7b063&amp;vbapositionanswer=6&amp;vbahtmlprocessed=1"/>
              <p:cNvSpPr/>
              <p:nvPr/>
            </p:nvSpPr>
            <p:spPr>
              <a:xfrm>
                <a:off x="8598916" y="3175689"/>
                <a:ext cx="244475" cy="548005"/>
              </a:xfrm>
              <a:prstGeom prst="rect">
                <a:avLst/>
              </a:prstGeom>
              <a:noFill/>
              <a:ln/>
            </p:spPr>
            <p:txBody>
              <a:bodyPr wrap="square" lIns="0" tIns="0" rIns="0" bIns="0" rtlCol="0" anchor="t"/>
              <a:lstStyle/>
              <a:p>
                <a:pPr algn="ctr" latinLnBrk="1">
                  <a:lnSpc>
                    <a:spcPts val="5000"/>
                  </a:lnSpc>
                </a:pP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endParaRPr lang="en-US" altLang="zh-CN" sz="100" dirty="0"/>
              </a:p>
            </p:txBody>
          </p:sp>
        </mc:Choice>
        <mc:Fallback xmlns="">
          <p:sp>
            <p:nvSpPr>
              <p:cNvPr id="10" name="P_5_AN.6_1#4030f38f5.blank?vbadefaultcenterpage=1&amp;parentnodeid=a03d7b063&amp;vbapositionanswer=6&amp;vbahtmlprocessed=1"/>
              <p:cNvSpPr>
                <a:spLocks noRot="1" noChangeAspect="1" noMove="1" noResize="1" noEditPoints="1" noAdjustHandles="1" noChangeArrowheads="1" noChangeShapeType="1" noTextEdit="1"/>
              </p:cNvSpPr>
              <p:nvPr/>
            </p:nvSpPr>
            <p:spPr>
              <a:xfrm>
                <a:off x="8598916" y="3175689"/>
                <a:ext cx="244475" cy="548005"/>
              </a:xfrm>
              <a:prstGeom prst="rect">
                <a:avLst/>
              </a:prstGeom>
              <a:blipFill rotWithShape="1">
                <a:blip r:embed="rId5"/>
                <a:stretch>
                  <a:fillRect l="-5000" r="-2500"/>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blinds(horizontal)">
                                      <p:cBhvr>
                                        <p:cTn id="15" dur="500"/>
                                        <p:tgtEl>
                                          <p:spTgt spid="6">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linds(horizontal)">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blinds(horizontal)">
                                      <p:cBhvr>
                                        <p:cTn id="23" dur="500"/>
                                        <p:tgtEl>
                                          <p:spTgt spid="7">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blinds(horizontal)">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blinds(horizontal)">
                                      <p:cBhvr>
                                        <p:cTn id="31" dur="500"/>
                                        <p:tgtEl>
                                          <p:spTgt spid="8">
                                            <p:bg/>
                                          </p:spTgt>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blinds(horizontal)">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blinds(horizontal)">
                                      <p:cBhvr>
                                        <p:cTn id="39" dur="500"/>
                                        <p:tgtEl>
                                          <p:spTgt spid="9">
                                            <p:bg/>
                                          </p:spTgt>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blinds(horizontal)">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blinds(horizontal)">
                                      <p:cBhvr>
                                        <p:cTn id="47" dur="500"/>
                                        <p:tgtEl>
                                          <p:spTgt spid="10">
                                            <p:bg/>
                                          </p:spTgt>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blinds(horizontal)">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p" animBg="1"/>
      <p:bldP spid="8" grpId="0" build="p" animBg="1"/>
      <p:bldP spid="9" grpId="0" build="p" animBg="1"/>
      <p:bldP spid="10"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Hexin Slide 52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3e55fdd57?vbadefaultcenterpage=1&amp;parentnodeid=fc4f06484&amp;vbahtmlprocessed=1&amp;hasbroken=1"/>
              <p:cNvSpPr/>
              <p:nvPr/>
            </p:nvSpPr>
            <p:spPr>
              <a:xfrm>
                <a:off x="356616" y="2098516"/>
                <a:ext cx="11475720" cy="248723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11.</a:t>
                </a:r>
                <a:r>
                  <a:rPr lang="en-US" altLang="zh-CN" sz="2800" b="1" i="0" dirty="0">
                    <a:solidFill>
                      <a:srgbClr val="29964C"/>
                    </a:solidFill>
                    <a:latin typeface="KaiTi" pitchFamily="34" charset="0"/>
                    <a:ea typeface="KaiTi" pitchFamily="34" charset="-122"/>
                    <a:cs typeface="KaiTi" pitchFamily="34" charset="-120"/>
                  </a:rPr>
                  <a:t>（2022·南充中考）</a:t>
                </a:r>
                <a:r>
                  <a:rPr lang="en-US" altLang="zh-CN" sz="2800" b="0" i="0" dirty="0">
                    <a:solidFill>
                      <a:srgbClr val="000000"/>
                    </a:solidFill>
                    <a:latin typeface="Times New Roman" pitchFamily="34" charset="0"/>
                    <a:ea typeface="微软雅黑" pitchFamily="34" charset="-122"/>
                    <a:cs typeface="Times New Roman" pitchFamily="34" charset="-120"/>
                  </a:rPr>
                  <a:t>粗糙水平面上一木箱重</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200</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，当用</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50</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err="1">
                    <a:solidFill>
                      <a:srgbClr val="000000"/>
                    </a:solidFill>
                    <a:latin typeface="Times New Roman" pitchFamily="34" charset="0"/>
                    <a:ea typeface="微软雅黑" pitchFamily="34" charset="-122"/>
                    <a:cs typeface="Times New Roman" pitchFamily="34" charset="-120"/>
                  </a:rPr>
                  <a:t>的水平</a:t>
                </a:r>
                <a:endParaRPr lang="en-US" altLang="zh-CN" sz="2800" b="0" i="0" dirty="0">
                  <a:solidFill>
                    <a:srgbClr val="000000"/>
                  </a:solidFill>
                  <a:latin typeface="Times New Roman" pitchFamily="34" charset="0"/>
                  <a:ea typeface="微软雅黑" pitchFamily="34" charset="-122"/>
                  <a:cs typeface="Times New Roman" pitchFamily="34" charset="-120"/>
                </a:endParaRP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推力推木箱时，木箱静止不动，此时木箱受到水平方向的摩擦力为</a:t>
                </a:r>
                <a:r>
                  <a:rPr lang="en-US" altLang="zh-CN" sz="2800" i="0" dirty="0">
                    <a:solidFill>
                      <a:srgbClr val="000000"/>
                    </a:solidFill>
                    <a:latin typeface="SimSun" pitchFamily="34" charset="0"/>
                    <a:ea typeface="SimSun" pitchFamily="34" charset="-122"/>
                    <a:cs typeface="SimSun" pitchFamily="34" charset="-120"/>
                  </a:rPr>
                  <a:t>____</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a:t>
                </a: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当用</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100</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的水平推力推木箱时，木箱恰能做匀速直线运动；当用</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150</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的水平推力推木箱时，木箱受到水平方向的摩擦力为</a:t>
                </a:r>
                <a:r>
                  <a:rPr lang="en-US" altLang="zh-CN" sz="2800" i="0" dirty="0">
                    <a:solidFill>
                      <a:srgbClr val="000000"/>
                    </a:solidFill>
                    <a:latin typeface="SimSun" pitchFamily="34" charset="0"/>
                    <a:ea typeface="SimSun" pitchFamily="34" charset="-122"/>
                    <a:cs typeface="SimSun" pitchFamily="34" charset="-120"/>
                  </a:rPr>
                  <a:t>_____</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2" name="QB_5#3e55fdd57?vbadefaultcenterpage=1&amp;parentnodeid=fc4f06484&amp;vbahtmlprocessed=1&amp;hasbroken=1"/>
              <p:cNvSpPr>
                <a:spLocks noRot="1" noChangeAspect="1" noMove="1" noResize="1" noEditPoints="1" noAdjustHandles="1" noChangeArrowheads="1" noChangeShapeType="1" noTextEdit="1"/>
              </p:cNvSpPr>
              <p:nvPr/>
            </p:nvSpPr>
            <p:spPr>
              <a:xfrm>
                <a:off x="356616" y="2098516"/>
                <a:ext cx="11475720" cy="2487232"/>
              </a:xfrm>
              <a:prstGeom prst="rect">
                <a:avLst/>
              </a:prstGeom>
              <a:blipFill>
                <a:blip r:embed="rId3"/>
                <a:stretch>
                  <a:fillRect l="-1913" r="-4198" b="-980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5_AN.79_1#3e55fdd57.blank?vbadefaultcenterpage=1&amp;parentnodeid=fc4f06484&amp;vbapositionanswer=54&amp;vbahtmlprocessed=1"/>
              <p:cNvSpPr/>
              <p:nvPr/>
            </p:nvSpPr>
            <p:spPr>
              <a:xfrm>
                <a:off x="10834116" y="2777925"/>
                <a:ext cx="396875" cy="548005"/>
              </a:xfrm>
              <a:prstGeom prst="rect">
                <a:avLst/>
              </a:prstGeom>
              <a:noFill/>
              <a:ln/>
            </p:spPr>
            <p:txBody>
              <a:bodyPr wrap="square" lIns="0" tIns="0" rIns="0" bIns="0" rtlCol="0" anchor="t"/>
              <a:lstStyle/>
              <a:p>
                <a:pPr algn="ctr" latinLnBrk="1">
                  <a:lnSpc>
                    <a:spcPts val="5000"/>
                  </a:lnSpc>
                </a:pP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800" b="0" i="0" dirty="0">
                        <a:solidFill>
                          <a:srgbClr val="FF0000"/>
                        </a:solidFill>
                        <a:latin typeface="Cambria Math" panose="02040503050406030204" pitchFamily="18" charset="0"/>
                        <a:ea typeface="微软雅黑" pitchFamily="34" charset="-122"/>
                        <a:cs typeface="微软雅黑" pitchFamily="34" charset="-120"/>
                      </a:rPr>
                      <m:t>50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endParaRPr lang="en-US" altLang="zh-CN" sz="100" dirty="0"/>
              </a:p>
            </p:txBody>
          </p:sp>
        </mc:Choice>
        <mc:Fallback xmlns="">
          <p:sp>
            <p:nvSpPr>
              <p:cNvPr id="3" name="QB_5_AN.79_1#3e55fdd57.blank?vbadefaultcenterpage=1&amp;parentnodeid=fc4f06484&amp;vbapositionanswer=54&amp;vbahtmlprocessed=1"/>
              <p:cNvSpPr>
                <a:spLocks noRot="1" noChangeAspect="1" noMove="1" noResize="1" noEditPoints="1" noAdjustHandles="1" noChangeArrowheads="1" noChangeShapeType="1" noTextEdit="1"/>
              </p:cNvSpPr>
              <p:nvPr/>
            </p:nvSpPr>
            <p:spPr>
              <a:xfrm>
                <a:off x="10834116" y="2777925"/>
                <a:ext cx="396875" cy="548005"/>
              </a:xfrm>
              <a:prstGeom prst="rect">
                <a:avLst/>
              </a:prstGeom>
              <a:blipFill rotWithShape="1">
                <a:blip r:embed="rId4"/>
                <a:stretch>
                  <a:fillRect l="-1538" r="-307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5_AN.80_1#3e55fdd57.blank?vbadefaultcenterpage=1&amp;parentnodeid=fc4f06484&amp;vbapositionanswer=55&amp;vbahtmlprocessed=1"/>
              <p:cNvSpPr/>
              <p:nvPr/>
            </p:nvSpPr>
            <p:spPr>
              <a:xfrm>
                <a:off x="8687816" y="4069143"/>
                <a:ext cx="593725" cy="548005"/>
              </a:xfrm>
              <a:prstGeom prst="rect">
                <a:avLst/>
              </a:prstGeom>
              <a:noFill/>
              <a:ln/>
            </p:spPr>
            <p:txBody>
              <a:bodyPr wrap="square" lIns="0" tIns="0" rIns="0" bIns="0" rtlCol="0" anchor="t"/>
              <a:lstStyle/>
              <a:p>
                <a:pPr algn="ctr" latinLnBrk="1">
                  <a:lnSpc>
                    <a:spcPts val="5000"/>
                  </a:lnSpc>
                </a:pP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800" b="0" i="0" dirty="0">
                        <a:solidFill>
                          <a:srgbClr val="FF0000"/>
                        </a:solidFill>
                        <a:latin typeface="Cambria Math" panose="02040503050406030204" pitchFamily="18" charset="0"/>
                        <a:ea typeface="微软雅黑" pitchFamily="34" charset="-122"/>
                        <a:cs typeface="微软雅黑" pitchFamily="34" charset="-120"/>
                      </a:rPr>
                      <m:t>100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endParaRPr lang="en-US" altLang="zh-CN" sz="100" dirty="0"/>
              </a:p>
            </p:txBody>
          </p:sp>
        </mc:Choice>
        <mc:Fallback xmlns="">
          <p:sp>
            <p:nvSpPr>
              <p:cNvPr id="4" name="QB_5_AN.80_1#3e55fdd57.blank?vbadefaultcenterpage=1&amp;parentnodeid=fc4f06484&amp;vbapositionanswer=55&amp;vbahtmlprocessed=1"/>
              <p:cNvSpPr>
                <a:spLocks noRot="1" noChangeAspect="1" noMove="1" noResize="1" noEditPoints="1" noAdjustHandles="1" noChangeArrowheads="1" noChangeShapeType="1" noTextEdit="1"/>
              </p:cNvSpPr>
              <p:nvPr/>
            </p:nvSpPr>
            <p:spPr>
              <a:xfrm>
                <a:off x="8687816" y="4069143"/>
                <a:ext cx="593725" cy="548005"/>
              </a:xfrm>
              <a:prstGeom prst="rect">
                <a:avLst/>
              </a:prstGeom>
              <a:blipFill rotWithShape="1">
                <a:blip r:embed="rId5"/>
                <a:stretch>
                  <a:fillRect l="-1020" r="-1020"/>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blinds(horizontal)">
                                      <p:cBhvr>
                                        <p:cTn id="15" dur="500"/>
                                        <p:tgtEl>
                                          <p:spTgt spid="4">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blinds(horizontal)">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Hexin Slide 53checked= 1 &amp; amp; version = 1.0.5checked=1&amp;version=1.0.5">
    <p:spTree>
      <p:nvGrpSpPr>
        <p:cNvPr id="1" name=""/>
        <p:cNvGrpSpPr/>
        <p:nvPr/>
      </p:nvGrpSpPr>
      <p:grpSpPr>
        <a:xfrm>
          <a:off x="0" y="0"/>
          <a:ext cx="0" cy="0"/>
          <a:chOff x="0" y="0"/>
          <a:chExt cx="0" cy="0"/>
        </a:xfrm>
      </p:grpSpPr>
      <p:sp>
        <p:nvSpPr>
          <p:cNvPr id="2" name="QO_6_BD.81_1#e6fdfa762?segpoint=1&amp;vbadefaultcenterpage=1&amp;parentnodeid=9e78b2704&amp;vbahtmlprocessed=1"/>
          <p:cNvSpPr/>
          <p:nvPr/>
        </p:nvSpPr>
        <p:spPr>
          <a:xfrm>
            <a:off x="356616" y="742124"/>
            <a:ext cx="11475720" cy="185178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12.（1）</a:t>
            </a:r>
            <a:r>
              <a:rPr lang="en-US" altLang="zh-CN" sz="2800" b="1" i="0" dirty="0">
                <a:solidFill>
                  <a:srgbClr val="29964C"/>
                </a:solidFill>
                <a:latin typeface="KaiTi" pitchFamily="34" charset="0"/>
                <a:ea typeface="KaiTi" pitchFamily="34" charset="-122"/>
                <a:cs typeface="KaiTi" pitchFamily="34" charset="-120"/>
              </a:rPr>
              <a:t>（2022·常州中考）</a:t>
            </a:r>
            <a:r>
              <a:rPr lang="en-US" altLang="zh-CN" sz="2800" b="0" i="0" dirty="0">
                <a:solidFill>
                  <a:srgbClr val="000000"/>
                </a:solidFill>
                <a:latin typeface="Times New Roman" pitchFamily="34" charset="0"/>
                <a:ea typeface="微软雅黑" pitchFamily="34" charset="-122"/>
                <a:cs typeface="Times New Roman" pitchFamily="34" charset="-120"/>
              </a:rPr>
              <a:t>北京冬奥会滑雪场索道设施</a:t>
            </a:r>
          </a:p>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可将物资从山脚运往山顶。如图1-9-18所示，封闭式轿厢</a:t>
            </a:r>
          </a:p>
          <a:p>
            <a:pPr algn="l" latinLnBrk="1">
              <a:lnSpc>
                <a:spcPct val="150000"/>
              </a:lnSpc>
            </a:pPr>
            <a:r>
              <a:rPr lang="en-US" altLang="zh-CN" sz="2800" b="0" i="0" dirty="0" err="1">
                <a:solidFill>
                  <a:srgbClr val="000000"/>
                </a:solidFill>
                <a:latin typeface="Times New Roman" pitchFamily="34" charset="0"/>
                <a:ea typeface="微软雅黑" pitchFamily="34" charset="-122"/>
                <a:cs typeface="Times New Roman" pitchFamily="34" charset="-120"/>
              </a:rPr>
              <a:t>随钢索向右上方做匀速直线运动，请作出静止在轿厢内的</a:t>
            </a:r>
            <a:endParaRPr lang="en-US" altLang="zh-CN" sz="2800" b="0" i="0" dirty="0">
              <a:solidFill>
                <a:srgbClr val="000000"/>
              </a:solidFill>
              <a:latin typeface="Times New Roman" pitchFamily="34" charset="0"/>
              <a:ea typeface="微软雅黑" pitchFamily="34" charset="-122"/>
              <a:cs typeface="Times New Roman" pitchFamily="34" charset="-120"/>
            </a:endParaRPr>
          </a:p>
          <a:p>
            <a:pPr algn="l" latinLnBrk="1">
              <a:lnSpc>
                <a:spcPct val="150000"/>
              </a:lnSpc>
            </a:pPr>
            <a:r>
              <a:rPr lang="en-US" altLang="zh-CN" sz="2800" b="0" i="0" dirty="0" err="1">
                <a:solidFill>
                  <a:srgbClr val="000000"/>
                </a:solidFill>
                <a:latin typeface="Times New Roman" pitchFamily="34" charset="0"/>
                <a:ea typeface="微软雅黑" pitchFamily="34" charset="-122"/>
                <a:cs typeface="Times New Roman" pitchFamily="34" charset="-120"/>
              </a:rPr>
              <a:t>物体A受到所有力的示意图</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3" name="QO_6_BD.81_2#e6fdfa762?imagetipindex=18&amp;vbadefaultcenterpage=1&amp;parentnodeid=9e78b2704&amp;vbahtmlprocessed=1"/>
          <p:cNvSpPr/>
          <p:nvPr/>
        </p:nvSpPr>
        <p:spPr>
          <a:xfrm>
            <a:off x="10018633" y="2810316"/>
            <a:ext cx="1385887" cy="475615"/>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图1-9-18</a:t>
            </a:r>
            <a:endParaRPr lang="en-US" altLang="zh-CN" sz="2800" dirty="0"/>
          </a:p>
        </p:txBody>
      </p:sp>
      <p:pic>
        <p:nvPicPr>
          <p:cNvPr id="4" name="QO_6_BD.81_3#e6fdfa762?imagetipindex=18&amp;hastextimagelayout=1&amp;vbadefaultcenterpage=1&amp;parentnodeid=9e78b2704&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27895" y="742124"/>
            <a:ext cx="1767364" cy="20681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6_AN.82_1#e6fdfa762?hastextimagelayout=1&amp;vbadefaultcenterpage=1&amp;parentnodeid=9e78b2704&amp;vbahtmlprocessed=1">
            <a:extLst>
              <a:ext uri="{FF2B5EF4-FFF2-40B4-BE49-F238E27FC236}">
                <a16:creationId xmlns:a16="http://schemas.microsoft.com/office/drawing/2014/main" xmlns="" id="{D2B296AB-1963-4EFA-8416-DFAA2AA8F66D}"/>
              </a:ext>
            </a:extLst>
          </p:cNvPr>
          <p:cNvSpPr/>
          <p:nvPr/>
        </p:nvSpPr>
        <p:spPr>
          <a:xfrm>
            <a:off x="432435" y="3285931"/>
            <a:ext cx="5742432" cy="566992"/>
          </a:xfrm>
          <a:prstGeom prst="rect">
            <a:avLst/>
          </a:prstGeom>
          <a:noFill/>
          <a:ln/>
        </p:spPr>
        <p:txBody>
          <a:bodyPr wrap="square" lIns="0" tIns="0" rIns="0" bIns="0" rtlCol="0" anchor="t"/>
          <a:lstStyle/>
          <a:p>
            <a:pPr algn="l" latinLnBrk="1">
              <a:lnSpc>
                <a:spcPct val="150000"/>
              </a:lnSpc>
            </a:pPr>
            <a:r>
              <a:rPr lang="en-US" altLang="zh-CN" sz="2800" b="1" i="0" dirty="0">
                <a:solidFill>
                  <a:srgbClr val="FF0000"/>
                </a:solidFill>
                <a:latin typeface="微软雅黑" pitchFamily="34" charset="0"/>
                <a:ea typeface="微软雅黑" pitchFamily="34" charset="-122"/>
                <a:cs typeface="微软雅黑" pitchFamily="34" charset="-120"/>
              </a:rPr>
              <a:t>[答案]</a:t>
            </a:r>
            <a:r>
              <a:rPr lang="en-US" altLang="zh-CN" sz="2800" b="1" i="0"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如图所示</a:t>
            </a:r>
            <a:endParaRPr lang="en-US" altLang="zh-CN" sz="2800" dirty="0"/>
          </a:p>
        </p:txBody>
      </p:sp>
      <p:pic>
        <p:nvPicPr>
          <p:cNvPr id="6" name="QO_6_AN.82_2#e6fdfa762?hastextimagelayout=1&amp;vbadefaultcenterpage=1&amp;parentnodeid=9e78b2704&amp;vbahtmlprocessed=1" descr="preencoded.png">
            <a:extLst>
              <a:ext uri="{FF2B5EF4-FFF2-40B4-BE49-F238E27FC236}">
                <a16:creationId xmlns:a16="http://schemas.microsoft.com/office/drawing/2014/main" xmlns="" id="{F6242FFA-814D-451B-A7DF-2B83EC91A9D4}"/>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397246" y="3852923"/>
            <a:ext cx="1746504" cy="2386584"/>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Hexin Slide 5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83_1#927a8d25a?segpoint=1&amp;vbadefaultcenterpage=1&amp;parentnodeid=9e78b2704&amp;vbahtmlprocessed=1&amp;hasbroken=1"/>
              <p:cNvSpPr/>
              <p:nvPr/>
            </p:nvSpPr>
            <p:spPr>
              <a:xfrm>
                <a:off x="356616" y="1095342"/>
                <a:ext cx="11475720" cy="1852105"/>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（2）</a:t>
                </a:r>
                <a:r>
                  <a:rPr lang="en-US" altLang="zh-CN" sz="2800" b="1" i="0" dirty="0">
                    <a:solidFill>
                      <a:srgbClr val="29964C"/>
                    </a:solidFill>
                    <a:latin typeface="KaiTi" pitchFamily="34" charset="0"/>
                    <a:ea typeface="KaiTi" pitchFamily="34" charset="-122"/>
                    <a:cs typeface="KaiTi" pitchFamily="34" charset="-120"/>
                  </a:rPr>
                  <a:t>（2022·遂宁中考）</a:t>
                </a:r>
                <a:r>
                  <a:rPr lang="en-US" altLang="zh-CN" sz="2800" b="0" i="0" dirty="0">
                    <a:solidFill>
                      <a:srgbClr val="000000"/>
                    </a:solidFill>
                    <a:latin typeface="Times New Roman" pitchFamily="34" charset="0"/>
                    <a:ea typeface="微软雅黑" pitchFamily="34" charset="-122"/>
                    <a:cs typeface="Times New Roman" pitchFamily="34" charset="-120"/>
                  </a:rPr>
                  <a:t>如图1-9-19所示</a:t>
                </a:r>
                <a:r>
                  <a:rPr lang="en-US" altLang="zh-CN" sz="2800" b="0" i="0">
                    <a:solidFill>
                      <a:srgbClr val="000000"/>
                    </a:solidFill>
                    <a:latin typeface="Times New Roman" pitchFamily="34" charset="0"/>
                    <a:ea typeface="微软雅黑" pitchFamily="34" charset="-122"/>
                    <a:cs typeface="Times New Roman" pitchFamily="34" charset="-120"/>
                  </a:rPr>
                  <a:t>,一根绳子系着一个小球在竖直</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平面内摆动</a:t>
                </a:r>
                <a:r>
                  <a:rPr lang="en-US" altLang="zh-CN" sz="2800" b="0" i="0" dirty="0">
                    <a:solidFill>
                      <a:srgbClr val="000000"/>
                    </a:solidFill>
                    <a:latin typeface="Times New Roman" pitchFamily="34" charset="0"/>
                    <a:ea typeface="微软雅黑" pitchFamily="34" charset="-122"/>
                    <a:cs typeface="Times New Roman" pitchFamily="34" charset="-120"/>
                  </a:rPr>
                  <a:t>。请你作出小球摆动到右边最高点时，小球所受绳子拉力</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𝐹</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a:t>
                </a:r>
                <a:r>
                  <a:rPr lang="en-US" altLang="zh-CN" sz="100" b="0" i="0" kern="0" spc="-99900">
                    <a:solidFill>
                      <a:srgbClr val="FFFFFF"/>
                    </a:solidFill>
                    <a:latin typeface="Times New Roman" pitchFamily="34" charset="0"/>
                    <a:ea typeface="微软雅黑" pitchFamily="34" charset="-122"/>
                    <a:cs typeface="Times New Roman" pitchFamily="34" charset="-120"/>
                  </a:rPr>
                  <a:t>&gt;</a:t>
                </a:r>
                <a:r>
                  <a:rPr lang="en-US" altLang="zh-CN" sz="900" b="0" i="0" u="none">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与</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重力</a:t>
                </a:r>
                <a:r>
                  <a:rPr lang="en-US" altLang="zh-CN" sz="900" b="0" i="0" u="none">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𝐺</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的示意图。</a:t>
                </a:r>
                <a:endParaRPr lang="en-US" altLang="zh-CN" sz="2800" dirty="0"/>
              </a:p>
            </p:txBody>
          </p:sp>
        </mc:Choice>
        <mc:Fallback xmlns="">
          <p:sp>
            <p:nvSpPr>
              <p:cNvPr id="2" name="QO_6_BD.83_1#927a8d25a?segpoint=1&amp;vbadefaultcenterpage=1&amp;parentnodeid=9e78b2704&amp;vbahtmlprocessed=1&amp;hasbroken=1"/>
              <p:cNvSpPr>
                <a:spLocks noRot="1" noChangeAspect="1" noMove="1" noResize="1" noEditPoints="1" noAdjustHandles="1" noChangeArrowheads="1" noChangeShapeType="1" noTextEdit="1"/>
              </p:cNvSpPr>
              <p:nvPr/>
            </p:nvSpPr>
            <p:spPr>
              <a:xfrm>
                <a:off x="356616" y="1095342"/>
                <a:ext cx="11475720" cy="1852105"/>
              </a:xfrm>
              <a:prstGeom prst="rect">
                <a:avLst/>
              </a:prstGeom>
              <a:blipFill>
                <a:blip r:embed="rId3"/>
                <a:stretch>
                  <a:fillRect l="-1913" r="-956" b="-12171"/>
                </a:stretch>
              </a:blipFill>
              <a:ln/>
            </p:spPr>
            <p:txBody>
              <a:bodyPr/>
              <a:lstStyle/>
              <a:p>
                <a:r>
                  <a:rPr lang="zh-CN" altLang="en-US">
                    <a:noFill/>
                  </a:rPr>
                  <a:t> </a:t>
                </a:r>
              </a:p>
            </p:txBody>
          </p:sp>
        </mc:Fallback>
      </mc:AlternateContent>
      <p:sp>
        <p:nvSpPr>
          <p:cNvPr id="3" name="QO_6_BD.83_2#927a8d25a?imagetipindex=19&amp;vbadefaultcenterpage=1&amp;parentnodeid=9e78b2704&amp;vbahtmlprocessed=1"/>
          <p:cNvSpPr/>
          <p:nvPr/>
        </p:nvSpPr>
        <p:spPr>
          <a:xfrm>
            <a:off x="2484597" y="5017293"/>
            <a:ext cx="13858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图1-9-19</a:t>
            </a:r>
            <a:endParaRPr lang="en-US" altLang="zh-CN" sz="2800" dirty="0"/>
          </a:p>
        </p:txBody>
      </p:sp>
      <p:pic>
        <p:nvPicPr>
          <p:cNvPr id="4" name="QO_6_BD.83_3#927a8d25a?imagetipindex=19&amp;hastextimagelayout=1&amp;vbadefaultcenterpage=1&amp;parentnodeid=9e78b2704&amp;vbahtmlprocessed=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975104" y="3088925"/>
            <a:ext cx="2404872" cy="18013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6_AN.84_1#927a8d25a?hastextimagelayout=1&amp;vbadefaultcenterpage=1&amp;parentnodeid=9e78b2704&amp;vbahtmlprocessed=1"/>
          <p:cNvSpPr/>
          <p:nvPr/>
        </p:nvSpPr>
        <p:spPr>
          <a:xfrm>
            <a:off x="6080760" y="3020408"/>
            <a:ext cx="5742432" cy="566992"/>
          </a:xfrm>
          <a:prstGeom prst="rect">
            <a:avLst/>
          </a:prstGeom>
          <a:noFill/>
          <a:ln/>
        </p:spPr>
        <p:txBody>
          <a:bodyPr wrap="square" lIns="0" tIns="0" rIns="0" bIns="0" rtlCol="0" anchor="t"/>
          <a:lstStyle/>
          <a:p>
            <a:pPr algn="l" latinLnBrk="1">
              <a:lnSpc>
                <a:spcPct val="150000"/>
              </a:lnSpc>
            </a:pPr>
            <a:r>
              <a:rPr lang="en-US" altLang="zh-CN" sz="2800" b="1" i="0" dirty="0">
                <a:solidFill>
                  <a:srgbClr val="FF0000"/>
                </a:solidFill>
                <a:latin typeface="微软雅黑" pitchFamily="34" charset="0"/>
                <a:ea typeface="微软雅黑" pitchFamily="34" charset="-122"/>
                <a:cs typeface="微软雅黑" pitchFamily="34" charset="-120"/>
              </a:rPr>
              <a:t>[答案]</a:t>
            </a:r>
            <a:r>
              <a:rPr lang="en-US" altLang="zh-CN" sz="2800" b="1" i="0"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如图所示</a:t>
            </a:r>
            <a:endParaRPr lang="en-US" altLang="zh-CN" sz="2800" dirty="0"/>
          </a:p>
        </p:txBody>
      </p:sp>
      <p:pic>
        <p:nvPicPr>
          <p:cNvPr id="6" name="QO_6_AN.84_2#927a8d25a?hastextimagelayout=1&amp;vbadefaultcenterpage=1&amp;parentnodeid=9e78b2704&amp;vbahtmlprocessed=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019288" y="3714400"/>
            <a:ext cx="1874520" cy="1874520"/>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Hexin Slide 56checked= 1 &amp; amp; version = 1.0.5checked=1&amp;version=1.0.5">
    <p:spTree>
      <p:nvGrpSpPr>
        <p:cNvPr id="1" name=""/>
        <p:cNvGrpSpPr/>
        <p:nvPr/>
      </p:nvGrpSpPr>
      <p:grpSpPr>
        <a:xfrm>
          <a:off x="0" y="0"/>
          <a:ext cx="0" cy="0"/>
          <a:chOff x="0" y="0"/>
          <a:chExt cx="0" cy="0"/>
        </a:xfrm>
      </p:grpSpPr>
      <p:sp>
        <p:nvSpPr>
          <p:cNvPr id="2" name="QO_6_BD.85_1#821535b72?segpoint=1&amp;vbadefaultcenterpage=1&amp;parentnodeid=9e78b2704&amp;vbahtmlprocessed=1"/>
          <p:cNvSpPr/>
          <p:nvPr/>
        </p:nvSpPr>
        <p:spPr>
          <a:xfrm>
            <a:off x="356616" y="1620361"/>
            <a:ext cx="11475720" cy="121170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（3）</a:t>
            </a:r>
            <a:r>
              <a:rPr lang="en-US" altLang="zh-CN" sz="2800" b="1" i="0" dirty="0">
                <a:solidFill>
                  <a:srgbClr val="29964C"/>
                </a:solidFill>
                <a:latin typeface="KaiTi" pitchFamily="34" charset="0"/>
                <a:ea typeface="KaiTi" pitchFamily="34" charset="-122"/>
                <a:cs typeface="KaiTi" pitchFamily="34" charset="-120"/>
              </a:rPr>
              <a:t>（2022·锦州中考）</a:t>
            </a:r>
            <a:r>
              <a:rPr lang="en-US" altLang="zh-CN" sz="2800" b="0" i="0" dirty="0">
                <a:solidFill>
                  <a:srgbClr val="000000"/>
                </a:solidFill>
                <a:latin typeface="Times New Roman" pitchFamily="34" charset="0"/>
                <a:ea typeface="微软雅黑" pitchFamily="34" charset="-122"/>
                <a:cs typeface="Times New Roman" pitchFamily="34" charset="-120"/>
              </a:rPr>
              <a:t>如图1-9-20所示，小车向右运动时，物体A处于静止状态。请在图中作出物体A所受到的摩擦力和它对小车压力的示意图。</a:t>
            </a:r>
            <a:endParaRPr lang="en-US" altLang="zh-CN" sz="2800" dirty="0"/>
          </a:p>
        </p:txBody>
      </p:sp>
      <p:sp>
        <p:nvSpPr>
          <p:cNvPr id="3" name="QO_6_BD.85_2#821535b72?imagetipindex=20&amp;vbadefaultcenterpage=1&amp;parentnodeid=9e78b2704&amp;vbahtmlprocessed=1"/>
          <p:cNvSpPr/>
          <p:nvPr/>
        </p:nvSpPr>
        <p:spPr>
          <a:xfrm>
            <a:off x="2484596" y="4492275"/>
            <a:ext cx="13858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图1-9-20</a:t>
            </a:r>
            <a:endParaRPr lang="en-US" altLang="zh-CN" sz="2800" dirty="0"/>
          </a:p>
        </p:txBody>
      </p:sp>
      <p:pic>
        <p:nvPicPr>
          <p:cNvPr id="4" name="QO_6_BD.85_3#821535b72?imagetipindex=20&amp;hastextimagelayout=1&amp;vbadefaultcenterpage=1&amp;parentnodeid=9e78b2704&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14984" y="2938811"/>
            <a:ext cx="4325112" cy="142646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6_AN.86_1#821535b72?hastextimagelayout=1&amp;vbadefaultcenterpage=1&amp;parentnodeid=9e78b2704&amp;vbahtmlprocessed=1"/>
          <p:cNvSpPr/>
          <p:nvPr/>
        </p:nvSpPr>
        <p:spPr>
          <a:xfrm>
            <a:off x="6080760" y="2897727"/>
            <a:ext cx="5742432" cy="566992"/>
          </a:xfrm>
          <a:prstGeom prst="rect">
            <a:avLst/>
          </a:prstGeom>
          <a:noFill/>
          <a:ln/>
        </p:spPr>
        <p:txBody>
          <a:bodyPr wrap="square" lIns="0" tIns="0" rIns="0" bIns="0" rtlCol="0" anchor="t"/>
          <a:lstStyle/>
          <a:p>
            <a:pPr algn="l" latinLnBrk="1">
              <a:lnSpc>
                <a:spcPct val="150000"/>
              </a:lnSpc>
            </a:pPr>
            <a:r>
              <a:rPr lang="en-US" altLang="zh-CN" sz="2800" b="1" i="0" dirty="0">
                <a:solidFill>
                  <a:srgbClr val="FF0000"/>
                </a:solidFill>
                <a:latin typeface="微软雅黑" pitchFamily="34" charset="0"/>
                <a:ea typeface="微软雅黑" pitchFamily="34" charset="-122"/>
                <a:cs typeface="微软雅黑" pitchFamily="34" charset="-120"/>
              </a:rPr>
              <a:t>[答案]</a:t>
            </a:r>
            <a:r>
              <a:rPr lang="en-US" altLang="zh-CN" sz="2800" b="1" i="0"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如图所示</a:t>
            </a:r>
            <a:endParaRPr lang="en-US" altLang="zh-CN" sz="2800" dirty="0"/>
          </a:p>
        </p:txBody>
      </p:sp>
      <p:pic>
        <p:nvPicPr>
          <p:cNvPr id="6" name="QO_6_AN.86_2#821535b72?hastextimagelayout=1&amp;vbadefaultcenterpage=1&amp;parentnodeid=9e78b2704&amp;vbahtmlprocessed=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306056" y="3591718"/>
            <a:ext cx="3291840" cy="1472184"/>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Hexin Slide 57checked= 1 &amp; amp; version = 1.0.5checked=1&amp;version=1.0.5">
    <p:spTree>
      <p:nvGrpSpPr>
        <p:cNvPr id="1" name=""/>
        <p:cNvGrpSpPr/>
        <p:nvPr/>
      </p:nvGrpSpPr>
      <p:grpSpPr>
        <a:xfrm>
          <a:off x="0" y="0"/>
          <a:ext cx="0" cy="0"/>
          <a:chOff x="0" y="0"/>
          <a:chExt cx="0" cy="0"/>
        </a:xfrm>
      </p:grpSpPr>
      <p:sp>
        <p:nvSpPr>
          <p:cNvPr id="2" name="C_4_BD#06c276571?vbadefaultcenterpage=1&amp;parentnodeid=a8c71d447&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40000"/>
              </a:lnSpc>
            </a:pPr>
            <a:r>
              <a:rPr lang="en-US" altLang="zh-CN" sz="3000" b="1" i="0" dirty="0">
                <a:solidFill>
                  <a:srgbClr val="000000"/>
                </a:solidFill>
                <a:latin typeface="微软雅黑" pitchFamily="34" charset="0"/>
                <a:ea typeface="微软雅黑" pitchFamily="34" charset="-122"/>
                <a:cs typeface="微软雅黑" pitchFamily="34" charset="-120"/>
              </a:rPr>
              <a:t>三、实验与探究题</a:t>
            </a:r>
            <a:endParaRPr lang="en-US" altLang="zh-CN" sz="3000" dirty="0"/>
          </a:p>
        </p:txBody>
      </p:sp>
      <p:sp>
        <p:nvSpPr>
          <p:cNvPr id="3" name="QO_5_BD.87_1#cd3d237a5?segpoint=1&amp;vbadefaultcenterpage=1&amp;parentnodeid=06c276571&amp;vbahtmlprocessed=1"/>
          <p:cNvSpPr/>
          <p:nvPr/>
        </p:nvSpPr>
        <p:spPr>
          <a:xfrm>
            <a:off x="356616" y="1195578"/>
            <a:ext cx="11475720" cy="1137031"/>
          </a:xfrm>
          <a:prstGeom prst="rect">
            <a:avLst/>
          </a:prstGeom>
          <a:noFill/>
          <a:ln/>
        </p:spPr>
        <p:txBody>
          <a:bodyPr wrap="square" lIns="0" tIns="0" rIns="0" bIns="0" rtlCol="0" anchor="t"/>
          <a:lstStyle/>
          <a:p>
            <a:pPr algn="l" latinLnBrk="1">
              <a:lnSpc>
                <a:spcPct val="140000"/>
              </a:lnSpc>
            </a:pPr>
            <a:r>
              <a:rPr lang="en-US" altLang="zh-CN" sz="2800" b="0" i="0" dirty="0">
                <a:solidFill>
                  <a:srgbClr val="000000"/>
                </a:solidFill>
                <a:latin typeface="Times New Roman" pitchFamily="34" charset="0"/>
                <a:ea typeface="微软雅黑" pitchFamily="34" charset="-122"/>
                <a:cs typeface="Times New Roman" pitchFamily="34" charset="-120"/>
              </a:rPr>
              <a:t>13.</a:t>
            </a:r>
            <a:r>
              <a:rPr lang="en-US" altLang="zh-CN" sz="2800" b="1" i="0" dirty="0">
                <a:solidFill>
                  <a:srgbClr val="29964C"/>
                </a:solidFill>
                <a:latin typeface="KaiTi" pitchFamily="34" charset="0"/>
                <a:ea typeface="KaiTi" pitchFamily="34" charset="-122"/>
                <a:cs typeface="KaiTi" pitchFamily="34" charset="-120"/>
              </a:rPr>
              <a:t>（2022·遂宁中考）</a:t>
            </a:r>
            <a:r>
              <a:rPr lang="en-US" altLang="zh-CN" sz="2800" b="0" i="0" dirty="0">
                <a:solidFill>
                  <a:srgbClr val="000000"/>
                </a:solidFill>
                <a:latin typeface="Times New Roman" pitchFamily="34" charset="0"/>
                <a:ea typeface="微软雅黑" pitchFamily="34" charset="-122"/>
                <a:cs typeface="Times New Roman" pitchFamily="34" charset="-120"/>
              </a:rPr>
              <a:t>某兴趣小组在探究“滑动摩擦力的大小与什么因素有关”时，用同一木块分别做了如图1-9-21所示的甲、乙、丙三次实验。</a:t>
            </a:r>
            <a:endParaRPr lang="en-US" altLang="zh-CN" sz="2800" dirty="0"/>
          </a:p>
        </p:txBody>
      </p:sp>
      <p:pic>
        <p:nvPicPr>
          <p:cNvPr id="4" name="QO_5_BD.87_2#cd3d237a5?imagetipindex=21&amp;vbadefaultcenterpage=1&amp;parentnodeid=06c276571&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337560" y="2463800"/>
            <a:ext cx="5522976" cy="29443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BD.87_3#cd3d237a5?imagetipindex=21&amp;vbadefaultcenterpage=1&amp;parentnodeid=06c276571&amp;vbahtmlprocessed=1"/>
          <p:cNvSpPr/>
          <p:nvPr/>
        </p:nvSpPr>
        <p:spPr>
          <a:xfrm>
            <a:off x="5406104" y="5535168"/>
            <a:ext cx="1385887" cy="539623"/>
          </a:xfrm>
          <a:prstGeom prst="rect">
            <a:avLst/>
          </a:prstGeom>
          <a:noFill/>
          <a:ln/>
        </p:spPr>
        <p:txBody>
          <a:bodyPr wrap="square" lIns="0" tIns="0" rIns="0" bIns="0" rtlCol="0" anchor="t"/>
          <a:lstStyle/>
          <a:p>
            <a:pPr algn="ctr" latinLnBrk="1">
              <a:lnSpc>
                <a:spcPct val="140000"/>
              </a:lnSpc>
            </a:pPr>
            <a:r>
              <a:rPr lang="en-US" altLang="zh-CN" sz="2800" b="0" i="0" dirty="0">
                <a:solidFill>
                  <a:srgbClr val="000000"/>
                </a:solidFill>
                <a:latin typeface="Times New Roman" pitchFamily="34" charset="0"/>
                <a:ea typeface="微软雅黑" pitchFamily="34" charset="-122"/>
                <a:cs typeface="Times New Roman" pitchFamily="34" charset="-120"/>
              </a:rPr>
              <a:t>图1-9-21</a:t>
            </a:r>
            <a:endParaRPr lang="en-US" altLang="zh-CN" sz="2800" dirty="0"/>
          </a:p>
        </p:txBody>
      </p:sp>
    </p:spTree>
  </p:cSld>
  <p:clrMapOvr>
    <a:masterClrMapping/>
  </p:clrMapOvr>
  <p:transition>
    <p:split dir="in"/>
  </p:transition>
</p:sld>
</file>

<file path=ppt/slides/slide55.xml><?xml version="1.0" encoding="utf-8"?>
<p:sld xmlns:a="http://schemas.openxmlformats.org/drawingml/2006/main" xmlns:r="http://schemas.openxmlformats.org/officeDocument/2006/relationships" xmlns:p="http://schemas.openxmlformats.org/presentationml/2006/main">
  <p:cSld name="Hexin Slide 58checked= 1 &amp; amp; version = 1.0.5checked=1&amp;version=1.0.5">
    <p:spTree>
      <p:nvGrpSpPr>
        <p:cNvPr id="1" name=""/>
        <p:cNvGrpSpPr/>
        <p:nvPr/>
      </p:nvGrpSpPr>
      <p:grpSpPr>
        <a:xfrm>
          <a:off x="0" y="0"/>
          <a:ext cx="0" cy="0"/>
          <a:chOff x="0" y="0"/>
          <a:chExt cx="0" cy="0"/>
        </a:xfrm>
      </p:grpSpPr>
      <p:sp>
        <p:nvSpPr>
          <p:cNvPr id="2" name="QB_6#4de8bc031?vbadefaultcenterpage=1&amp;parentnodeid=cd3d237a5&amp;vbahtmlprocessed=1&amp;hasbroken=1"/>
          <p:cNvSpPr/>
          <p:nvPr/>
        </p:nvSpPr>
        <p:spPr>
          <a:xfrm>
            <a:off x="356616" y="1130808"/>
            <a:ext cx="11475720" cy="1851787"/>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（1）甲、乙、丙三次实验中以相同速度沿水平方向匀速拉动木块</a:t>
            </a:r>
            <a:r>
              <a:rPr lang="en-US" altLang="zh-CN" sz="2800" b="0" i="0">
                <a:solidFill>
                  <a:srgbClr val="000000"/>
                </a:solidFill>
                <a:latin typeface="Times New Roman" pitchFamily="34" charset="0"/>
                <a:ea typeface="微软雅黑" pitchFamily="34" charset="-122"/>
                <a:cs typeface="Times New Roman" pitchFamily="34" charset="-120"/>
              </a:rPr>
              <a:t>，根据</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二力平衡可知，弹簧测力计对木块的拉力大小</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选填“等于”“</a:t>
            </a:r>
            <a:r>
              <a:rPr lang="en-US" altLang="zh-CN" sz="2800" b="0" i="0">
                <a:solidFill>
                  <a:srgbClr val="000000"/>
                </a:solidFill>
                <a:latin typeface="Times New Roman" pitchFamily="34" charset="0"/>
                <a:ea typeface="微软雅黑" pitchFamily="34" charset="-122"/>
                <a:cs typeface="Times New Roman" pitchFamily="34" charset="-120"/>
              </a:rPr>
              <a:t>大于”</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或</a:t>
            </a:r>
            <a:r>
              <a:rPr lang="en-US" altLang="zh-CN" sz="2800" b="0" i="0" dirty="0">
                <a:solidFill>
                  <a:srgbClr val="000000"/>
                </a:solidFill>
                <a:latin typeface="Times New Roman" pitchFamily="34" charset="0"/>
                <a:ea typeface="微软雅黑" pitchFamily="34" charset="-122"/>
                <a:cs typeface="Times New Roman" pitchFamily="34" charset="-120"/>
              </a:rPr>
              <a:t>“小于”）滑动摩擦力的大小。</a:t>
            </a:r>
            <a:endParaRPr lang="en-US" altLang="zh-CN" sz="2800" dirty="0"/>
          </a:p>
        </p:txBody>
      </p:sp>
      <p:sp>
        <p:nvSpPr>
          <p:cNvPr id="3" name="QB_6_AN.88_1#4de8bc031.blank?vbadefaultcenterpage=1&amp;parentnodeid=cd3d237a5&amp;vbapositionanswer=56&amp;vbahtmlprocessed=1"/>
          <p:cNvSpPr/>
          <p:nvPr/>
        </p:nvSpPr>
        <p:spPr>
          <a:xfrm>
            <a:off x="7608316" y="1754790"/>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等于</a:t>
            </a:r>
            <a:endParaRPr lang="en-US" altLang="zh-CN" sz="2800" dirty="0"/>
          </a:p>
        </p:txBody>
      </p:sp>
      <p:sp>
        <p:nvSpPr>
          <p:cNvPr id="4" name="P_6_BD#f9f65e5cb?segpoint=1&amp;vbadefaultcenterpage=1&amp;parentnodeid=cd3d237a5&amp;vbahtmlprocessed=1"/>
          <p:cNvSpPr/>
          <p:nvPr/>
        </p:nvSpPr>
        <p:spPr>
          <a:xfrm>
            <a:off x="356616" y="3059049"/>
            <a:ext cx="11475720" cy="12120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（2）通过对比甲、乙两次实验可知：其他条件相同时，压力越大，滑动摩擦力越大。</a:t>
            </a:r>
            <a:endParaRPr lang="en-US" altLang="zh-CN" sz="2800" dirty="0"/>
          </a:p>
        </p:txBody>
      </p:sp>
      <p:sp>
        <p:nvSpPr>
          <p:cNvPr id="5" name="QB_6#6b402e775?vbadefaultcenterpage=1&amp;parentnodeid=cd3d237a5&amp;vbahtmlprocessed=1&amp;hasbroken=1"/>
          <p:cNvSpPr/>
          <p:nvPr/>
        </p:nvSpPr>
        <p:spPr>
          <a:xfrm>
            <a:off x="356616" y="4341430"/>
            <a:ext cx="11475720" cy="1212025"/>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（3）通过对比</a:t>
            </a:r>
            <a:r>
              <a:rPr lang="en-US" altLang="zh-CN" sz="2800" i="0" dirty="0">
                <a:solidFill>
                  <a:srgbClr val="000000"/>
                </a:solidFill>
                <a:latin typeface="SimSun" pitchFamily="34" charset="0"/>
                <a:ea typeface="SimSun" pitchFamily="34" charset="-122"/>
                <a:cs typeface="SimSun" pitchFamily="34" charset="-120"/>
              </a:rPr>
              <a:t>________</a:t>
            </a:r>
            <a:r>
              <a:rPr lang="en-US" altLang="zh-CN" sz="2800" b="0" i="0" dirty="0">
                <a:solidFill>
                  <a:srgbClr val="000000"/>
                </a:solidFill>
                <a:latin typeface="Times New Roman" pitchFamily="34" charset="0"/>
                <a:ea typeface="微软雅黑" pitchFamily="34" charset="-122"/>
                <a:cs typeface="Times New Roman" pitchFamily="34" charset="-120"/>
              </a:rPr>
              <a:t>两次实验可知：其他条件相同时，接触面越粗糙，</a:t>
            </a: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滑动摩擦力越大</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6" name="QB_6_AN.89_1#6b402e775.blank?vbadefaultcenterpage=1&amp;parentnodeid=cd3d237a5&amp;vbapositionanswer=57&amp;vbahtmlprocessed=1"/>
          <p:cNvSpPr/>
          <p:nvPr/>
        </p:nvSpPr>
        <p:spPr>
          <a:xfrm>
            <a:off x="2807716" y="4312824"/>
            <a:ext cx="11477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甲、丙</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blinds(horizontal)">
                                      <p:cBhvr>
                                        <p:cTn id="15" dur="500"/>
                                        <p:tgtEl>
                                          <p:spTgt spid="6">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linds(horizontal)">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Hexin Slide 59checked= 1 &amp; amp; version = 1.0.5checked=1&amp;version=1.0.5">
    <p:spTree>
      <p:nvGrpSpPr>
        <p:cNvPr id="1" name=""/>
        <p:cNvGrpSpPr/>
        <p:nvPr/>
      </p:nvGrpSpPr>
      <p:grpSpPr>
        <a:xfrm>
          <a:off x="0" y="0"/>
          <a:ext cx="0" cy="0"/>
          <a:chOff x="0" y="0"/>
          <a:chExt cx="0" cy="0"/>
        </a:xfrm>
      </p:grpSpPr>
      <p:sp>
        <p:nvSpPr>
          <p:cNvPr id="2" name="QB_6_BD.90_1#6881b07d2?segpoint=1&amp;vbadefaultcenterpage=1&amp;parentnodeid=cd3d237a5&amp;vbahtmlprocessed=1"/>
          <p:cNvSpPr/>
          <p:nvPr/>
        </p:nvSpPr>
        <p:spPr>
          <a:xfrm>
            <a:off x="356616" y="736092"/>
            <a:ext cx="11475720" cy="987997"/>
          </a:xfrm>
          <a:prstGeom prst="rect">
            <a:avLst/>
          </a:prstGeom>
          <a:noFill/>
          <a:ln/>
        </p:spPr>
        <p:txBody>
          <a:bodyPr wrap="square" lIns="0" tIns="0" rIns="0" bIns="0" rtlCol="0" anchor="t"/>
          <a:lstStyle/>
          <a:p>
            <a:pPr algn="l" latinLnBrk="1">
              <a:lnSpc>
                <a:spcPct val="120000"/>
              </a:lnSpc>
            </a:pPr>
            <a:r>
              <a:rPr lang="en-US" altLang="zh-CN" sz="2800" b="0" i="0" dirty="0">
                <a:solidFill>
                  <a:srgbClr val="000000"/>
                </a:solidFill>
                <a:latin typeface="Times New Roman" pitchFamily="34" charset="0"/>
                <a:ea typeface="微软雅黑" pitchFamily="34" charset="-122"/>
                <a:cs typeface="Times New Roman" pitchFamily="34" charset="-120"/>
              </a:rPr>
              <a:t>（4）兴趣小组的同学利用图甲实验装置继续探究滑动摩擦力与速度的关系，改变木块的速度进行实验，记录的实验数据如下表。</a:t>
            </a:r>
            <a:endParaRPr lang="en-US" altLang="zh-CN" sz="2800" dirty="0"/>
          </a:p>
        </p:txBody>
      </p:sp>
      <mc:AlternateContent xmlns:mc="http://schemas.openxmlformats.org/markup-compatibility/2006" xmlns:a14="http://schemas.microsoft.com/office/drawing/2010/main">
        <mc:Choice Requires="a14">
          <p:graphicFrame>
            <p:nvGraphicFramePr>
              <p:cNvPr id="57" name="QB_6_BD.90_2#6881b07d2?colgroup=18,2,2,2,2&amp;vbadefaultcenterpage=1&amp;parentnodeid=cd3d237a5&amp;vbahtmlprocessed=1&amp;hasbroken=1"/>
              <p:cNvGraphicFramePr>
                <a:graphicFrameLocks noGrp="1"/>
              </p:cNvGraphicFramePr>
              <p:nvPr>
                <p:extLst>
                  <p:ext uri="{D42A27DB-BD31-4B8C-83A1-F6EECF244321}">
                    <p14:modId xmlns:p14="http://schemas.microsoft.com/office/powerpoint/2010/main" val="200995381"/>
                  </p:ext>
                </p:extLst>
              </p:nvPr>
            </p:nvGraphicFramePr>
            <p:xfrm>
              <a:off x="356616" y="1859280"/>
              <a:ext cx="11420856" cy="1562100"/>
            </p:xfrm>
            <a:graphic>
              <a:graphicData uri="http://schemas.openxmlformats.org/drawingml/2006/table">
                <a:tbl>
                  <a:tblPr/>
                  <a:tblGrid>
                    <a:gridCol w="6894576">
                      <a:extLst>
                        <a:ext uri="{9D8B030D-6E8A-4147-A177-3AD203B41FA5}">
                          <a16:colId xmlns:a16="http://schemas.microsoft.com/office/drawing/2014/main" xmlns="" val="20000"/>
                        </a:ext>
                      </a:extLst>
                    </a:gridCol>
                    <a:gridCol w="1124712">
                      <a:extLst>
                        <a:ext uri="{9D8B030D-6E8A-4147-A177-3AD203B41FA5}">
                          <a16:colId xmlns:a16="http://schemas.microsoft.com/office/drawing/2014/main" xmlns="" val="20001"/>
                        </a:ext>
                      </a:extLst>
                    </a:gridCol>
                    <a:gridCol w="1133856">
                      <a:extLst>
                        <a:ext uri="{9D8B030D-6E8A-4147-A177-3AD203B41FA5}">
                          <a16:colId xmlns:a16="http://schemas.microsoft.com/office/drawing/2014/main" xmlns="" val="20002"/>
                        </a:ext>
                      </a:extLst>
                    </a:gridCol>
                    <a:gridCol w="1133856">
                      <a:extLst>
                        <a:ext uri="{9D8B030D-6E8A-4147-A177-3AD203B41FA5}">
                          <a16:colId xmlns:a16="http://schemas.microsoft.com/office/drawing/2014/main" xmlns="" val="20003"/>
                        </a:ext>
                      </a:extLst>
                    </a:gridCol>
                    <a:gridCol w="1133856">
                      <a:extLst>
                        <a:ext uri="{9D8B030D-6E8A-4147-A177-3AD203B41FA5}">
                          <a16:colId xmlns:a16="http://schemas.microsoft.com/office/drawing/2014/main" xmlns="" val="20004"/>
                        </a:ext>
                      </a:extLst>
                    </a:gridCol>
                  </a:tblGrid>
                  <a:tr h="475933">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实验序号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475615">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运动速度</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d>
                                <m:dPr>
                                  <m:ctrlPr>
                                    <a:rPr lang="en-US" altLang="zh-CN" sz="2800" b="0" i="1" dirty="0">
                                      <a:solidFill>
                                        <a:srgbClr val="000000"/>
                                      </a:solidFill>
                                      <a:latin typeface="Cambria Math"/>
                                      <a:ea typeface="微软雅黑" pitchFamily="34" charset="-122"/>
                                      <a:cs typeface="Times New Roman" pitchFamily="34" charset="-120"/>
                                    </a:rPr>
                                  </m:ctrlPr>
                                </m:dPr>
                                <m:e>
                                  <m:sSup>
                                    <m:sSupPr>
                                      <m:ctrlPr>
                                        <a:rPr lang="en-US" altLang="zh-CN" sz="2800" b="0" i="1" dirty="0">
                                          <a:solidFill>
                                            <a:srgbClr val="000000"/>
                                          </a:solidFill>
                                          <a:latin typeface="Cambria Math"/>
                                          <a:ea typeface="微软雅黑" pitchFamily="34" charset="-122"/>
                                          <a:cs typeface="Times New Roman" pitchFamily="34" charset="-120"/>
                                        </a:rPr>
                                      </m:ctrlPr>
                                    </m:sSupPr>
                                    <m:e>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m</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s</m:t>
                                      </m:r>
                                    </m:e>
                                    <m:sup>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m:t>
                                      </m:r>
                                    </m:sup>
                                  </m:sSup>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475615">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弹簧测力计的示数</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mc:Choice>
        <mc:Fallback xmlns="">
          <p:graphicFrame>
            <p:nvGraphicFramePr>
              <p:cNvPr id="57" name="QB_6_BD.90_2#6881b07d2?colgroup=18,2,2,2,2&amp;vbadefaultcenterpage=1&amp;parentnodeid=cd3d237a5&amp;vbahtmlprocessed=1&amp;hasbroken=1"/>
              <p:cNvGraphicFramePr>
                <a:graphicFrameLocks noGrp="1"/>
              </p:cNvGraphicFramePr>
              <p:nvPr>
                <p:extLst>
                  <p:ext uri="{D42A27DB-BD31-4B8C-83A1-F6EECF244321}">
                    <p14:modId xmlns:p14="http://schemas.microsoft.com/office/powerpoint/2010/main" val="200995381"/>
                  </p:ext>
                </p:extLst>
              </p:nvPr>
            </p:nvGraphicFramePr>
            <p:xfrm>
              <a:off x="356616" y="1859280"/>
              <a:ext cx="11420856" cy="1446594"/>
            </p:xfrm>
            <a:graphic>
              <a:graphicData uri="http://schemas.openxmlformats.org/drawingml/2006/table">
                <a:tbl>
                  <a:tblPr/>
                  <a:tblGrid>
                    <a:gridCol w="6894576">
                      <a:extLst>
                        <a:ext uri="{9D8B030D-6E8A-4147-A177-3AD203B41FA5}">
                          <a16:colId xmlns:a16="http://schemas.microsoft.com/office/drawing/2014/main" val="20000"/>
                        </a:ext>
                      </a:extLst>
                    </a:gridCol>
                    <a:gridCol w="1124712">
                      <a:extLst>
                        <a:ext uri="{9D8B030D-6E8A-4147-A177-3AD203B41FA5}">
                          <a16:colId xmlns:a16="http://schemas.microsoft.com/office/drawing/2014/main" val="20001"/>
                        </a:ext>
                      </a:extLst>
                    </a:gridCol>
                    <a:gridCol w="1133856">
                      <a:extLst>
                        <a:ext uri="{9D8B030D-6E8A-4147-A177-3AD203B41FA5}">
                          <a16:colId xmlns:a16="http://schemas.microsoft.com/office/drawing/2014/main" val="20002"/>
                        </a:ext>
                      </a:extLst>
                    </a:gridCol>
                    <a:gridCol w="1133856">
                      <a:extLst>
                        <a:ext uri="{9D8B030D-6E8A-4147-A177-3AD203B41FA5}">
                          <a16:colId xmlns:a16="http://schemas.microsoft.com/office/drawing/2014/main" val="20003"/>
                        </a:ext>
                      </a:extLst>
                    </a:gridCol>
                    <a:gridCol w="1133856">
                      <a:extLst>
                        <a:ext uri="{9D8B030D-6E8A-4147-A177-3AD203B41FA5}">
                          <a16:colId xmlns:a16="http://schemas.microsoft.com/office/drawing/2014/main" val="20004"/>
                        </a:ext>
                      </a:extLst>
                    </a:gridCol>
                  </a:tblGrid>
                  <a:tr h="482410">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实验序号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82092">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8" t="-111250" r="-65871" b="-141250"/>
                          </a:stretch>
                        </a:blipFill>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82092">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8" t="-213924" r="-65871" b="-43038"/>
                          </a:stretch>
                        </a:blipFill>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p:sp>
        <p:nvSpPr>
          <p:cNvPr id="4" name="QB_6_BD.90_3#6881b07d2?vbadefaultcenterpage=1&amp;parentnodeid=cd3d237a5&amp;vbahtmlprocessed=1&amp;hasbroken=1"/>
          <p:cNvSpPr/>
          <p:nvPr/>
        </p:nvSpPr>
        <p:spPr>
          <a:xfrm>
            <a:off x="356616" y="3421380"/>
            <a:ext cx="11475720" cy="987679"/>
          </a:xfrm>
          <a:prstGeom prst="rect">
            <a:avLst/>
          </a:prstGeom>
          <a:noFill/>
          <a:ln/>
        </p:spPr>
        <p:txBody>
          <a:bodyPr wrap="none" lIns="0" tIns="0" rIns="0" bIns="0" rtlCol="0" anchor="t"/>
          <a:lstStyle/>
          <a:p>
            <a:pPr algn="l" latinLnBrk="1">
              <a:lnSpc>
                <a:spcPts val="4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分析实验数据可知</a:t>
            </a:r>
            <a:r>
              <a:rPr lang="en-US" altLang="zh-CN" sz="2800" b="0" i="0">
                <a:solidFill>
                  <a:srgbClr val="000000"/>
                </a:solidFill>
                <a:latin typeface="Times New Roman" pitchFamily="34" charset="0"/>
                <a:ea typeface="微软雅黑" pitchFamily="34" charset="-122"/>
                <a:cs typeface="Times New Roman" pitchFamily="34" charset="-120"/>
              </a:rPr>
              <a:t>：滑动摩擦力的大小与物体运动的速度</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（选</a:t>
            </a:r>
          </a:p>
          <a:p>
            <a:pPr latinLnBrk="1">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填</a:t>
            </a:r>
            <a:r>
              <a:rPr lang="en-US" altLang="zh-CN" sz="2800" b="0" i="0" dirty="0">
                <a:solidFill>
                  <a:srgbClr val="000000"/>
                </a:solidFill>
                <a:latin typeface="Times New Roman" pitchFamily="34" charset="0"/>
                <a:ea typeface="微软雅黑" pitchFamily="34" charset="-122"/>
                <a:cs typeface="Times New Roman" pitchFamily="34" charset="-120"/>
              </a:rPr>
              <a:t>“有关”或“无关”）。</a:t>
            </a:r>
            <a:endParaRPr lang="en-US" altLang="zh-CN" sz="2800" dirty="0"/>
          </a:p>
        </p:txBody>
      </p:sp>
      <p:sp>
        <p:nvSpPr>
          <p:cNvPr id="5" name="QB_6_AN.91_1#6881b07d2.blank?vbadefaultcenterpage=1&amp;parentnodeid=cd3d237a5&amp;vbapositionanswer=58&amp;vbahtmlprocessed=1"/>
          <p:cNvSpPr/>
          <p:nvPr/>
        </p:nvSpPr>
        <p:spPr>
          <a:xfrm>
            <a:off x="10097516" y="3383280"/>
            <a:ext cx="792163" cy="475933"/>
          </a:xfrm>
          <a:prstGeom prst="rect">
            <a:avLst/>
          </a:prstGeom>
          <a:noFill/>
          <a:ln/>
        </p:spPr>
        <p:txBody>
          <a:bodyPr wrap="square" lIns="0" tIns="0" rIns="0" bIns="0" rtlCol="0" anchor="t"/>
          <a:lstStyle/>
          <a:p>
            <a:pPr algn="ctr" latinLnBrk="1">
              <a:lnSpc>
                <a:spcPts val="4100"/>
              </a:lnSpc>
            </a:pPr>
            <a:r>
              <a:rPr lang="en-US" altLang="zh-CN" sz="2800" b="0" i="0" dirty="0">
                <a:solidFill>
                  <a:srgbClr val="FF0000"/>
                </a:solidFill>
                <a:latin typeface="微软雅黑" pitchFamily="34" charset="0"/>
                <a:ea typeface="微软雅黑" pitchFamily="34" charset="-122"/>
                <a:cs typeface="微软雅黑" pitchFamily="34" charset="-120"/>
              </a:rPr>
              <a:t>无关</a:t>
            </a:r>
            <a:endParaRPr lang="en-US" altLang="zh-CN" sz="2800" dirty="0"/>
          </a:p>
        </p:txBody>
      </p:sp>
      <p:sp>
        <p:nvSpPr>
          <p:cNvPr id="6" name="QB_6#eb2071798?vbadefaultcenterpage=1&amp;parentnodeid=cd3d237a5&amp;vbahtmlprocessed=1&amp;hasbroken=1"/>
          <p:cNvSpPr/>
          <p:nvPr/>
        </p:nvSpPr>
        <p:spPr>
          <a:xfrm>
            <a:off x="356616" y="4448429"/>
            <a:ext cx="11475720" cy="1499743"/>
          </a:xfrm>
          <a:prstGeom prst="rect">
            <a:avLst/>
          </a:prstGeom>
          <a:noFill/>
          <a:ln/>
        </p:spPr>
        <p:txBody>
          <a:bodyPr wrap="none" lIns="0" tIns="0" rIns="0" bIns="0" rtlCol="0" anchor="t"/>
          <a:lstStyle/>
          <a:p>
            <a:pPr algn="l" latinLnBrk="1">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（5）小组交流讨论时发现：在实验中很难使木块做匀速直线运动</a:t>
            </a:r>
            <a:r>
              <a:rPr lang="en-US" altLang="zh-CN" sz="2800" b="0" i="0">
                <a:solidFill>
                  <a:srgbClr val="000000"/>
                </a:solidFill>
                <a:latin typeface="Times New Roman" pitchFamily="34" charset="0"/>
                <a:ea typeface="微软雅黑" pitchFamily="34" charset="-122"/>
                <a:cs typeface="Times New Roman" pitchFamily="34" charset="-120"/>
              </a:rPr>
              <a:t>，于是</a:t>
            </a:r>
          </a:p>
          <a:p>
            <a:pPr latinLnBrk="1">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小伟设计了如图</a:t>
            </a:r>
            <a:r>
              <a:rPr lang="en-US" altLang="zh-CN" sz="2800" b="0" i="0" dirty="0">
                <a:solidFill>
                  <a:srgbClr val="000000"/>
                </a:solidFill>
                <a:latin typeface="Times New Roman" pitchFamily="34" charset="0"/>
                <a:ea typeface="微软雅黑" pitchFamily="34" charset="-122"/>
                <a:cs typeface="Times New Roman" pitchFamily="34" charset="-120"/>
              </a:rPr>
              <a:t>1-9-21丁所示的实验装置</a:t>
            </a:r>
            <a:r>
              <a:rPr lang="en-US" altLang="zh-CN" sz="2800" b="0" i="0">
                <a:solidFill>
                  <a:srgbClr val="000000"/>
                </a:solidFill>
                <a:latin typeface="Times New Roman" pitchFamily="34" charset="0"/>
                <a:ea typeface="微软雅黑" pitchFamily="34" charset="-122"/>
                <a:cs typeface="Times New Roman" pitchFamily="34" charset="-120"/>
              </a:rPr>
              <a:t>，该装置的优点是</a:t>
            </a:r>
            <a:r>
              <a:rPr lang="en-US" altLang="zh-CN" sz="2800" i="0">
                <a:solidFill>
                  <a:srgbClr val="000000"/>
                </a:solidFill>
                <a:latin typeface="SimSun" pitchFamily="34" charset="0"/>
                <a:ea typeface="SimSun" pitchFamily="34" charset="-122"/>
                <a:cs typeface="SimSun" pitchFamily="34" charset="-120"/>
              </a:rPr>
              <a:t>________</a:t>
            </a:r>
            <a:r>
              <a:rPr lang="en-US" altLang="zh-CN" sz="2800" b="0" i="0">
                <a:solidFill>
                  <a:srgbClr val="000000"/>
                </a:solidFill>
                <a:latin typeface="Times New Roman" pitchFamily="34" charset="0"/>
                <a:ea typeface="微软雅黑" pitchFamily="34" charset="-122"/>
                <a:cs typeface="Times New Roman" pitchFamily="34" charset="-120"/>
              </a:rPr>
              <a:t>（选</a:t>
            </a:r>
          </a:p>
          <a:p>
            <a:pPr latinLnBrk="1">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填</a:t>
            </a:r>
            <a:r>
              <a:rPr lang="en-US" altLang="zh-CN" sz="2800" b="0" i="0" dirty="0">
                <a:solidFill>
                  <a:srgbClr val="000000"/>
                </a:solidFill>
                <a:latin typeface="Times New Roman" pitchFamily="34" charset="0"/>
                <a:ea typeface="微软雅黑" pitchFamily="34" charset="-122"/>
                <a:cs typeface="Times New Roman" pitchFamily="34" charset="-120"/>
              </a:rPr>
              <a:t>“需要”或“不需要”）长木板做匀速直线运动。</a:t>
            </a:r>
            <a:endParaRPr lang="en-US" altLang="zh-CN" sz="2800" dirty="0"/>
          </a:p>
        </p:txBody>
      </p:sp>
      <p:sp>
        <p:nvSpPr>
          <p:cNvPr id="7" name="QB_6_AN.92_1#eb2071798.blank?vbadefaultcenterpage=1&amp;parentnodeid=cd3d237a5&amp;vbapositionanswer=59&amp;vbahtmlprocessed=1"/>
          <p:cNvSpPr/>
          <p:nvPr/>
        </p:nvSpPr>
        <p:spPr>
          <a:xfrm>
            <a:off x="9624441" y="4922393"/>
            <a:ext cx="1147763" cy="475933"/>
          </a:xfrm>
          <a:prstGeom prst="rect">
            <a:avLst/>
          </a:prstGeom>
          <a:noFill/>
          <a:ln/>
        </p:spPr>
        <p:txBody>
          <a:bodyPr wrap="square" lIns="0" tIns="0" rIns="0" bIns="0" rtlCol="0" anchor="t"/>
          <a:lstStyle/>
          <a:p>
            <a:pPr algn="ctr" latinLnBrk="1">
              <a:lnSpc>
                <a:spcPts val="4100"/>
              </a:lnSpc>
            </a:pPr>
            <a:r>
              <a:rPr lang="en-US" altLang="zh-CN" sz="2800" b="0" i="0" dirty="0">
                <a:solidFill>
                  <a:srgbClr val="FF0000"/>
                </a:solidFill>
                <a:latin typeface="微软雅黑" pitchFamily="34" charset="0"/>
                <a:ea typeface="微软雅黑" pitchFamily="34" charset="-122"/>
                <a:cs typeface="微软雅黑" pitchFamily="34" charset="-120"/>
              </a:rPr>
              <a:t>不需要</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blinds(horizontal)">
                                      <p:cBhvr>
                                        <p:cTn id="15" dur="500"/>
                                        <p:tgtEl>
                                          <p:spTgt spid="7">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blinds(horizontal)">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Hexin Slide 60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93_1#551d6e0a4?segpoint=1&amp;vbadefaultcenterpage=1&amp;parentnodeid=06c276571&amp;vbahtmlprocessed=1&amp;hasbroken=1"/>
              <p:cNvSpPr/>
              <p:nvPr/>
            </p:nvSpPr>
            <p:spPr>
              <a:xfrm>
                <a:off x="356616" y="1075118"/>
                <a:ext cx="11475720" cy="1212025"/>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14.</a:t>
                </a:r>
                <a:r>
                  <a:rPr lang="en-US" altLang="zh-CN" sz="2800" b="1" i="0" dirty="0">
                    <a:solidFill>
                      <a:srgbClr val="29964C"/>
                    </a:solidFill>
                    <a:latin typeface="KaiTi" pitchFamily="34" charset="0"/>
                    <a:ea typeface="KaiTi" pitchFamily="34" charset="-122"/>
                    <a:cs typeface="KaiTi" pitchFamily="34" charset="-120"/>
                  </a:rPr>
                  <a:t>（2022·大庆中考）</a:t>
                </a:r>
                <a:r>
                  <a:rPr lang="en-US" altLang="zh-CN" sz="2800" b="0" i="0" dirty="0">
                    <a:solidFill>
                      <a:srgbClr val="000000"/>
                    </a:solidFill>
                    <a:latin typeface="Times New Roman" pitchFamily="34" charset="0"/>
                    <a:ea typeface="微软雅黑" pitchFamily="34" charset="-122"/>
                    <a:cs typeface="Times New Roman" pitchFamily="34" charset="-120"/>
                  </a:rPr>
                  <a:t>小明想比较某两种品牌运动鞋的防滑性能</a:t>
                </a:r>
                <a:r>
                  <a:rPr lang="en-US" altLang="zh-CN" sz="2800" b="0" i="0">
                    <a:solidFill>
                      <a:srgbClr val="000000"/>
                    </a:solidFill>
                    <a:latin typeface="Times New Roman" pitchFamily="34" charset="0"/>
                    <a:ea typeface="微软雅黑" pitchFamily="34" charset="-122"/>
                    <a:cs typeface="Times New Roman" pitchFamily="34" charset="-120"/>
                  </a:rPr>
                  <a:t>，他设</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计了如图</a:t>
                </a:r>
                <a:r>
                  <a:rPr lang="en-US" altLang="zh-CN" sz="900" b="0" i="0" u="none">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1−9−22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所示的实验，实验步骤如下。</a:t>
                </a:r>
                <a:endParaRPr lang="en-US" altLang="zh-CN" sz="2800" dirty="0"/>
              </a:p>
            </p:txBody>
          </p:sp>
        </mc:Choice>
        <mc:Fallback xmlns="">
          <p:sp>
            <p:nvSpPr>
              <p:cNvPr id="2" name="QO_5_BD.93_1#551d6e0a4?segpoint=1&amp;vbadefaultcenterpage=1&amp;parentnodeid=06c276571&amp;vbahtmlprocessed=1&amp;hasbroken=1"/>
              <p:cNvSpPr>
                <a:spLocks noRot="1" noChangeAspect="1" noMove="1" noResize="1" noEditPoints="1" noAdjustHandles="1" noChangeArrowheads="1" noChangeShapeType="1" noTextEdit="1"/>
              </p:cNvSpPr>
              <p:nvPr/>
            </p:nvSpPr>
            <p:spPr>
              <a:xfrm>
                <a:off x="356616" y="1075118"/>
                <a:ext cx="11475720" cy="1212025"/>
              </a:xfrm>
              <a:prstGeom prst="rect">
                <a:avLst/>
              </a:prstGeom>
              <a:blipFill>
                <a:blip r:embed="rId3"/>
                <a:stretch>
                  <a:fillRect l="-1913" b="-18593"/>
                </a:stretch>
              </a:blipFill>
              <a:ln/>
            </p:spPr>
            <p:txBody>
              <a:bodyPr/>
              <a:lstStyle/>
              <a:p>
                <a:r>
                  <a:rPr lang="zh-CN" altLang="en-US">
                    <a:noFill/>
                  </a:rPr>
                  <a:t> </a:t>
                </a:r>
              </a:p>
            </p:txBody>
          </p:sp>
        </mc:Fallback>
      </mc:AlternateContent>
      <p:pic>
        <p:nvPicPr>
          <p:cNvPr id="3" name="QO_5_BD.93_2#551d6e0a4?imagetipindex=22&amp;vbadefaultcenterpage=1&amp;parentnodeid=06c276571&amp;vbahtmlprocessed=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926080" y="2414206"/>
            <a:ext cx="6336792" cy="249631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O_5_BD.93_3#551d6e0a4?imagetipindex=22&amp;vbadefaultcenterpage=1&amp;parentnodeid=06c276571&amp;vbahtmlprocessed=1"/>
          <p:cNvSpPr/>
          <p:nvPr/>
        </p:nvSpPr>
        <p:spPr>
          <a:xfrm>
            <a:off x="5401532" y="5037518"/>
            <a:ext cx="13858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图1-9-22</a:t>
            </a:r>
            <a:endParaRPr lang="en-US" altLang="zh-CN" sz="2800" dirty="0"/>
          </a:p>
        </p:txBody>
      </p:sp>
    </p:spTree>
  </p:cSld>
  <p:clrMapOvr>
    <a:masterClrMapping/>
  </p:clrMapOvr>
  <p:transition>
    <p:split dir="in"/>
  </p:transition>
</p:sld>
</file>

<file path=ppt/slides/slide58.xml><?xml version="1.0" encoding="utf-8"?>
<p:sld xmlns:a="http://schemas.openxmlformats.org/drawingml/2006/main" xmlns:r="http://schemas.openxmlformats.org/officeDocument/2006/relationships" xmlns:p="http://schemas.openxmlformats.org/presentationml/2006/main">
  <p:cSld name="Hexin Slide 61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b8163de68?vbadefaultcenterpage=1&amp;parentnodeid=551d6e0a4&amp;vbahtmlprocessed=1&amp;hasbroken=1"/>
              <p:cNvSpPr/>
              <p:nvPr/>
            </p:nvSpPr>
            <p:spPr>
              <a:xfrm>
                <a:off x="356616" y="813308"/>
                <a:ext cx="11475720" cy="248723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（1）将两种品牌的运动鞋各取一只，用弹簧测力计分别称出它们的重力。</a:t>
                </a: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小明观察到未悬挂重物时弹簧测力计的示数为</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0.2</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。图1-9-22乙是测量其</a:t>
                </a: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中一只鞋子时弹簧测力计的示数，其示数为</a:t>
                </a:r>
                <a:r>
                  <a:rPr lang="en-US" altLang="zh-CN" sz="2800" i="0" dirty="0">
                    <a:solidFill>
                      <a:srgbClr val="000000"/>
                    </a:solidFill>
                    <a:latin typeface="SimSun" pitchFamily="34" charset="0"/>
                    <a:ea typeface="SimSun" pitchFamily="34" charset="-122"/>
                    <a:cs typeface="SimSun" pitchFamily="34" charset="-120"/>
                  </a:rPr>
                  <a:t>_____</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dirty="0" err="1">
                    <a:solidFill>
                      <a:srgbClr val="000000"/>
                    </a:solidFill>
                    <a:latin typeface="Times New Roman" pitchFamily="34" charset="0"/>
                    <a:ea typeface="微软雅黑" pitchFamily="34" charset="-122"/>
                    <a:cs typeface="Times New Roman" pitchFamily="34" charset="-120"/>
                  </a:rPr>
                  <a:t>鞋子的实际重力为</a:t>
                </a:r>
                <a:endParaRPr lang="en-US" altLang="zh-CN" sz="2800" b="0" i="0" dirty="0">
                  <a:solidFill>
                    <a:srgbClr val="000000"/>
                  </a:solidFill>
                  <a:latin typeface="Times New Roman" pitchFamily="34" charset="0"/>
                  <a:ea typeface="微软雅黑" pitchFamily="34" charset="-122"/>
                  <a:cs typeface="Times New Roman" pitchFamily="34" charset="-120"/>
                </a:endParaRPr>
              </a:p>
              <a:p>
                <a:pPr latinLnBrk="1">
                  <a:lnSpc>
                    <a:spcPts val="5100"/>
                  </a:lnSpc>
                </a:pPr>
                <a:r>
                  <a:rPr lang="en-US" altLang="zh-CN" sz="2800" i="0" dirty="0">
                    <a:solidFill>
                      <a:srgbClr val="000000"/>
                    </a:solidFill>
                    <a:latin typeface="SimSun" pitchFamily="34" charset="0"/>
                    <a:ea typeface="SimSun" pitchFamily="34" charset="-122"/>
                    <a:cs typeface="SimSun" pitchFamily="34" charset="-120"/>
                  </a:rPr>
                  <a:t>_____</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2" name="QB_6#b8163de68?vbadefaultcenterpage=1&amp;parentnodeid=551d6e0a4&amp;vbahtmlprocessed=1&amp;hasbroken=1"/>
              <p:cNvSpPr>
                <a:spLocks noRot="1" noChangeAspect="1" noMove="1" noResize="1" noEditPoints="1" noAdjustHandles="1" noChangeArrowheads="1" noChangeShapeType="1" noTextEdit="1"/>
              </p:cNvSpPr>
              <p:nvPr/>
            </p:nvSpPr>
            <p:spPr>
              <a:xfrm>
                <a:off x="356616" y="813308"/>
                <a:ext cx="11475720" cy="2487232"/>
              </a:xfrm>
              <a:prstGeom prst="rect">
                <a:avLst/>
              </a:prstGeom>
              <a:blipFill>
                <a:blip r:embed="rId3"/>
                <a:stretch>
                  <a:fillRect l="-1913" r="-2338" b="-9804"/>
                </a:stretch>
              </a:blipFill>
              <a:ln/>
            </p:spPr>
            <p:txBody>
              <a:bodyPr/>
              <a:lstStyle/>
              <a:p>
                <a:r>
                  <a:rPr lang="zh-CN" altLang="en-US">
                    <a:noFill/>
                  </a:rPr>
                  <a:t> </a:t>
                </a:r>
              </a:p>
            </p:txBody>
          </p:sp>
        </mc:Fallback>
      </mc:AlternateContent>
      <p:sp>
        <p:nvSpPr>
          <p:cNvPr id="3" name="QB_6_AN.94_1#b8163de68.blank?vbadefaultcenterpage=1&amp;parentnodeid=551d6e0a4&amp;vbapositionanswer=60&amp;vbahtmlprocessed=1"/>
          <p:cNvSpPr/>
          <p:nvPr/>
        </p:nvSpPr>
        <p:spPr>
          <a:xfrm>
            <a:off x="7278116" y="2117148"/>
            <a:ext cx="58261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2.4</a:t>
            </a:r>
            <a:endParaRPr lang="en-US" altLang="zh-CN" sz="2800" dirty="0"/>
          </a:p>
        </p:txBody>
      </p:sp>
      <p:sp>
        <p:nvSpPr>
          <p:cNvPr id="4" name="QB_6_AN.95_1#b8163de68.blank?vbadefaultcenterpage=1&amp;parentnodeid=551d6e0a4&amp;vbapositionanswer=61&amp;vbahtmlprocessed=1"/>
          <p:cNvSpPr/>
          <p:nvPr/>
        </p:nvSpPr>
        <p:spPr>
          <a:xfrm>
            <a:off x="521716" y="2765783"/>
            <a:ext cx="58261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2.2</a:t>
            </a:r>
            <a:endParaRPr lang="en-US" altLang="zh-CN" sz="2800" dirty="0"/>
          </a:p>
        </p:txBody>
      </p:sp>
      <p:sp>
        <p:nvSpPr>
          <p:cNvPr id="5" name="P_6_BD#de435c5de?segpoint=1&amp;vbadefaultcenterpage=1&amp;parentnodeid=551d6e0a4&amp;vbahtmlprocessed=1"/>
          <p:cNvSpPr/>
          <p:nvPr/>
        </p:nvSpPr>
        <p:spPr>
          <a:xfrm>
            <a:off x="356616" y="3373374"/>
            <a:ext cx="11475720" cy="12120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（2）用弹簧测力计挂起较轻的那只鞋子，再向里面缓慢加入细沙，直至弹簧测力计的示数与悬挂较重鞋子时的示数相同。</a:t>
            </a:r>
            <a:endParaRPr lang="en-US" altLang="zh-CN" sz="2800" dirty="0"/>
          </a:p>
        </p:txBody>
      </p:sp>
      <p:sp>
        <p:nvSpPr>
          <p:cNvPr id="6" name="P_6_BD#de435c5de?segpoint=1&amp;vbadefaultcenterpage=1&amp;parentnodeid=551d6e0a4&amp;vbahtmlprocessed=1"/>
          <p:cNvSpPr/>
          <p:nvPr/>
        </p:nvSpPr>
        <p:spPr>
          <a:xfrm>
            <a:off x="356616" y="4658931"/>
            <a:ext cx="11475720" cy="12120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（3）在跑步机的传送带上按图1-9-22甲摆放实验用品，将弹簧测力计正确调零后，其一端固定在跑步机上，另一端钩住鞋子。</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blinds(horizontal)">
                                      <p:cBhvr>
                                        <p:cTn id="15" dur="500"/>
                                        <p:tgtEl>
                                          <p:spTgt spid="4">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blinds(horizontal)">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Hexin Slide 62checked= 1 &amp; amp; version = 1.0.5checked=1&amp;version=1.0.5">
    <p:spTree>
      <p:nvGrpSpPr>
        <p:cNvPr id="1" name=""/>
        <p:cNvGrpSpPr/>
        <p:nvPr/>
      </p:nvGrpSpPr>
      <p:grpSpPr>
        <a:xfrm>
          <a:off x="0" y="0"/>
          <a:ext cx="0" cy="0"/>
          <a:chOff x="0" y="0"/>
          <a:chExt cx="0" cy="0"/>
        </a:xfrm>
      </p:grpSpPr>
      <p:sp>
        <p:nvSpPr>
          <p:cNvPr id="2" name="QB_6#d8f91107e?vbadefaultcenterpage=1&amp;parentnodeid=551d6e0a4&amp;vbahtmlprocessed=1&amp;hasbroken=1"/>
          <p:cNvSpPr/>
          <p:nvPr/>
        </p:nvSpPr>
        <p:spPr>
          <a:xfrm>
            <a:off x="356616" y="1164875"/>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（4）启动跑步机，</a:t>
            </a:r>
            <a:r>
              <a:rPr lang="en-US" altLang="zh-CN" sz="2800" b="0" i="0">
                <a:solidFill>
                  <a:srgbClr val="000000"/>
                </a:solidFill>
                <a:latin typeface="Times New Roman" pitchFamily="34" charset="0"/>
                <a:ea typeface="微软雅黑" pitchFamily="34" charset="-122"/>
                <a:cs typeface="Times New Roman" pitchFamily="34" charset="-120"/>
              </a:rPr>
              <a:t>待弹簧测力计的示数稳定后记录弹簧测力计的示数，</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该示数</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选填“大于”“等于”或“小于”）鞋子受到的摩擦力。</a:t>
            </a:r>
            <a:endParaRPr lang="en-US" altLang="zh-CN" sz="2800" dirty="0"/>
          </a:p>
        </p:txBody>
      </p:sp>
      <p:sp>
        <p:nvSpPr>
          <p:cNvPr id="3" name="QB_6_AN.96_1#d8f91107e.blank?vbadefaultcenterpage=1&amp;parentnodeid=551d6e0a4&amp;vbapositionanswer=62&amp;vbahtmlprocessed=1"/>
          <p:cNvSpPr/>
          <p:nvPr/>
        </p:nvSpPr>
        <p:spPr>
          <a:xfrm>
            <a:off x="1563116" y="1766855"/>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等于</a:t>
            </a:r>
            <a:endParaRPr lang="en-US" altLang="zh-CN" sz="2800" dirty="0"/>
          </a:p>
        </p:txBody>
      </p:sp>
      <p:sp>
        <p:nvSpPr>
          <p:cNvPr id="4" name="P_6_BD#d36655a15?segpoint=1&amp;vbadefaultcenterpage=1&amp;parentnodeid=551d6e0a4&amp;vbahtmlprocessed=1"/>
          <p:cNvSpPr/>
          <p:nvPr/>
        </p:nvSpPr>
        <p:spPr>
          <a:xfrm>
            <a:off x="356616" y="2381598"/>
            <a:ext cx="11475720" cy="57162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（5）换另一只鞋子，重复步骤（4），并记录数据。</a:t>
            </a:r>
            <a:endParaRPr lang="en-US" altLang="zh-CN" sz="2800" dirty="0"/>
          </a:p>
        </p:txBody>
      </p:sp>
      <p:sp>
        <p:nvSpPr>
          <p:cNvPr id="5" name="QB_6#ca006802e?vbadefaultcenterpage=1&amp;parentnodeid=551d6e0a4&amp;vbahtmlprocessed=1&amp;hasbroken=1"/>
          <p:cNvSpPr/>
          <p:nvPr/>
        </p:nvSpPr>
        <p:spPr>
          <a:xfrm>
            <a:off x="356616" y="3029616"/>
            <a:ext cx="11475720" cy="1211707"/>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（6）比较步骤（4）、（5）中两次弹簧测力计的示数</a:t>
            </a:r>
            <a:r>
              <a:rPr lang="en-US" altLang="zh-CN" sz="2800" b="0" i="0">
                <a:solidFill>
                  <a:srgbClr val="000000"/>
                </a:solidFill>
                <a:latin typeface="Times New Roman" pitchFamily="34" charset="0"/>
                <a:ea typeface="微软雅黑" pitchFamily="34" charset="-122"/>
                <a:cs typeface="Times New Roman" pitchFamily="34" charset="-120"/>
              </a:rPr>
              <a:t>，对应示数</a:t>
            </a:r>
            <a:r>
              <a:rPr lang="en-US" altLang="zh-CN" sz="2800" i="0">
                <a:solidFill>
                  <a:srgbClr val="000000"/>
                </a:solidFill>
                <a:latin typeface="SimSun" pitchFamily="34" charset="0"/>
                <a:ea typeface="SimSun" pitchFamily="34" charset="-122"/>
                <a:cs typeface="SimSun" pitchFamily="34" charset="-120"/>
              </a:rPr>
              <a:t>______</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选填“较大”或“较小”）的鞋子防滑性能好。</a:t>
            </a:r>
            <a:endParaRPr lang="en-US" altLang="zh-CN" sz="2800" dirty="0"/>
          </a:p>
        </p:txBody>
      </p:sp>
      <p:sp>
        <p:nvSpPr>
          <p:cNvPr id="6" name="QB_6_AN.97_1#ca006802e.blank?vbadefaultcenterpage=1&amp;parentnodeid=551d6e0a4&amp;vbapositionanswer=63&amp;vbahtmlprocessed=1"/>
          <p:cNvSpPr/>
          <p:nvPr/>
        </p:nvSpPr>
        <p:spPr>
          <a:xfrm>
            <a:off x="10630916" y="2987316"/>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较大</a:t>
            </a:r>
            <a:endParaRPr lang="en-US" altLang="zh-CN" sz="2800" dirty="0"/>
          </a:p>
        </p:txBody>
      </p:sp>
      <p:sp>
        <p:nvSpPr>
          <p:cNvPr id="7" name="QB_6#64ef566f7?vbadefaultcenterpage=1&amp;parentnodeid=551d6e0a4&amp;vbahtmlprocessed=1&amp;hasbroken=1"/>
          <p:cNvSpPr/>
          <p:nvPr/>
        </p:nvSpPr>
        <p:spPr>
          <a:xfrm>
            <a:off x="356616" y="4312317"/>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（7）如果在步骤（4）中提高传送带速度，</a:t>
            </a:r>
            <a:r>
              <a:rPr lang="en-US" altLang="zh-CN" sz="2800" b="0" i="0">
                <a:solidFill>
                  <a:srgbClr val="000000"/>
                </a:solidFill>
                <a:latin typeface="Times New Roman" pitchFamily="34" charset="0"/>
                <a:ea typeface="微软雅黑" pitchFamily="34" charset="-122"/>
                <a:cs typeface="Times New Roman" pitchFamily="34" charset="-120"/>
              </a:rPr>
              <a:t>那么弹簧测力计的示数稳定后，</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其示数与低速时相比将</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选填“变大”“变小”或“不变”）。</a:t>
            </a:r>
            <a:endParaRPr lang="en-US" altLang="zh-CN" sz="2800" dirty="0"/>
          </a:p>
        </p:txBody>
      </p:sp>
      <p:sp>
        <p:nvSpPr>
          <p:cNvPr id="8" name="QB_6_AN.98_1#64ef566f7.blank?vbadefaultcenterpage=1&amp;parentnodeid=551d6e0a4&amp;vbapositionanswer=64&amp;vbahtmlprocessed=1"/>
          <p:cNvSpPr/>
          <p:nvPr/>
        </p:nvSpPr>
        <p:spPr>
          <a:xfrm>
            <a:off x="4052316" y="4914297"/>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不变</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blinds(horizontal)">
                                      <p:cBhvr>
                                        <p:cTn id="15" dur="500"/>
                                        <p:tgtEl>
                                          <p:spTgt spid="6">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linds(horizontal)">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blinds(horizontal)">
                                      <p:cBhvr>
                                        <p:cTn id="23" dur="500"/>
                                        <p:tgtEl>
                                          <p:spTgt spid="8">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blinds(horizontal)">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P spid="8"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Hexin Slide 6checked= 1 &amp; amp; version = 1.0.5checked=1&amp;version=1.0.5">
    <p:spTree>
      <p:nvGrpSpPr>
        <p:cNvPr id="1" name=""/>
        <p:cNvGrpSpPr/>
        <p:nvPr/>
      </p:nvGrpSpPr>
      <p:grpSpPr>
        <a:xfrm>
          <a:off x="0" y="0"/>
          <a:ext cx="0" cy="0"/>
          <a:chOff x="0" y="0"/>
          <a:chExt cx="0" cy="0"/>
        </a:xfrm>
      </p:grpSpPr>
      <p:sp>
        <p:nvSpPr>
          <p:cNvPr id="2" name="P_5_BD#4030f38f5?segpoint=1&amp;vbadefaultcenterpage=1&amp;parentnodeid=a03d7b063&amp;vbahtmlprocessed=1"/>
          <p:cNvSpPr/>
          <p:nvPr/>
        </p:nvSpPr>
        <p:spPr>
          <a:xfrm>
            <a:off x="356616" y="768604"/>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3.力的作用效果</a:t>
            </a:r>
            <a:endParaRPr lang="en-US" altLang="zh-CN" sz="2800" dirty="0"/>
          </a:p>
        </p:txBody>
      </p:sp>
      <p:sp>
        <p:nvSpPr>
          <p:cNvPr id="3" name="P_5_BD#4030f38f5?segpoint=1&amp;vbadefaultcenterpage=1&amp;parentnodeid=a03d7b063&amp;vbahtmlprocessed=1&amp;hasbroken=1"/>
          <p:cNvSpPr/>
          <p:nvPr/>
        </p:nvSpPr>
        <p:spPr>
          <a:xfrm>
            <a:off x="356616" y="1419796"/>
            <a:ext cx="11475720" cy="1212025"/>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a:t>
            </a:r>
            <a:r>
              <a:rPr lang="en-US" altLang="zh-CN" sz="2800" b="0" i="0">
                <a:solidFill>
                  <a:srgbClr val="000000"/>
                </a:solidFill>
                <a:latin typeface="Times New Roman" pitchFamily="34" charset="0"/>
                <a:ea typeface="微软雅黑" pitchFamily="34" charset="-122"/>
                <a:cs typeface="Times New Roman" pitchFamily="34" charset="-120"/>
              </a:rPr>
              <a:t>）力可以改变物体的</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使它发生形变，如</a:t>
            </a:r>
            <a:r>
              <a:rPr lang="en-US" altLang="zh-CN" sz="2800" b="0" i="0">
                <a:solidFill>
                  <a:srgbClr val="000000"/>
                </a:solidFill>
                <a:latin typeface="Times New Roman" pitchFamily="34" charset="0"/>
                <a:ea typeface="微软雅黑" pitchFamily="34" charset="-122"/>
                <a:cs typeface="Times New Roman" pitchFamily="34" charset="-120"/>
              </a:rPr>
              <a:t>：手捏橡皮泥使</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之变形</a:t>
            </a:r>
            <a:r>
              <a:rPr lang="en-US" altLang="zh-CN" sz="2800" b="0" i="0" dirty="0">
                <a:solidFill>
                  <a:srgbClr val="000000"/>
                </a:solidFill>
                <a:latin typeface="Times New Roman" pitchFamily="34" charset="0"/>
                <a:ea typeface="微软雅黑" pitchFamily="34" charset="-122"/>
                <a:cs typeface="Times New Roman" pitchFamily="34" charset="-120"/>
              </a:rPr>
              <a:t>；弓被拉弯等。</a:t>
            </a:r>
            <a:endParaRPr lang="en-US" altLang="zh-CN" sz="2800" dirty="0"/>
          </a:p>
        </p:txBody>
      </p:sp>
      <p:sp>
        <p:nvSpPr>
          <p:cNvPr id="4" name="P_5_BD#4030f38f5?segpoint=1&amp;vbadefaultcenterpage=1&amp;parentnodeid=a03d7b063&amp;vbahtmlprocessed=1&amp;hasbroken=1"/>
          <p:cNvSpPr/>
          <p:nvPr/>
        </p:nvSpPr>
        <p:spPr>
          <a:xfrm>
            <a:off x="356616" y="2710243"/>
            <a:ext cx="11475720" cy="3132265"/>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（2）力可以改变物体的</a:t>
            </a:r>
            <a:r>
              <a:rPr lang="en-US" altLang="zh-CN" sz="2800" i="0" dirty="0">
                <a:solidFill>
                  <a:srgbClr val="000000"/>
                </a:solidFill>
                <a:latin typeface="SimSun" pitchFamily="34" charset="0"/>
                <a:ea typeface="SimSun" pitchFamily="34" charset="-122"/>
                <a:cs typeface="SimSun" pitchFamily="34" charset="-120"/>
              </a:rPr>
              <a:t>__________</a:t>
            </a:r>
            <a:r>
              <a:rPr lang="en-US" altLang="zh-CN" sz="2800" b="0" i="0" dirty="0">
                <a:solidFill>
                  <a:srgbClr val="000000"/>
                </a:solidFill>
                <a:latin typeface="Times New Roman" pitchFamily="34" charset="0"/>
                <a:ea typeface="微软雅黑" pitchFamily="34" charset="-122"/>
                <a:cs typeface="Times New Roman" pitchFamily="34" charset="-120"/>
              </a:rPr>
              <a:t>，如：使物体加速；推物体使其</a:t>
            </a: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由静止开始运动等</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注：①形状的改变包括伸长、缩短、弯曲、扭转等；②</a:t>
            </a:r>
            <a:r>
              <a:rPr lang="en-US" altLang="zh-CN" sz="2800" b="0" i="0" dirty="0" err="1">
                <a:solidFill>
                  <a:srgbClr val="000000"/>
                </a:solidFill>
                <a:latin typeface="Times New Roman" pitchFamily="34" charset="0"/>
                <a:ea typeface="微软雅黑" pitchFamily="34" charset="-122"/>
                <a:cs typeface="Times New Roman" pitchFamily="34" charset="-120"/>
              </a:rPr>
              <a:t>运动状态的改</a:t>
            </a:r>
            <a:endParaRPr lang="en-US" altLang="zh-CN" sz="2800" b="0" i="0" dirty="0">
              <a:solidFill>
                <a:srgbClr val="000000"/>
              </a:solidFill>
              <a:latin typeface="Times New Roman" pitchFamily="34" charset="0"/>
              <a:ea typeface="微软雅黑" pitchFamily="34" charset="-122"/>
              <a:cs typeface="Times New Roman" pitchFamily="34" charset="-120"/>
            </a:endParaRP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变包括物体由静止变为运动或由运动变为静止，物体运动快慢的改变，物</a:t>
            </a:r>
            <a:endParaRPr lang="en-US" altLang="zh-CN" sz="2800" b="0" i="0" dirty="0">
              <a:solidFill>
                <a:srgbClr val="000000"/>
              </a:solidFill>
              <a:latin typeface="Times New Roman" pitchFamily="34" charset="0"/>
              <a:ea typeface="微软雅黑" pitchFamily="34" charset="-122"/>
              <a:cs typeface="Times New Roman" pitchFamily="34" charset="-120"/>
            </a:endParaRP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体运动方向的改变</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5" name="P_5_AN.7_1#4030f38f5.blank?vbadefaultcenterpage=1&amp;parentnodeid=a03d7b063&amp;vbapositionanswer=7&amp;vbahtmlprocessed=1"/>
          <p:cNvSpPr/>
          <p:nvPr/>
        </p:nvSpPr>
        <p:spPr>
          <a:xfrm>
            <a:off x="4941316" y="1402551"/>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形状</a:t>
            </a:r>
            <a:endParaRPr lang="en-US" altLang="zh-CN" sz="2800" dirty="0"/>
          </a:p>
        </p:txBody>
      </p:sp>
      <p:sp>
        <p:nvSpPr>
          <p:cNvPr id="6" name="P_5_AN.8_1#4030f38f5.blank?vbadefaultcenterpage=1&amp;parentnodeid=a03d7b063&amp;vbapositionanswer=8&amp;vbahtmlprocessed=1"/>
          <p:cNvSpPr/>
          <p:nvPr/>
        </p:nvSpPr>
        <p:spPr>
          <a:xfrm>
            <a:off x="4941316" y="2700627"/>
            <a:ext cx="15033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运动状态</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blinds(horizontal)">
                                      <p:cBhvr>
                                        <p:cTn id="15" dur="500"/>
                                        <p:tgtEl>
                                          <p:spTgt spid="6">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linds(horizontal)">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Hexin Slide 63checked= 1 &amp; amp; version = 1.0.5checked=1&amp;version=1.0.5">
    <p:spTree>
      <p:nvGrpSpPr>
        <p:cNvPr id="1" name=""/>
        <p:cNvGrpSpPr/>
        <p:nvPr/>
      </p:nvGrpSpPr>
      <p:grpSpPr>
        <a:xfrm>
          <a:off x="0" y="0"/>
          <a:ext cx="0" cy="0"/>
          <a:chOff x="0" y="0"/>
          <a:chExt cx="0" cy="0"/>
        </a:xfrm>
      </p:grpSpPr>
    </p:spTree>
  </p:cSld>
  <p:clrMapOvr>
    <a:masterClrMapping/>
  </p:clrMapOvr>
  <p:transition>
    <p:split dir="in"/>
  </p:transition>
</p:sld>
</file>

<file path=ppt/slides/slide7.xml><?xml version="1.0" encoding="utf-8"?>
<p:sld xmlns:a="http://schemas.openxmlformats.org/drawingml/2006/main" xmlns:r="http://schemas.openxmlformats.org/officeDocument/2006/relationships" xmlns:p="http://schemas.openxmlformats.org/presentationml/2006/main">
  <p:cSld name="Hexin Slide 7checked= 1 &amp; amp; version = 1.0.5checked=1&amp;version=1.0.5">
    <p:spTree>
      <p:nvGrpSpPr>
        <p:cNvPr id="1" name=""/>
        <p:cNvGrpSpPr/>
        <p:nvPr/>
      </p:nvGrpSpPr>
      <p:grpSpPr>
        <a:xfrm>
          <a:off x="0" y="0"/>
          <a:ext cx="0" cy="0"/>
          <a:chOff x="0" y="0"/>
          <a:chExt cx="0" cy="0"/>
        </a:xfrm>
      </p:grpSpPr>
      <p:sp>
        <p:nvSpPr>
          <p:cNvPr id="2" name="P_5_BD#4030f38f5?segpoint=1&amp;vbadefaultcenterpage=1&amp;parentnodeid=a03d7b063&amp;vbahtmlprocessed=1"/>
          <p:cNvSpPr/>
          <p:nvPr/>
        </p:nvSpPr>
        <p:spPr>
          <a:xfrm>
            <a:off x="356616" y="1103947"/>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4.力的描述</a:t>
            </a:r>
            <a:endParaRPr lang="en-US" altLang="zh-CN" sz="2800" dirty="0"/>
          </a:p>
        </p:txBody>
      </p:sp>
      <p:sp>
        <p:nvSpPr>
          <p:cNvPr id="3" name="P_5_BD#4030f38f5?segpoint=1&amp;vbadefaultcenterpage=1&amp;parentnodeid=a03d7b063&amp;vbahtmlprocessed=1&amp;hasbroken=1"/>
          <p:cNvSpPr/>
          <p:nvPr/>
        </p:nvSpPr>
        <p:spPr>
          <a:xfrm>
            <a:off x="356616" y="1747329"/>
            <a:ext cx="11475720" cy="56699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a:t>
            </a:r>
            <a:r>
              <a:rPr lang="en-US" altLang="zh-CN" sz="2800" b="0" i="0">
                <a:solidFill>
                  <a:srgbClr val="000000"/>
                </a:solidFill>
                <a:latin typeface="Times New Roman" pitchFamily="34" charset="0"/>
                <a:ea typeface="微软雅黑" pitchFamily="34" charset="-122"/>
                <a:cs typeface="Times New Roman" pitchFamily="34" charset="-120"/>
              </a:rPr>
              <a:t>力的三要素：</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i="0">
                <a:solidFill>
                  <a:srgbClr val="000000"/>
                </a:solidFill>
                <a:latin typeface="SimSun" pitchFamily="34" charset="0"/>
                <a:ea typeface="SimSun" pitchFamily="34" charset="-122"/>
                <a:cs typeface="SimSun" pitchFamily="34" charset="-120"/>
              </a:rPr>
              <a:t>________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4" name="P_5_BD#4030f38f5?segpoint=1&amp;vbadefaultcenterpage=1&amp;parentnodeid=a03d7b063&amp;vbahtmlprocessed=1"/>
          <p:cNvSpPr/>
          <p:nvPr/>
        </p:nvSpPr>
        <p:spPr>
          <a:xfrm>
            <a:off x="356616" y="2382329"/>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（2）力的示意图：通常用一条带箭头的线段表示力，箭头表示力的</a:t>
            </a:r>
            <a:endParaRPr lang="en-US" altLang="zh-CN" sz="2800" dirty="0"/>
          </a:p>
        </p:txBody>
      </p:sp>
      <p:sp>
        <p:nvSpPr>
          <p:cNvPr id="5" name="P_5_BD#4030f38f5?segpoint=1&amp;vbadefaultcenterpage=1&amp;parentnodeid=a03d7b063&amp;vbahtmlprocessed=1&amp;hasbroken=1"/>
          <p:cNvSpPr/>
          <p:nvPr/>
        </p:nvSpPr>
        <p:spPr>
          <a:xfrm>
            <a:off x="356616" y="3017329"/>
            <a:ext cx="11475720" cy="566992"/>
          </a:xfrm>
          <a:prstGeom prst="rect">
            <a:avLst/>
          </a:prstGeom>
          <a:noFill/>
          <a:ln/>
        </p:spPr>
        <p:txBody>
          <a:bodyPr wrap="none" lIns="0" tIns="0" rIns="0" bIns="0" rtlCol="0" anchor="t"/>
          <a:lstStyle/>
          <a:p>
            <a:pPr algn="l" latinLnBrk="1">
              <a:lnSpc>
                <a:spcPts val="5100"/>
              </a:lnSpc>
            </a:pP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，线段的起点或终点表示力的</a:t>
            </a:r>
            <a:r>
              <a:rPr lang="en-US" altLang="zh-CN" sz="2800" i="0">
                <a:solidFill>
                  <a:srgbClr val="000000"/>
                </a:solidFill>
                <a:latin typeface="SimSun" pitchFamily="34" charset="0"/>
                <a:ea typeface="SimSun" pitchFamily="34" charset="-122"/>
                <a:cs typeface="SimSun" pitchFamily="34" charset="-120"/>
              </a:rPr>
              <a:t>________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线段的长度表示力的</a:t>
            </a:r>
            <a:endParaRPr lang="en-US" altLang="zh-CN" sz="2800" dirty="0"/>
          </a:p>
        </p:txBody>
      </p:sp>
      <p:sp>
        <p:nvSpPr>
          <p:cNvPr id="6" name="P_5_BD#4030f38f5?segpoint=1&amp;vbadefaultcenterpage=1&amp;parentnodeid=a03d7b063&amp;vbahtmlprocessed=1&amp;hasbroken=1"/>
          <p:cNvSpPr/>
          <p:nvPr/>
        </p:nvSpPr>
        <p:spPr>
          <a:xfrm>
            <a:off x="356616" y="3652329"/>
            <a:ext cx="11475720" cy="566992"/>
          </a:xfrm>
          <a:prstGeom prst="rect">
            <a:avLst/>
          </a:prstGeom>
          <a:noFill/>
          <a:ln/>
        </p:spPr>
        <p:txBody>
          <a:bodyPr wrap="none" lIns="0" tIns="0" rIns="0" bIns="0" rtlCol="0" anchor="t"/>
          <a:lstStyle/>
          <a:p>
            <a:pPr algn="l" latinLnBrk="1">
              <a:lnSpc>
                <a:spcPts val="5100"/>
              </a:lnSpc>
            </a:pP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7" name="P_5_BD#4030f38f5?segpoint=1&amp;vbadefaultcenterpage=1&amp;parentnodeid=a03d7b063&amp;vbahtmlprocessed=1&amp;hasbroken=1"/>
          <p:cNvSpPr/>
          <p:nvPr/>
        </p:nvSpPr>
        <p:spPr>
          <a:xfrm>
            <a:off x="356616" y="4295139"/>
            <a:ext cx="11475720" cy="1212025"/>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5.力的作用是相互的：物体间力的作用是</a:t>
            </a:r>
            <a:r>
              <a:rPr lang="en-US" altLang="zh-CN" sz="2800" i="0" dirty="0">
                <a:solidFill>
                  <a:srgbClr val="000000"/>
                </a:solidFill>
                <a:latin typeface="SimSun" pitchFamily="34" charset="0"/>
                <a:ea typeface="SimSun" pitchFamily="34" charset="-122"/>
                <a:cs typeface="SimSun" pitchFamily="34" charset="-120"/>
              </a:rPr>
              <a:t>________</a:t>
            </a:r>
            <a:r>
              <a:rPr lang="en-US" altLang="zh-CN" sz="2800" b="0" i="0" dirty="0">
                <a:solidFill>
                  <a:srgbClr val="000000"/>
                </a:solidFill>
                <a:latin typeface="Times New Roman" pitchFamily="34" charset="0"/>
                <a:ea typeface="微软雅黑" pitchFamily="34" charset="-122"/>
                <a:cs typeface="Times New Roman" pitchFamily="34" charset="-120"/>
              </a:rPr>
              <a:t>。相互作用的两个</a:t>
            </a: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力大小相等，每个物体既是受力物体也是施力物体</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8" name="P_5_AN.9_1#4030f38f5.blank?vbadefaultcenterpage=1&amp;parentnodeid=a03d7b063&amp;vbapositionanswer=9&amp;vbahtmlprocessed=1"/>
          <p:cNvSpPr/>
          <p:nvPr/>
        </p:nvSpPr>
        <p:spPr>
          <a:xfrm>
            <a:off x="4230116" y="1740489"/>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大小</a:t>
            </a:r>
            <a:endParaRPr lang="en-US" altLang="zh-CN" sz="2800" dirty="0"/>
          </a:p>
        </p:txBody>
      </p:sp>
      <p:sp>
        <p:nvSpPr>
          <p:cNvPr id="9" name="P_5_AN.10_1#4030f38f5.blank?vbadefaultcenterpage=1&amp;parentnodeid=a03d7b063&amp;vbapositionanswer=10&amp;vbahtmlprocessed=1"/>
          <p:cNvSpPr/>
          <p:nvPr/>
        </p:nvSpPr>
        <p:spPr>
          <a:xfrm>
            <a:off x="5652516" y="1732674"/>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方向</a:t>
            </a:r>
            <a:endParaRPr lang="en-US" altLang="zh-CN" sz="2800" dirty="0"/>
          </a:p>
        </p:txBody>
      </p:sp>
      <p:sp>
        <p:nvSpPr>
          <p:cNvPr id="10" name="P_5_AN.11_1#4030f38f5.blank?vbadefaultcenterpage=1&amp;parentnodeid=a03d7b063&amp;vbapositionanswer=11&amp;vbahtmlprocessed=1"/>
          <p:cNvSpPr/>
          <p:nvPr/>
        </p:nvSpPr>
        <p:spPr>
          <a:xfrm>
            <a:off x="7074916" y="1732674"/>
            <a:ext cx="11477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作用点</a:t>
            </a:r>
            <a:endParaRPr lang="en-US" altLang="zh-CN" sz="2800" dirty="0"/>
          </a:p>
        </p:txBody>
      </p:sp>
      <p:sp>
        <p:nvSpPr>
          <p:cNvPr id="11" name="P_5_AN.12_1#4030f38f5.blank?vbadefaultcenterpage=1&amp;parentnodeid=a03d7b063&amp;vbapositionanswer=12&amp;vbahtmlprocessed=1"/>
          <p:cNvSpPr/>
          <p:nvPr/>
        </p:nvSpPr>
        <p:spPr>
          <a:xfrm>
            <a:off x="496316" y="2979229"/>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方向</a:t>
            </a:r>
            <a:endParaRPr lang="en-US" altLang="zh-CN" sz="2800" dirty="0"/>
          </a:p>
        </p:txBody>
      </p:sp>
      <p:sp>
        <p:nvSpPr>
          <p:cNvPr id="12" name="P_5_AN.13_1#4030f38f5.blank?vbadefaultcenterpage=1&amp;parentnodeid=a03d7b063&amp;vbapositionanswer=13&amp;vbahtmlprocessed=1"/>
          <p:cNvSpPr/>
          <p:nvPr/>
        </p:nvSpPr>
        <p:spPr>
          <a:xfrm>
            <a:off x="6185916" y="2979229"/>
            <a:ext cx="11477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作用点</a:t>
            </a:r>
            <a:endParaRPr lang="en-US" altLang="zh-CN" sz="2800" dirty="0"/>
          </a:p>
        </p:txBody>
      </p:sp>
      <p:sp>
        <p:nvSpPr>
          <p:cNvPr id="13" name="P_5_AN.14_1#4030f38f5.blank?vbadefaultcenterpage=1&amp;parentnodeid=a03d7b063&amp;vbapositionanswer=14&amp;vbahtmlprocessed=1"/>
          <p:cNvSpPr/>
          <p:nvPr/>
        </p:nvSpPr>
        <p:spPr>
          <a:xfrm>
            <a:off x="496316" y="3614229"/>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大小</a:t>
            </a:r>
            <a:endParaRPr lang="en-US" altLang="zh-CN" sz="2800" dirty="0"/>
          </a:p>
        </p:txBody>
      </p:sp>
      <p:sp>
        <p:nvSpPr>
          <p:cNvPr id="14" name="P_5_AN.15_1#4030f38f5.blank?vbadefaultcenterpage=1&amp;parentnodeid=a03d7b063&amp;vbapositionanswer=15&amp;vbahtmlprocessed=1"/>
          <p:cNvSpPr/>
          <p:nvPr/>
        </p:nvSpPr>
        <p:spPr>
          <a:xfrm>
            <a:off x="7519416" y="4264818"/>
            <a:ext cx="11477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相互的</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blinds(horizontal)">
                                      <p:cBhvr>
                                        <p:cTn id="7" dur="500"/>
                                        <p:tgtEl>
                                          <p:spTgt spid="8">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blinds(horizontal)">
                                      <p:cBhvr>
                                        <p:cTn id="10" dur="500"/>
                                        <p:tgtEl>
                                          <p:spTgt spid="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blinds(horizontal)">
                                      <p:cBhvr>
                                        <p:cTn id="15" dur="500"/>
                                        <p:tgtEl>
                                          <p:spTgt spid="9">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blinds(horizontal)">
                                      <p:cBhvr>
                                        <p:cTn id="18" dur="500"/>
                                        <p:tgtEl>
                                          <p:spTgt spid="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blinds(horizontal)">
                                      <p:cBhvr>
                                        <p:cTn id="23" dur="500"/>
                                        <p:tgtEl>
                                          <p:spTgt spid="10">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blinds(horizontal)">
                                      <p:cBhvr>
                                        <p:cTn id="26" dur="500"/>
                                        <p:tgtEl>
                                          <p:spTgt spid="10">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1">
                                            <p:bg/>
                                          </p:spTgt>
                                        </p:tgtEl>
                                        <p:attrNameLst>
                                          <p:attrName>style.visibility</p:attrName>
                                        </p:attrNameLst>
                                      </p:cBhvr>
                                      <p:to>
                                        <p:strVal val="visible"/>
                                      </p:to>
                                    </p:set>
                                    <p:animEffect transition="in" filter="blinds(horizontal)">
                                      <p:cBhvr>
                                        <p:cTn id="31" dur="500"/>
                                        <p:tgtEl>
                                          <p:spTgt spid="11">
                                            <p:bg/>
                                          </p:spTgt>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Effect transition="in" filter="blinds(horizontal)">
                                      <p:cBhvr>
                                        <p:cTn id="34" dur="500"/>
                                        <p:tgtEl>
                                          <p:spTgt spid="11">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blinds(horizontal)">
                                      <p:cBhvr>
                                        <p:cTn id="39" dur="500"/>
                                        <p:tgtEl>
                                          <p:spTgt spid="12">
                                            <p:bg/>
                                          </p:spTgt>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blinds(horizontal)">
                                      <p:cBhvr>
                                        <p:cTn id="42" dur="500"/>
                                        <p:tgtEl>
                                          <p:spTgt spid="1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3">
                                            <p:bg/>
                                          </p:spTgt>
                                        </p:tgtEl>
                                        <p:attrNameLst>
                                          <p:attrName>style.visibility</p:attrName>
                                        </p:attrNameLst>
                                      </p:cBhvr>
                                      <p:to>
                                        <p:strVal val="visible"/>
                                      </p:to>
                                    </p:set>
                                    <p:animEffect transition="in" filter="blinds(horizontal)">
                                      <p:cBhvr>
                                        <p:cTn id="47" dur="500"/>
                                        <p:tgtEl>
                                          <p:spTgt spid="13">
                                            <p:bg/>
                                          </p:spTgt>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13">
                                            <p:txEl>
                                              <p:pRg st="0" end="0"/>
                                            </p:txEl>
                                          </p:spTgt>
                                        </p:tgtEl>
                                        <p:attrNameLst>
                                          <p:attrName>style.visibility</p:attrName>
                                        </p:attrNameLst>
                                      </p:cBhvr>
                                      <p:to>
                                        <p:strVal val="visible"/>
                                      </p:to>
                                    </p:set>
                                    <p:animEffect transition="in" filter="blinds(horizontal)">
                                      <p:cBhvr>
                                        <p:cTn id="50" dur="500"/>
                                        <p:tgtEl>
                                          <p:spTgt spid="13">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grpId="0" nodeType="clickEffect">
                                  <p:stCondLst>
                                    <p:cond delay="0"/>
                                  </p:stCondLst>
                                  <p:childTnLst>
                                    <p:set>
                                      <p:cBhvr>
                                        <p:cTn id="54" dur="1" fill="hold">
                                          <p:stCondLst>
                                            <p:cond delay="0"/>
                                          </p:stCondLst>
                                        </p:cTn>
                                        <p:tgtEl>
                                          <p:spTgt spid="14">
                                            <p:bg/>
                                          </p:spTgt>
                                        </p:tgtEl>
                                        <p:attrNameLst>
                                          <p:attrName>style.visibility</p:attrName>
                                        </p:attrNameLst>
                                      </p:cBhvr>
                                      <p:to>
                                        <p:strVal val="visible"/>
                                      </p:to>
                                    </p:set>
                                    <p:animEffect transition="in" filter="blinds(horizontal)">
                                      <p:cBhvr>
                                        <p:cTn id="55" dur="500"/>
                                        <p:tgtEl>
                                          <p:spTgt spid="14">
                                            <p:bg/>
                                          </p:spTgt>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14">
                                            <p:txEl>
                                              <p:pRg st="0" end="0"/>
                                            </p:txEl>
                                          </p:spTgt>
                                        </p:tgtEl>
                                        <p:attrNameLst>
                                          <p:attrName>style.visibility</p:attrName>
                                        </p:attrNameLst>
                                      </p:cBhvr>
                                      <p:to>
                                        <p:strVal val="visible"/>
                                      </p:to>
                                    </p:set>
                                    <p:animEffect transition="in" filter="blinds(horizontal)">
                                      <p:cBhvr>
                                        <p:cTn id="58"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9" grpId="0" build="p" animBg="1"/>
      <p:bldP spid="10" grpId="0" build="p" animBg="1"/>
      <p:bldP spid="11" grpId="0" build="p" animBg="1"/>
      <p:bldP spid="12" grpId="0" build="p" animBg="1"/>
      <p:bldP spid="13" grpId="0" build="p" animBg="1"/>
      <p:bldP spid="1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Hexin Slide 8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5_BD#4030f38f5?segpoint=1&amp;vbadefaultcenterpage=1&amp;parentnodeid=a03d7b063&amp;vbahtmlprocessed=1&amp;hasbroken=1"/>
              <p:cNvSpPr/>
              <p:nvPr/>
            </p:nvSpPr>
            <p:spPr>
              <a:xfrm>
                <a:off x="356616" y="2096833"/>
                <a:ext cx="11475720" cy="571945"/>
              </a:xfrm>
              <a:prstGeom prst="rect">
                <a:avLst/>
              </a:prstGeom>
              <a:noFill/>
              <a:ln/>
            </p:spPr>
            <p:txBody>
              <a:bodyPr wrap="none" lIns="0" tIns="0" rIns="0" bIns="0" rtlCol="0" anchor="t"/>
              <a:lstStyle/>
              <a:p>
                <a:pPr algn="l" latinLnBrk="1">
                  <a:lnSpc>
                    <a:spcPts val="5100"/>
                  </a:lnSpc>
                </a:pPr>
                <a:r>
                  <a:rPr lang="en-US" altLang="zh-CN" sz="900" b="1" i="0" u="none" dirty="0">
                    <a:solidFill>
                      <a:srgbClr val="000000"/>
                    </a:solidFill>
                    <a:latin typeface="SimSun" pitchFamily="34" charset="0"/>
                    <a:ea typeface="SimSun" pitchFamily="34" charset="-122"/>
                    <a:cs typeface="SimSun" pitchFamily="34" charset="-120"/>
                  </a:rPr>
                  <a:t> </a:t>
                </a:r>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1" i="0" dirty="0">
                        <a:solidFill>
                          <a:srgbClr val="000000"/>
                        </a:solidFill>
                        <a:latin typeface="Cambria Math" panose="02040503050406030204" pitchFamily="18" charset="0"/>
                        <a:ea typeface="微软雅黑" pitchFamily="34" charset="-122"/>
                        <a:cs typeface="Times New Roman" pitchFamily="34" charset="-120"/>
                      </a:rPr>
                      <m:t>※</m:t>
                    </m:r>
                  </m:oMath>
                </a14:m>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r>
                  <a:rPr lang="en-US" altLang="zh-CN" sz="900" b="1" i="0" u="none" dirty="0">
                    <a:solidFill>
                      <a:srgbClr val="000000"/>
                    </a:solidFill>
                    <a:latin typeface="SimSun" pitchFamily="34" charset="0"/>
                    <a:ea typeface="SimSun" pitchFamily="34" charset="-122"/>
                    <a:cs typeface="SimSun" pitchFamily="34" charset="-120"/>
                  </a:rPr>
                  <a:t> </a:t>
                </a:r>
                <a:r>
                  <a:rPr lang="en-US" altLang="zh-CN" sz="2800" b="1" i="0" dirty="0">
                    <a:solidFill>
                      <a:srgbClr val="000000"/>
                    </a:solidFill>
                    <a:latin typeface="Times New Roman" pitchFamily="34" charset="0"/>
                    <a:ea typeface="微软雅黑" pitchFamily="34" charset="-122"/>
                    <a:cs typeface="Times New Roman" pitchFamily="34" charset="-120"/>
                  </a:rPr>
                  <a:t>温馨提示：</a:t>
                </a:r>
                <a:endParaRPr lang="en-US" altLang="zh-CN" sz="933" dirty="0"/>
              </a:p>
            </p:txBody>
          </p:sp>
        </mc:Choice>
        <mc:Fallback xmlns="">
          <p:sp>
            <p:nvSpPr>
              <p:cNvPr id="2" name="P_5_BD#4030f38f5?segpoint=1&amp;vbadefaultcenterpage=1&amp;parentnodeid=a03d7b063&amp;vbahtmlprocessed=1&amp;hasbroken=1"/>
              <p:cNvSpPr>
                <a:spLocks noRot="1" noChangeAspect="1" noMove="1" noResize="1" noEditPoints="1" noAdjustHandles="1" noChangeArrowheads="1" noChangeShapeType="1" noTextEdit="1"/>
              </p:cNvSpPr>
              <p:nvPr/>
            </p:nvSpPr>
            <p:spPr>
              <a:xfrm>
                <a:off x="356616" y="2096833"/>
                <a:ext cx="11475720" cy="571945"/>
              </a:xfrm>
              <a:prstGeom prst="rect">
                <a:avLst/>
              </a:prstGeom>
              <a:blipFill>
                <a:blip r:embed="rId3"/>
                <a:stretch>
                  <a:fillRect b="-37234"/>
                </a:stretch>
              </a:blipFill>
              <a:ln/>
            </p:spPr>
            <p:txBody>
              <a:bodyPr/>
              <a:lstStyle/>
              <a:p>
                <a:r>
                  <a:rPr lang="zh-CN" altLang="en-US">
                    <a:noFill/>
                  </a:rPr>
                  <a:t> </a:t>
                </a:r>
              </a:p>
            </p:txBody>
          </p:sp>
        </mc:Fallback>
      </mc:AlternateContent>
      <p:sp>
        <p:nvSpPr>
          <p:cNvPr id="3" name="P_5_BD#4030f38f5?segpoint=1&amp;vbadefaultcenterpage=1&amp;parentnodeid=a03d7b063&amp;vbahtmlprocessed=1"/>
          <p:cNvSpPr/>
          <p:nvPr/>
        </p:nvSpPr>
        <p:spPr>
          <a:xfrm>
            <a:off x="356616" y="2735643"/>
            <a:ext cx="11475720" cy="185178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作用力与反作用力具有以下特点：（1）大小相等，方向相反，作用在同一直线上，作用在两个物体上；（2）同时产生，同时消失，同时增大，同时减小；（3）性质相同。</a:t>
            </a:r>
            <a:endParaRPr lang="en-US" altLang="zh-CN" sz="2800" dirty="0"/>
          </a:p>
        </p:txBody>
      </p:sp>
    </p:spTree>
  </p:cSld>
  <p:clrMapOvr>
    <a:masterClrMapping/>
  </p:clrMapOvr>
  <p:transition>
    <p:split dir="in"/>
  </p:transition>
</p:sld>
</file>

<file path=ppt/slides/slide9.xml><?xml version="1.0" encoding="utf-8"?>
<p:sld xmlns:a="http://schemas.openxmlformats.org/drawingml/2006/main" xmlns:r="http://schemas.openxmlformats.org/officeDocument/2006/relationships" xmlns:p="http://schemas.openxmlformats.org/presentationml/2006/main">
  <p:cSld name="Hexin Slide 9checked= 1 &amp; amp; version = 1.0.5checked=1&amp;version=1.0.5">
    <p:spTree>
      <p:nvGrpSpPr>
        <p:cNvPr id="1" name=""/>
        <p:cNvGrpSpPr/>
        <p:nvPr/>
      </p:nvGrpSpPr>
      <p:grpSpPr>
        <a:xfrm>
          <a:off x="0" y="0"/>
          <a:ext cx="0" cy="0"/>
          <a:chOff x="0" y="0"/>
          <a:chExt cx="0" cy="0"/>
        </a:xfrm>
      </p:grpSpPr>
      <p:sp>
        <p:nvSpPr>
          <p:cNvPr id="2" name="C_4_BD#e1c9cdba5?vbadefaultcenterpage=1&amp;parentnodeid=165dd5247&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知识点2</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弹力</a:t>
            </a:r>
            <a:endParaRPr lang="en-US" altLang="zh-CN" sz="3000" dirty="0"/>
          </a:p>
        </p:txBody>
      </p:sp>
      <p:sp>
        <p:nvSpPr>
          <p:cNvPr id="3" name="P_5_BD#514c999d7?segpoint=1&amp;vbadefaultcenterpage=1&amp;parentnodeid=e1c9cdba5&amp;vbahtmlprocessed=1"/>
          <p:cNvSpPr/>
          <p:nvPr/>
        </p:nvSpPr>
        <p:spPr>
          <a:xfrm>
            <a:off x="356616" y="1220978"/>
            <a:ext cx="11475720" cy="12120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1.定义：物体由于发生弹性形变而产生的力叫作弹力。弹力的方向与物体发生形变的方向相反。</a:t>
            </a:r>
            <a:endParaRPr lang="en-US" altLang="zh-CN" sz="2800" dirty="0"/>
          </a:p>
        </p:txBody>
      </p:sp>
      <p:sp>
        <p:nvSpPr>
          <p:cNvPr id="4" name="P_5_BD#514c999d7?segpoint=1&amp;vbadefaultcenterpage=1&amp;parentnodeid=e1c9cdba5&amp;vbahtmlprocessed=1"/>
          <p:cNvSpPr/>
          <p:nvPr/>
        </p:nvSpPr>
        <p:spPr>
          <a:xfrm>
            <a:off x="356616" y="2503678"/>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2.常见的弹力：支持力、压力、拉力等。</a:t>
            </a:r>
            <a:endParaRPr lang="en-US" altLang="zh-CN" sz="2800" dirty="0"/>
          </a:p>
        </p:txBody>
      </p:sp>
      <p:sp>
        <p:nvSpPr>
          <p:cNvPr id="5" name="P_5_BD#514c999d7?segpoint=1&amp;vbadefaultcenterpage=1&amp;parentnodeid=e1c9cdba5&amp;vbahtmlprocessed=1"/>
          <p:cNvSpPr/>
          <p:nvPr/>
        </p:nvSpPr>
        <p:spPr>
          <a:xfrm>
            <a:off x="356616" y="3138678"/>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3.弹簧测力计</a:t>
            </a:r>
            <a:endParaRPr lang="en-US" altLang="zh-CN" sz="2800" dirty="0"/>
          </a:p>
        </p:txBody>
      </p:sp>
      <p:sp>
        <p:nvSpPr>
          <p:cNvPr id="6" name="P_5_BD#514c999d7?segpoint=1&amp;vbadefaultcenterpage=1&amp;parentnodeid=e1c9cdba5&amp;vbahtmlprocessed=1"/>
          <p:cNvSpPr/>
          <p:nvPr/>
        </p:nvSpPr>
        <p:spPr>
          <a:xfrm>
            <a:off x="356616" y="3773678"/>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（1）弹簧测力计是测量力的大小的仪器（主要测量重力、拉力）。</a:t>
            </a:r>
            <a:endParaRPr lang="en-US" altLang="zh-CN" sz="2800" dirty="0"/>
          </a:p>
        </p:txBody>
      </p:sp>
      <p:sp>
        <p:nvSpPr>
          <p:cNvPr id="7" name="P_5_BD#514c999d7?segpoint=1&amp;vbadefaultcenterpage=1&amp;parentnodeid=e1c9cdba5&amp;vbahtmlprocessed=1"/>
          <p:cNvSpPr/>
          <p:nvPr/>
        </p:nvSpPr>
        <p:spPr>
          <a:xfrm>
            <a:off x="356616" y="4408678"/>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（2）工作原理：在弹性限度内，弹簧受到的拉力与弹簧的伸长量成</a:t>
            </a:r>
            <a:endParaRPr lang="en-US" altLang="zh-CN" sz="2800" dirty="0"/>
          </a:p>
        </p:txBody>
      </p:sp>
      <p:sp>
        <p:nvSpPr>
          <p:cNvPr id="8" name="P_5_BD#514c999d7?segpoint=1&amp;vbadefaultcenterpage=1&amp;parentnodeid=e1c9cdba5&amp;vbahtmlprocessed=1&amp;hasbroken=1"/>
          <p:cNvSpPr/>
          <p:nvPr/>
        </p:nvSpPr>
        <p:spPr>
          <a:xfrm>
            <a:off x="356616" y="5043678"/>
            <a:ext cx="11475720" cy="566992"/>
          </a:xfrm>
          <a:prstGeom prst="rect">
            <a:avLst/>
          </a:prstGeom>
          <a:noFill/>
          <a:ln/>
        </p:spPr>
        <p:txBody>
          <a:bodyPr wrap="none" lIns="0" tIns="0" rIns="0" bIns="0" rtlCol="0" anchor="t"/>
          <a:lstStyle/>
          <a:p>
            <a:pPr algn="l" latinLnBrk="1">
              <a:lnSpc>
                <a:spcPts val="5100"/>
              </a:lnSpc>
            </a:pP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9" name="P_5_AN.16_1#514c999d7.blank?vbadefaultcenterpage=1&amp;parentnodeid=e1c9cdba5&amp;vbapositionanswer=16&amp;vbahtmlprocessed=1"/>
          <p:cNvSpPr/>
          <p:nvPr/>
        </p:nvSpPr>
        <p:spPr>
          <a:xfrm>
            <a:off x="496316" y="5005578"/>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正比</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blinds(horizontal)">
                                      <p:cBhvr>
                                        <p:cTn id="7" dur="500"/>
                                        <p:tgtEl>
                                          <p:spTgt spid="9">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blinds(horizontal)">
                                      <p:cBhvr>
                                        <p:cTn id="1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animBg="1"/>
    </p:bldLst>
  </p:timing>
</p:sld>
</file>

<file path=ppt/theme/theme1.xml><?xml version="1.0" encoding="utf-8"?>
<a:theme xmlns:a="http://schemas.openxmlformats.org/drawingml/2006/main" name="合心科技出品">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2545</Words>
  <Application>Microsoft Office PowerPoint</Application>
  <PresentationFormat>自定义</PresentationFormat>
  <Paragraphs>521</Paragraphs>
  <Slides>60</Slides>
  <Notes>60</Notes>
  <HiddenSlides>0</HiddenSlides>
  <MMClips>0</MMClips>
  <ScaleCrop>false</ScaleCrop>
  <HeadingPairs>
    <vt:vector size="4" baseType="variant">
      <vt:variant>
        <vt:lpstr>主题</vt:lpstr>
      </vt:variant>
      <vt:variant>
        <vt:i4>1</vt:i4>
      </vt:variant>
      <vt:variant>
        <vt:lpstr>幻灯片标题</vt:lpstr>
      </vt:variant>
      <vt:variant>
        <vt:i4>60</vt:i4>
      </vt:variant>
    </vt:vector>
  </HeadingPairs>
  <TitlesOfParts>
    <vt:vector size="61" baseType="lpstr">
      <vt:lpstr>合心科技出品</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合心科技出品</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合心科技出品</dc:title>
  <dc:subject/>
  <dc:creator>合心科技出品</dc:creator>
  <cp:keywords/>
  <dc:description/>
  <cp:lastModifiedBy>Microsoft</cp:lastModifiedBy>
  <cp:revision>7</cp:revision>
  <dcterms:created xsi:type="dcterms:W3CDTF">2023-03-09T08:50:30Z</dcterms:created>
  <dcterms:modified xsi:type="dcterms:W3CDTF">2023-03-21T07:57:29Z</dcterms:modified>
  <cp:category/>
  <cp:contentStatus/>
</cp:coreProperties>
</file>