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122" d="100"/>
          <a:sy n="122" d="100"/>
        </p:scale>
        <p:origin x="-114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9340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405f2345c2a3fb1cab2a64a#tid=640938843718860009a42c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903FAD6-55BC-9678-BB98-43DDC6E4A3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7" y="0"/>
            <a:ext cx="12170365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84" y="6108192"/>
            <a:ext cx="1133856" cy="758952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2760" y="182880"/>
            <a:ext cx="1417320" cy="393192"/>
          </a:xfrm>
          <a:prstGeom prst="rect">
            <a:avLst/>
          </a:prstGeom>
        </p:spPr>
      </p:pic>
      <p:sp>
        <p:nvSpPr>
          <p:cNvPr id="5" name="MasterShapeName"/>
          <p:cNvSpPr/>
          <p:nvPr/>
        </p:nvSpPr>
        <p:spPr>
          <a:xfrm>
            <a:off x="429768" y="219456"/>
            <a:ext cx="323697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2023年    初 中 终 结 性 练 习 · 物 理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3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slide" Target="slide27.xml"/><Relationship Id="rId5" Type="http://schemas.openxmlformats.org/officeDocument/2006/relationships/slide" Target="slide13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d5a9602d?vbadefaultcenterpage=1&amp;parentnodeid=574fde2e7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知识点5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实像和虚像</a:t>
            </a:r>
            <a:endParaRPr lang="en-US" altLang="zh-CN" sz="3000" dirty="0"/>
          </a:p>
        </p:txBody>
      </p:sp>
      <p:graphicFrame>
        <p:nvGraphicFramePr>
          <p:cNvPr id="11" name="P_5_BD#7be71c4ae?colgroup=2,5,12,9&amp;vbadefaultcenterpage=1&amp;parentnodeid=dd5a9602d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982284"/>
              </p:ext>
            </p:extLst>
          </p:nvPr>
        </p:nvGraphicFramePr>
        <p:xfrm>
          <a:off x="356616" y="1282700"/>
          <a:ext cx="11430000" cy="4470400"/>
        </p:xfrm>
        <a:graphic>
          <a:graphicData uri="http://schemas.openxmlformats.org/drawingml/2006/table">
            <a:tbl>
              <a:tblPr/>
              <a:tblGrid>
                <a:gridCol w="11247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902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429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06267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像的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种类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形成原理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举例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740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实像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由实际光线会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聚而成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像是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选填“正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立”或“倒立”）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的，可用光屏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承接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小孔成像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、照相机成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像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、投影仪成像等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740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虚像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由实际光线的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反向延长线会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聚而成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像是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选填“正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立”或“倒立”）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的，不能用光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屏承接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平面镜成像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、放大镜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成像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、水中鱼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、池底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的像等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P_5_AN.15_1#7be71c4ae.blank?vbadefaultcenterpage=1&amp;parentnodeid=dd5a9602d&amp;vbapositionanswer=15&amp;vbahtmlprocessed=1"/>
          <p:cNvSpPr/>
          <p:nvPr/>
        </p:nvSpPr>
        <p:spPr>
          <a:xfrm>
            <a:off x="4690228" y="2381626"/>
            <a:ext cx="1503363" cy="5029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SimSun" pitchFamily="34" charset="-120"/>
              </a:rPr>
              <a:t>倒立</a:t>
            </a:r>
            <a:endParaRPr lang="en-US" altLang="zh-CN" sz="2800" dirty="0"/>
          </a:p>
        </p:txBody>
      </p:sp>
      <p:sp>
        <p:nvSpPr>
          <p:cNvPr id="5" name="P_5_AN.16_1#7be71c4ae.blank?vbadefaultcenterpage=1&amp;parentnodeid=dd5a9602d&amp;vbapositionanswer=16&amp;vbahtmlprocessed=1"/>
          <p:cNvSpPr/>
          <p:nvPr/>
        </p:nvSpPr>
        <p:spPr>
          <a:xfrm>
            <a:off x="4690228" y="4056610"/>
            <a:ext cx="1503363" cy="5029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SimSun" pitchFamily="34" charset="-120"/>
              </a:rPr>
              <a:t>正立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83b6001b?vbadefaultcenterpage=1&amp;parentnodeid=574fde2e7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知识点6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凸面镜与凹面镜</a:t>
            </a:r>
            <a:endParaRPr lang="en-US" altLang="zh-CN" sz="3000" dirty="0"/>
          </a:p>
        </p:txBody>
      </p:sp>
      <p:sp>
        <p:nvSpPr>
          <p:cNvPr id="3" name="P_5_BD#f572bb9bb?segpoint=1&amp;vbadefaultcenterpage=1&amp;parentnodeid=b83b6001b&amp;vbahtmlprocessed=1&amp;hasbroken=1"/>
          <p:cNvSpPr/>
          <p:nvPr/>
        </p:nvSpPr>
        <p:spPr>
          <a:xfrm>
            <a:off x="356616" y="1199642"/>
            <a:ext cx="11475720" cy="1212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1.凸面镜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：对光有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，起到扩大视野的作用。如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：汽车的后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视镜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、公路拐弯处的反光镜等。</a:t>
            </a:r>
            <a:endParaRPr lang="en-US" altLang="zh-CN" sz="2800" dirty="0"/>
          </a:p>
        </p:txBody>
      </p:sp>
      <p:sp>
        <p:nvSpPr>
          <p:cNvPr id="4" name="P_5_BD#f572bb9bb?segpoint=1&amp;vbadefaultcenterpage=1&amp;parentnodeid=b83b6001b&amp;vbahtmlprocessed=1&amp;hasbroken=1"/>
          <p:cNvSpPr/>
          <p:nvPr/>
        </p:nvSpPr>
        <p:spPr>
          <a:xfrm>
            <a:off x="356616" y="2456942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2.凹面镜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：对光有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。如：太阳灶、汽车大灯等。</a:t>
            </a:r>
            <a:endParaRPr lang="en-US" altLang="zh-CN" sz="2800" dirty="0"/>
          </a:p>
        </p:txBody>
      </p:sp>
      <p:sp>
        <p:nvSpPr>
          <p:cNvPr id="5" name="P_5_AN.17_1#f572bb9bb.blank?vbadefaultcenterpage=1&amp;parentnodeid=b83b6001b&amp;vbapositionanswer=17&amp;vbahtmlprocessed=1"/>
          <p:cNvSpPr/>
          <p:nvPr/>
        </p:nvSpPr>
        <p:spPr>
          <a:xfrm>
            <a:off x="3963416" y="1167489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发散</a:t>
            </a:r>
            <a:endParaRPr lang="en-US" altLang="zh-CN" sz="2800" dirty="0"/>
          </a:p>
        </p:txBody>
      </p:sp>
      <p:sp>
        <p:nvSpPr>
          <p:cNvPr id="6" name="P_5_AN.18_1#f572bb9bb.blank?vbadefaultcenterpage=1&amp;parentnodeid=b83b6001b&amp;vbapositionanswer=18&amp;vbahtmlprocessed=1"/>
          <p:cNvSpPr/>
          <p:nvPr/>
        </p:nvSpPr>
        <p:spPr>
          <a:xfrm>
            <a:off x="3963416" y="2435620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258cbebf?vbadefaultcenterpage=1&amp;parentnodeid=574fde2e7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知识点7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光的反射作图</a:t>
            </a:r>
            <a:endParaRPr lang="en-US" altLang="zh-CN" sz="3000" dirty="0"/>
          </a:p>
        </p:txBody>
      </p:sp>
      <p:sp>
        <p:nvSpPr>
          <p:cNvPr id="3" name="P_5_BD#0205354d6?segpoint=1&amp;vbadefaultcenterpage=1&amp;parentnodeid=2258cbebf&amp;vbahtmlprocessed=1"/>
          <p:cNvSpPr/>
          <p:nvPr/>
        </p:nvSpPr>
        <p:spPr>
          <a:xfrm>
            <a:off x="356616" y="1199642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1.作入射（反射）光线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确定入射点→作法线（垂直于反射面）→根据角的大小关系（反射角等于入射角）作图。</a:t>
            </a:r>
            <a:endParaRPr lang="en-US" altLang="zh-CN" sz="2800" dirty="0"/>
          </a:p>
        </p:txBody>
      </p:sp>
      <p:sp>
        <p:nvSpPr>
          <p:cNvPr id="4" name="P_5_BD#0205354d6?segpoint=1&amp;vbadefaultcenterpage=1&amp;parentnodeid=2258cbebf&amp;vbahtmlprocessed=1"/>
          <p:cNvSpPr/>
          <p:nvPr/>
        </p:nvSpPr>
        <p:spPr>
          <a:xfrm>
            <a:off x="356616" y="3128835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2.画平面镜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确定入射点→作法线（入射光线和反射光线的角平分线）→作出平面镜（垂直于法线）。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e59aa438.fixed?vbadefaultcenterpage=1&amp;parentnodeid=8c3e9d77b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重难点突破</a:t>
            </a:r>
            <a:endParaRPr lang="en-US" altLang="zh-CN" sz="5500" dirty="0"/>
          </a:p>
        </p:txBody>
      </p:sp>
      <p:sp>
        <p:nvSpPr>
          <p:cNvPr id="3" name="C_3#de59aa438.fixed?vbadefaultcenterpage=1&amp;parentnodeid=8c3e9d77b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7e1d6d42?vbadefaultcenterpage=1&amp;parentnodeid=de59aa438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平面镜成像作图</a:t>
            </a:r>
            <a:endParaRPr lang="en-US" altLang="zh-CN" sz="3000" dirty="0"/>
          </a:p>
        </p:txBody>
      </p:sp>
      <p:sp>
        <p:nvSpPr>
          <p:cNvPr id="3" name="P_5_BD#616145002?segpoint=1&amp;vbadefaultcenterpage=1&amp;parentnodeid=17e1d6d42&amp;vbahtmlprocessed=1"/>
          <p:cNvSpPr/>
          <p:nvPr/>
        </p:nvSpPr>
        <p:spPr>
          <a:xfrm>
            <a:off x="356616" y="1199642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1.物点关于镜面的对称点就是像点，像点关于镜面的对称点就是物点，即可根据平面镜成像的特点作图。</a:t>
            </a:r>
            <a:endParaRPr lang="en-US" altLang="zh-CN" sz="2800" dirty="0"/>
          </a:p>
        </p:txBody>
      </p:sp>
      <p:pic>
        <p:nvPicPr>
          <p:cNvPr id="4" name="P_5_BD#616145002?vbadefaultcenterpage=1&amp;parentnodeid=17e1d6d42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9424" y="2540000"/>
            <a:ext cx="7699248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616145002?segpoint=1&amp;vbadefaultcenterpage=1&amp;parentnodeid=17e1d6d42&amp;vbahtmlprocessed=1"/>
          <p:cNvSpPr/>
          <p:nvPr/>
        </p:nvSpPr>
        <p:spPr>
          <a:xfrm>
            <a:off x="356616" y="1739392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2.任意两条反射光线的反向延长线的交点即为像点，即可运用光的反射定律作图。</a:t>
            </a:r>
            <a:endParaRPr lang="en-US" altLang="zh-CN" sz="2800" dirty="0"/>
          </a:p>
        </p:txBody>
      </p:sp>
      <p:pic>
        <p:nvPicPr>
          <p:cNvPr id="3" name="P_5_BD#616145002?vbadefaultcenterpage=1&amp;parentnodeid=17e1d6d42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40" y="3079496"/>
            <a:ext cx="8805672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c38c6893?vbadefaultcenterpage=1&amp;parentnodeid=de59aa438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实验：探究光的反射规律</a:t>
            </a:r>
            <a:endParaRPr lang="en-US" altLang="zh-CN" sz="3000" dirty="0"/>
          </a:p>
        </p:txBody>
      </p:sp>
      <p:sp>
        <p:nvSpPr>
          <p:cNvPr id="3" name="P_5_BD#9d9b927e6?segpoint=1&amp;vbadefaultcenterpage=1&amp;parentnodeid=ec38c6893&amp;vbahtmlprocessed=1"/>
          <p:cNvSpPr/>
          <p:nvPr/>
        </p:nvSpPr>
        <p:spPr>
          <a:xfrm>
            <a:off x="356616" y="1202405"/>
            <a:ext cx="114757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1.实验装置图（如图1-4-1）</a:t>
            </a:r>
            <a:endParaRPr lang="en-US" altLang="zh-CN" sz="2800" dirty="0"/>
          </a:p>
        </p:txBody>
      </p:sp>
      <p:pic>
        <p:nvPicPr>
          <p:cNvPr id="4" name="P_5_BD#9d9b927e6?imagetipindex=1&amp;vbadefaultcenterpage=1&amp;parentnodeid=ec38c6893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2112" y="1905000"/>
            <a:ext cx="5833872" cy="309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P_5_BD#9d9b927e6?imagetipindex=1&amp;vbadefaultcenterpage=1&amp;parentnodeid=ec38c6893&amp;vbahtmlprocessed=1"/>
          <p:cNvSpPr/>
          <p:nvPr/>
        </p:nvSpPr>
        <p:spPr>
          <a:xfrm>
            <a:off x="5495004" y="5131816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d9b927e6?segpoint=1&amp;vbadefaultcenterpage=1&amp;parentnodeid=ec38c6893&amp;vbahtmlprocessed=1"/>
          <p:cNvSpPr/>
          <p:nvPr/>
        </p:nvSpPr>
        <p:spPr>
          <a:xfrm>
            <a:off x="356616" y="657670"/>
            <a:ext cx="11475720" cy="11323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2.实验器材</a:t>
            </a:r>
            <a:endParaRPr lang="en-US" altLang="zh-CN" sz="2800" dirty="0"/>
          </a:p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平面镜、可折转的纸板、激光笔、量角器、笔等。</a:t>
            </a:r>
            <a:endParaRPr lang="en-US" altLang="zh-CN" sz="2800" dirty="0"/>
          </a:p>
        </p:txBody>
      </p:sp>
      <p:sp>
        <p:nvSpPr>
          <p:cNvPr id="3" name="P_5_BD#9d9b927e6?segpoint=1&amp;vbadefaultcenterpage=1&amp;parentnodeid=ec38c6893&amp;vbahtmlprocessed=1"/>
          <p:cNvSpPr/>
          <p:nvPr/>
        </p:nvSpPr>
        <p:spPr>
          <a:xfrm>
            <a:off x="356616" y="1838516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3.实验注意事项</a:t>
            </a:r>
            <a:endParaRPr lang="en-US" altLang="zh-CN" sz="2800" dirty="0"/>
          </a:p>
        </p:txBody>
      </p:sp>
      <p:sp>
        <p:nvSpPr>
          <p:cNvPr id="4" name="P_5_BD#9d9b927e6?segpoint=1&amp;vbadefaultcenterpage=1&amp;parentnodeid=ec38c6893&amp;vbahtmlprocessed=1"/>
          <p:cNvSpPr/>
          <p:nvPr/>
        </p:nvSpPr>
        <p:spPr>
          <a:xfrm>
            <a:off x="356616" y="2422716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（1）纸板与平面镜应该垂直放置。</a:t>
            </a:r>
            <a:endParaRPr lang="en-US" altLang="zh-CN" sz="2800" dirty="0"/>
          </a:p>
        </p:txBody>
      </p:sp>
      <p:sp>
        <p:nvSpPr>
          <p:cNvPr id="5" name="P_5_BD#9d9b927e6?segpoint=1&amp;vbadefaultcenterpage=1&amp;parentnodeid=ec38c6893&amp;vbahtmlprocessed=1"/>
          <p:cNvSpPr/>
          <p:nvPr/>
        </p:nvSpPr>
        <p:spPr>
          <a:xfrm>
            <a:off x="356616" y="3025394"/>
            <a:ext cx="11475720" cy="11373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（2）为使实验现象明显，应降低背景的明亮程度或用有色玻璃或在较暗的环境中进行实验。</a:t>
            </a:r>
            <a:endParaRPr lang="en-US" altLang="zh-CN" sz="2800" dirty="0"/>
          </a:p>
        </p:txBody>
      </p:sp>
      <p:sp>
        <p:nvSpPr>
          <p:cNvPr id="6" name="P_5_BD#9d9b927e6?segpoint=1&amp;vbadefaultcenterpage=1&amp;parentnodeid=ec38c6893&amp;vbahtmlprocessed=1"/>
          <p:cNvSpPr/>
          <p:nvPr/>
        </p:nvSpPr>
        <p:spPr>
          <a:xfrm>
            <a:off x="356616" y="4213416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（3）使光路明显的方法：向纸板上喷烟或雾、选用表面粗糙的纸板等。</a:t>
            </a:r>
            <a:endParaRPr lang="en-US" altLang="zh-CN" sz="2800" spc="-50" dirty="0"/>
          </a:p>
        </p:txBody>
      </p:sp>
      <p:sp>
        <p:nvSpPr>
          <p:cNvPr id="7" name="P_5_BD#9d9b927e6?segpoint=1&amp;vbadefaultcenterpage=1&amp;parentnodeid=ec38c6893&amp;vbahtmlprocessed=1"/>
          <p:cNvSpPr/>
          <p:nvPr/>
        </p:nvSpPr>
        <p:spPr>
          <a:xfrm>
            <a:off x="356616" y="4816094"/>
            <a:ext cx="11475720" cy="11373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（4）实验时从不同方向都能观察到光束的原因：光在粗糙纸板上发生了漫反射。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5_BD#9d9b927e6?segpoint=1&amp;vbadefaultcenterpage=1&amp;parentnodeid=ec38c6893&amp;vbahtmlprocessed=1&amp;hasbroken=1"/>
              <p:cNvSpPr/>
              <p:nvPr/>
            </p:nvSpPr>
            <p:spPr>
              <a:xfrm>
                <a:off x="356616" y="1176433"/>
                <a:ext cx="11475720" cy="185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（5）“三线共面”的判断方法：如图1-4-1乙所示，将纸板右侧沿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向后折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，在右侧纸板上看不到反射光束，说明反射光线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、入射光线和法线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在同一平面内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P_5_BD#9d9b927e6?segpoint=1&amp;vbadefaultcenterpage=1&amp;parentnodeid=ec38c6893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76433"/>
                <a:ext cx="11475720" cy="1852105"/>
              </a:xfrm>
              <a:prstGeom prst="rect">
                <a:avLst/>
              </a:prstGeom>
              <a:blipFill>
                <a:blip r:embed="rId3"/>
                <a:stretch>
                  <a:fillRect l="-1913" r="-797" b="-121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9d9b927e6?segpoint=1&amp;vbadefaultcenterpage=1&amp;parentnodeid=ec38c6893&amp;vbahtmlprocessed=1&amp;hasbroken=1"/>
              <p:cNvSpPr/>
              <p:nvPr/>
            </p:nvSpPr>
            <p:spPr>
              <a:xfrm>
                <a:off x="356616" y="3032665"/>
                <a:ext cx="11475720" cy="1212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（6）光路可逆的验证：将激光沿着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方向射入，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观察到光束沿着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方向射出，说明光路是可逆的。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P_5_BD#9d9b927e6?segpoint=1&amp;vbadefaultcenterpage=1&amp;parentnodeid=ec38c6893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032665"/>
                <a:ext cx="11475720" cy="1212025"/>
              </a:xfrm>
              <a:prstGeom prst="rect">
                <a:avLst/>
              </a:prstGeom>
              <a:blipFill>
                <a:blip r:embed="rId4"/>
                <a:stretch>
                  <a:fillRect l="-106" b="-18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5_BD#9d9b927e6?segpoint=1&amp;vbadefaultcenterpage=1&amp;parentnodeid=ec38c6893&amp;vbahtmlprocessed=1"/>
          <p:cNvSpPr/>
          <p:nvPr/>
        </p:nvSpPr>
        <p:spPr>
          <a:xfrm>
            <a:off x="356616" y="4295806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（7）多次改变入射角的大小进行实验的目的：可以探究反射角与入射角的大小关系，使实验结论更具普遍性。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d9b927e6?segpoint=1&amp;vbadefaultcenterpage=1&amp;parentnodeid=ec38c6893&amp;vbahtmlprocessed=1"/>
          <p:cNvSpPr/>
          <p:nvPr/>
        </p:nvSpPr>
        <p:spPr>
          <a:xfrm>
            <a:off x="356616" y="2381980"/>
            <a:ext cx="11475720" cy="18471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4.实验结论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在反射现象中，反射光线、入射光线和法线都在同一平面内；反射光线、入射光线分别位于法线两侧；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反射角等于入射角。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c3e9d77b.fixed?vbadefaultcenterpage=1&amp;parentnodeid=bf47da24c&amp;vbahtmlprocessed=1"/>
          <p:cNvSpPr/>
          <p:nvPr/>
        </p:nvSpPr>
        <p:spPr>
          <a:xfrm>
            <a:off x="868680" y="2048256"/>
            <a:ext cx="10799064" cy="8778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课程培优</a:t>
            </a:r>
            <a:endParaRPr lang="en-US" altLang="zh-CN" sz="4000" dirty="0"/>
          </a:p>
        </p:txBody>
      </p:sp>
      <p:sp>
        <p:nvSpPr>
          <p:cNvPr id="3" name="C_2_BD#8c3e9d77b.fixed?vbadefaultcenterpage=1&amp;parentnodeid=bf47da24c&amp;vbahtmlprocessed=1"/>
          <p:cNvSpPr/>
          <p:nvPr/>
        </p:nvSpPr>
        <p:spPr>
          <a:xfrm>
            <a:off x="868680" y="3273552"/>
            <a:ext cx="10799064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第4讲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光的反射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平面镜成像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748b6668?vbadefaultcenterpage=1&amp;parentnodeid=de59aa438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重点3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实验：探究平面镜成像时像与物的关系</a:t>
            </a:r>
            <a:endParaRPr lang="en-US" altLang="zh-CN" sz="3000" dirty="0"/>
          </a:p>
        </p:txBody>
      </p:sp>
      <p:sp>
        <p:nvSpPr>
          <p:cNvPr id="3" name="P_5_BD#e3d559037?segpoint=1&amp;vbadefaultcenterpage=1&amp;parentnodeid=a748b6668&amp;vbahtmlprocessed=1"/>
          <p:cNvSpPr/>
          <p:nvPr/>
        </p:nvSpPr>
        <p:spPr>
          <a:xfrm>
            <a:off x="356616" y="1202787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1.实验原理：光的反射规律。</a:t>
            </a:r>
            <a:endParaRPr lang="en-US" altLang="zh-CN" sz="2800" dirty="0"/>
          </a:p>
        </p:txBody>
      </p:sp>
      <p:sp>
        <p:nvSpPr>
          <p:cNvPr id="4" name="P_5_BD#e3d559037?segpoint=1&amp;vbadefaultcenterpage=1&amp;parentnodeid=a748b6668&amp;vbahtmlprocessed=1"/>
          <p:cNvSpPr/>
          <p:nvPr/>
        </p:nvSpPr>
        <p:spPr>
          <a:xfrm>
            <a:off x="356616" y="1821942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2.实验装置图（如图1-4-2）</a:t>
            </a:r>
            <a:endParaRPr lang="en-US" altLang="zh-CN" sz="2800" dirty="0"/>
          </a:p>
        </p:txBody>
      </p:sp>
      <p:pic>
        <p:nvPicPr>
          <p:cNvPr id="5" name="P_5_BD#e3d559037?imagetipindex=2&amp;vbadefaultcenterpage=1&amp;parentnodeid=a748b6668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0832" y="2527300"/>
            <a:ext cx="3456432" cy="23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P_5_BD#e3d559037?imagetipindex=2&amp;vbadefaultcenterpage=1&amp;parentnodeid=a748b6668&amp;vbahtmlprocessed=1"/>
          <p:cNvSpPr/>
          <p:nvPr/>
        </p:nvSpPr>
        <p:spPr>
          <a:xfrm>
            <a:off x="5495005" y="5013452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3d559037?segpoint=1&amp;vbadefaultcenterpage=1&amp;parentnodeid=a748b6668&amp;vbahtmlprocessed=1"/>
          <p:cNvSpPr/>
          <p:nvPr/>
        </p:nvSpPr>
        <p:spPr>
          <a:xfrm>
            <a:off x="356616" y="1421447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3.实验器材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较薄的透明玻璃板、刻度尺、光屏、两支完全相同的蜡烛、火柴、方格纸或白纸、笔等。</a:t>
            </a:r>
            <a:endParaRPr lang="en-US" altLang="zh-CN" sz="2800" dirty="0"/>
          </a:p>
        </p:txBody>
      </p:sp>
      <p:sp>
        <p:nvSpPr>
          <p:cNvPr id="3" name="P_5_BD#e3d559037?segpoint=1&amp;vbadefaultcenterpage=1&amp;parentnodeid=a748b6668&amp;vbahtmlprocessed=1"/>
          <p:cNvSpPr/>
          <p:nvPr/>
        </p:nvSpPr>
        <p:spPr>
          <a:xfrm>
            <a:off x="356616" y="332619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（1）用透明玻璃板代替平面镜的主要原因：便于确定像的位置。</a:t>
            </a:r>
            <a:endParaRPr lang="en-US" altLang="zh-CN" sz="2800" dirty="0"/>
          </a:p>
        </p:txBody>
      </p:sp>
      <p:sp>
        <p:nvSpPr>
          <p:cNvPr id="4" name="P_5_BD#e3d559037?segpoint=1&amp;vbadefaultcenterpage=1&amp;parentnodeid=a748b6668&amp;vbahtmlprocessed=1"/>
          <p:cNvSpPr/>
          <p:nvPr/>
        </p:nvSpPr>
        <p:spPr>
          <a:xfrm>
            <a:off x="356616" y="3977639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（2）选择较薄玻璃板的原因：防止蜡烛通过玻璃板的前后两个面形成两个虚像，影响实验效果。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3d559037?segpoint=1&amp;vbadefaultcenterpage=1&amp;parentnodeid=a748b6668&amp;vbahtmlprocessed=1"/>
          <p:cNvSpPr/>
          <p:nvPr/>
        </p:nvSpPr>
        <p:spPr>
          <a:xfrm>
            <a:off x="356616" y="1728724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（3）选用两支完全相同的蜡烛的原因：便于比较像与物的大小关系。</a:t>
            </a:r>
            <a:endParaRPr lang="en-US" altLang="zh-CN" sz="2800" dirty="0"/>
          </a:p>
        </p:txBody>
      </p:sp>
      <p:sp>
        <p:nvSpPr>
          <p:cNvPr id="3" name="P_5_BD#e3d559037?segpoint=1&amp;vbadefaultcenterpage=1&amp;parentnodeid=a748b6668&amp;vbahtmlprocessed=1"/>
          <p:cNvSpPr/>
          <p:nvPr/>
        </p:nvSpPr>
        <p:spPr>
          <a:xfrm>
            <a:off x="356616" y="2379916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（4）实验中刻度尺的作用：测量两支蜡烛到玻璃板的距离，比较像距和物距的关系。</a:t>
            </a:r>
            <a:endParaRPr lang="en-US" altLang="zh-CN" sz="2800" dirty="0"/>
          </a:p>
        </p:txBody>
      </p:sp>
      <p:sp>
        <p:nvSpPr>
          <p:cNvPr id="4" name="P_5_BD#e3d559037?segpoint=1&amp;vbadefaultcenterpage=1&amp;parentnodeid=a748b6668&amp;vbahtmlprocessed=1"/>
          <p:cNvSpPr/>
          <p:nvPr/>
        </p:nvSpPr>
        <p:spPr>
          <a:xfrm>
            <a:off x="356616" y="3670363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（5）用方格纸比白纸更好的原因：能更方便、更准确地确定像与物的位置关系。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3d559037?segpoint=1&amp;vbadefaultcenterpage=1&amp;parentnodeid=a748b6668&amp;vbahtmlprocessed=1"/>
          <p:cNvSpPr/>
          <p:nvPr/>
        </p:nvSpPr>
        <p:spPr>
          <a:xfrm>
            <a:off x="356616" y="1136237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4.实验方法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等效替代法：用较薄玻璃板代替平面镜；选用两支完全相同的蜡烛，用其中的一支替代另一支的像。</a:t>
            </a:r>
            <a:endParaRPr lang="en-US" altLang="zh-CN" sz="2800" dirty="0"/>
          </a:p>
        </p:txBody>
      </p:sp>
      <p:sp>
        <p:nvSpPr>
          <p:cNvPr id="3" name="P_5_BD#e3d559037?segpoint=1&amp;vbadefaultcenterpage=1&amp;parentnodeid=a748b6668&amp;vbahtmlprocessed=1"/>
          <p:cNvSpPr/>
          <p:nvPr/>
        </p:nvSpPr>
        <p:spPr>
          <a:xfrm>
            <a:off x="356616" y="304098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5.实验注意事项</a:t>
            </a:r>
            <a:endParaRPr lang="en-US" altLang="zh-CN" sz="2800" dirty="0"/>
          </a:p>
        </p:txBody>
      </p:sp>
      <p:sp>
        <p:nvSpPr>
          <p:cNvPr id="4" name="P_5_BD#e3d559037?segpoint=1&amp;vbadefaultcenterpage=1&amp;parentnodeid=a748b6668&amp;vbahtmlprocessed=1"/>
          <p:cNvSpPr/>
          <p:nvPr/>
        </p:nvSpPr>
        <p:spPr>
          <a:xfrm>
            <a:off x="356616" y="366328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（1）玻璃板要与水平桌面垂直放置。</a:t>
            </a:r>
            <a:endParaRPr lang="en-US" altLang="zh-CN" sz="2800" dirty="0"/>
          </a:p>
        </p:txBody>
      </p:sp>
      <p:sp>
        <p:nvSpPr>
          <p:cNvPr id="5" name="P_5_BD#e3d559037?segpoint=1&amp;vbadefaultcenterpage=1&amp;parentnodeid=a748b6668&amp;vbahtmlprocessed=1"/>
          <p:cNvSpPr/>
          <p:nvPr/>
        </p:nvSpPr>
        <p:spPr>
          <a:xfrm>
            <a:off x="356616" y="428558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（2）为使实验现象明显，应在较暗的环境中进行实验。</a:t>
            </a:r>
            <a:endParaRPr lang="en-US" altLang="zh-CN" sz="2800" dirty="0"/>
          </a:p>
        </p:txBody>
      </p:sp>
      <p:sp>
        <p:nvSpPr>
          <p:cNvPr id="6" name="P_5_BD#e3d559037?segpoint=1&amp;vbadefaultcenterpage=1&amp;parentnodeid=a748b6668&amp;vbahtmlprocessed=1"/>
          <p:cNvSpPr/>
          <p:nvPr/>
        </p:nvSpPr>
        <p:spPr>
          <a:xfrm>
            <a:off x="356616" y="490788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（3）在实验中，代替像的蜡烛不点燃。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3d559037?segpoint=1&amp;vbadefaultcenterpage=1&amp;parentnodeid=a748b6668&amp;vbahtmlprocessed=1"/>
          <p:cNvSpPr/>
          <p:nvPr/>
        </p:nvSpPr>
        <p:spPr>
          <a:xfrm>
            <a:off x="356616" y="1027874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（4）实验时，要将玻璃板竖直放置在方格纸上或白纸上的原因：</a:t>
            </a:r>
            <a:endParaRPr lang="en-US" altLang="zh-CN" sz="2800" dirty="0"/>
          </a:p>
        </p:txBody>
      </p:sp>
      <p:sp>
        <p:nvSpPr>
          <p:cNvPr id="3" name="P_5_BD#e3d559037?segpoint=1&amp;vbadefaultcenterpage=1&amp;parentnodeid=a748b6668&amp;vbahtmlprocessed=1"/>
          <p:cNvSpPr/>
          <p:nvPr/>
        </p:nvSpPr>
        <p:spPr>
          <a:xfrm>
            <a:off x="356616" y="1679066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如图1-4-3所示，若玻璃板倾斜一定角度，物体的像会上升或下降，不能使玻璃板后面的蜡烛和玻璃板前蜡烛的像完全重合。</a:t>
            </a:r>
            <a:endParaRPr lang="en-US" altLang="zh-CN" sz="2800" dirty="0"/>
          </a:p>
        </p:txBody>
      </p:sp>
      <p:pic>
        <p:nvPicPr>
          <p:cNvPr id="4" name="P_5_BD#e3d559037?imagetipindex=3&amp;vbadefaultcenterpage=1&amp;parentnodeid=a748b6668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8608" y="3028378"/>
            <a:ext cx="7031736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P_5_BD#e3d559037?imagetipindex=3&amp;vbadefaultcenterpage=1&amp;parentnodeid=a748b6668&amp;vbahtmlprocessed=1"/>
          <p:cNvSpPr/>
          <p:nvPr/>
        </p:nvSpPr>
        <p:spPr>
          <a:xfrm>
            <a:off x="5490432" y="5011610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3d559037?segpoint=1&amp;vbadefaultcenterpage=1&amp;parentnodeid=a748b6668&amp;vbahtmlprocessed=1"/>
          <p:cNvSpPr/>
          <p:nvPr/>
        </p:nvSpPr>
        <p:spPr>
          <a:xfrm>
            <a:off x="356616" y="1752187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（5）实验时，观察者应该与物同侧，正对玻璃板观察像的位置。</a:t>
            </a:r>
            <a:endParaRPr lang="en-US" altLang="zh-CN" sz="2800" dirty="0"/>
          </a:p>
        </p:txBody>
      </p:sp>
      <p:sp>
        <p:nvSpPr>
          <p:cNvPr id="3" name="P_5_BD#e3d559037?segpoint=1&amp;vbadefaultcenterpage=1&amp;parentnodeid=a748b6668&amp;vbahtmlprocessed=1"/>
          <p:cNvSpPr/>
          <p:nvPr/>
        </p:nvSpPr>
        <p:spPr>
          <a:xfrm>
            <a:off x="356616" y="237423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（6）实验时，观察到物与像能完全重合，这表明物与像的大小相等。</a:t>
            </a:r>
            <a:endParaRPr lang="en-US" altLang="zh-CN" sz="2800" dirty="0"/>
          </a:p>
        </p:txBody>
      </p:sp>
      <p:sp>
        <p:nvSpPr>
          <p:cNvPr id="4" name="P_5_BD#e3d559037?segpoint=1&amp;vbadefaultcenterpage=1&amp;parentnodeid=a748b6668&amp;vbahtmlprocessed=1"/>
          <p:cNvSpPr/>
          <p:nvPr/>
        </p:nvSpPr>
        <p:spPr>
          <a:xfrm>
            <a:off x="356616" y="3025679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（7）平面镜成虚像的判断：将光屏放在像的位置，光屏上得不到蜡烛的像，说明平面镜成虚像。</a:t>
            </a:r>
            <a:endParaRPr lang="en-US" altLang="zh-CN" sz="2800" dirty="0"/>
          </a:p>
        </p:txBody>
      </p:sp>
      <p:sp>
        <p:nvSpPr>
          <p:cNvPr id="5" name="P_5_BD#e3d559037?segpoint=1&amp;vbadefaultcenterpage=1&amp;parentnodeid=a748b6668&amp;vbahtmlprocessed=1"/>
          <p:cNvSpPr/>
          <p:nvPr/>
        </p:nvSpPr>
        <p:spPr>
          <a:xfrm>
            <a:off x="356616" y="429193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（8）多次实验、多次测量的目的：使实验结论具有普遍性。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3d559037?segpoint=1&amp;vbadefaultcenterpage=1&amp;parentnodeid=a748b6668&amp;vbahtmlprocessed=1"/>
          <p:cNvSpPr/>
          <p:nvPr/>
        </p:nvSpPr>
        <p:spPr>
          <a:xfrm>
            <a:off x="356616" y="2059463"/>
            <a:ext cx="11475720" cy="24921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6.实验结论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平面镜所成像的大小与物体的大小相等；像和物体到平面镜的距离相等；像和物体的连线与镜面垂直；平面镜成虚像。（等大、等距、垂直、虚像、对称）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699426a7.fixed?vbadefaultcenterpage=1&amp;parentnodeid=8c3e9d77b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陕西中考链接</a:t>
            </a:r>
            <a:endParaRPr lang="en-US" altLang="zh-CN" sz="5500" dirty="0"/>
          </a:p>
        </p:txBody>
      </p:sp>
      <p:sp>
        <p:nvSpPr>
          <p:cNvPr id="3" name="C_3#d699426a7.fixed?vbadefaultcenterpage=1&amp;parentnodeid=8c3e9d77b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03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ebb4fc16f?segpoint=1&amp;vbadefaultcenterpage=1&amp;parentnodeid=d699426a7&amp;vbahtmlprocessed=1&amp;hasbroken=1"/>
          <p:cNvSpPr/>
          <p:nvPr/>
        </p:nvSpPr>
        <p:spPr>
          <a:xfrm>
            <a:off x="356616" y="697928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（2019·陕西中考）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对图1-4-4中物理现象的认识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，下列说法正确的是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0_1#ebb4fc16f.bracket?vbadefaultcenterpage=1&amp;parentnodeid=d699426a7&amp;vbapositionanswer=19&amp;vbahtmlprocessed=1"/>
          <p:cNvSpPr/>
          <p:nvPr/>
        </p:nvSpPr>
        <p:spPr>
          <a:xfrm>
            <a:off x="750316" y="1338008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p:pic>
        <p:nvPicPr>
          <p:cNvPr id="4" name="QC_4_BD.21_1#ebb4fc16f?imagetipindex=4&amp;hastextimagelayout=1&amp;vbadefaultcenterpage=1&amp;parentnodeid=d699426a7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71720" y="2032444"/>
            <a:ext cx="3703320" cy="321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21_2#ebb4fc16f?imagetipindex=4&amp;hastextimagelayout=1&amp;vbadefaultcenterpage=1&amp;parentnodeid=d699426a7&amp;vbahtmlprocessed=1"/>
          <p:cNvSpPr/>
          <p:nvPr/>
        </p:nvSpPr>
        <p:spPr>
          <a:xfrm>
            <a:off x="9219336" y="5378132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图1-4-4</a:t>
            </a:r>
            <a:endParaRPr lang="en-US" altLang="zh-CN" sz="2800" dirty="0"/>
          </a:p>
        </p:txBody>
      </p:sp>
      <p:sp>
        <p:nvSpPr>
          <p:cNvPr id="6" name="QC_4_BD.21_3#ebb4fc16f.choices?hastextimagelayout=1&amp;vbadefaultcenterpage=1&amp;parentnodeid=d699426a7&amp;vbahtmlprocessed=1"/>
          <p:cNvSpPr/>
          <p:nvPr/>
        </p:nvSpPr>
        <p:spPr>
          <a:xfrm>
            <a:off x="356616" y="1978532"/>
            <a:ext cx="7635240" cy="313194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A.图甲中，木杆的影子是光的反射形成的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B.图乙中，验钞机利用红外线能使荧光物质发光的原理制成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C.图丙中，舞蹈演员在平面镜中成等大的实像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D.图丁中，筷子看起来向上弯折是光的折射现象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22_1#90a6029eb?imagetipindex=5&amp;hastextimagelayout=1&amp;vbadefaultcenterpage=1&amp;parentnodeid=d699426a7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8847" y="1796764"/>
            <a:ext cx="4416552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22_2#90a6029eb?imagetipindex=5&amp;hastextimagelayout=1&amp;vbadefaultcenterpage=1&amp;parentnodeid=d699426a7&amp;vbahtmlprocessed=1"/>
          <p:cNvSpPr/>
          <p:nvPr/>
        </p:nvSpPr>
        <p:spPr>
          <a:xfrm>
            <a:off x="8943079" y="3944588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图1-4-5</a:t>
            </a:r>
            <a:endParaRPr lang="en-US" altLang="zh-CN" sz="2800" dirty="0"/>
          </a:p>
        </p:txBody>
      </p:sp>
      <p:sp>
        <p:nvSpPr>
          <p:cNvPr id="4" name="QB_4_BD.22_3#90a6029eb?hastextimagelayout=1&amp;segpoint=1&amp;vbadefaultcenterpage=1&amp;parentnodeid=d699426a7&amp;vbahtmlprocessed=1&amp;hasbroken=1"/>
          <p:cNvSpPr/>
          <p:nvPr/>
        </p:nvSpPr>
        <p:spPr>
          <a:xfrm>
            <a:off x="356616" y="1778476"/>
            <a:ext cx="6922008" cy="31273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（2022·陕西中考）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2021年11月30日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，世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界首条跨海高铁——泉州湾跨海大桥合龙成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。如图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1-4-5是大桥与倒影形成的一幅壮美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画面，桥在水中的倒影是光的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形成的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（选填“虚”或“实”）像。</a:t>
            </a:r>
            <a:endParaRPr lang="en-US" altLang="zh-CN" sz="2800" dirty="0"/>
          </a:p>
        </p:txBody>
      </p:sp>
      <p:sp>
        <p:nvSpPr>
          <p:cNvPr id="5" name="QB_4_AN.23_1#90a6029eb.blank?vbadefaultcenterpage=1&amp;parentnodeid=d699426a7&amp;vbapositionanswer=20&amp;vbahtmlprocessed=1"/>
          <p:cNvSpPr/>
          <p:nvPr/>
        </p:nvSpPr>
        <p:spPr>
          <a:xfrm>
            <a:off x="5119116" y="3687437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反射</a:t>
            </a:r>
            <a:endParaRPr lang="en-US" altLang="zh-CN" sz="2800" dirty="0"/>
          </a:p>
        </p:txBody>
      </p:sp>
      <p:sp>
        <p:nvSpPr>
          <p:cNvPr id="6" name="QB_4_AN.24_1#90a6029eb.blank?vbadefaultcenterpage=1&amp;parentnodeid=d699426a7&amp;vbapositionanswer=21&amp;vbahtmlprocessed=1"/>
          <p:cNvSpPr/>
          <p:nvPr/>
        </p:nvSpPr>
        <p:spPr>
          <a:xfrm>
            <a:off x="496316" y="4359419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8c3e9d77b?linknodeid=574fde2e7&amp;catalogrefid=574fde2e7&amp;vbahtmlprocessed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2249424"/>
            <a:ext cx="356616" cy="356616"/>
          </a:xfrm>
          <a:prstGeom prst="rect">
            <a:avLst/>
          </a:prstGeom>
        </p:spPr>
      </p:pic>
      <p:sp>
        <p:nvSpPr>
          <p:cNvPr id="3" name="C_1#目录1:8c3e9d77b?linknodeid=574fde2e7&amp;catalogrefid=574fde2e7&amp;vbahtmlprocessed=1">
            <a:hlinkClick r:id="rId3" action="ppaction://hlinksldjump"/>
          </p:cNvPr>
          <p:cNvSpPr/>
          <p:nvPr/>
        </p:nvSpPr>
        <p:spPr>
          <a:xfrm>
            <a:off x="4773168" y="2103120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基础知识梳理</a:t>
            </a:r>
            <a:endParaRPr lang="en-US" altLang="zh-CN" sz="3600" dirty="0"/>
          </a:p>
        </p:txBody>
      </p:sp>
      <p:pic>
        <p:nvPicPr>
          <p:cNvPr id="4" name="C_1#目录1:8c3e9d77b?linknodeid=de59aa438&amp;catalogrefid=de59aa438&amp;vbahtmlprocessed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3145536"/>
            <a:ext cx="356616" cy="356616"/>
          </a:xfrm>
          <a:prstGeom prst="rect">
            <a:avLst/>
          </a:prstGeom>
        </p:spPr>
      </p:pic>
      <p:sp>
        <p:nvSpPr>
          <p:cNvPr id="5" name="C_1#目录1:8c3e9d77b?linknodeid=de59aa438&amp;catalogrefid=de59aa438&amp;vbahtmlprocessed=1">
            <a:hlinkClick r:id="rId5" action="ppaction://hlinksldjump"/>
          </p:cNvPr>
          <p:cNvSpPr/>
          <p:nvPr/>
        </p:nvSpPr>
        <p:spPr>
          <a:xfrm>
            <a:off x="4773168" y="3008376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重难点突破</a:t>
            </a:r>
            <a:endParaRPr lang="en-US" altLang="zh-CN" sz="3600" dirty="0"/>
          </a:p>
        </p:txBody>
      </p:sp>
      <p:pic>
        <p:nvPicPr>
          <p:cNvPr id="6" name="C_1#目录1:8c3e9d77b?linknodeid=d699426a7&amp;catalogrefid=d699426a7&amp;vbahtmlprocessed=1" descr="preencoded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050792"/>
            <a:ext cx="356616" cy="356616"/>
          </a:xfrm>
          <a:prstGeom prst="rect">
            <a:avLst/>
          </a:prstGeom>
        </p:spPr>
      </p:pic>
      <p:sp>
        <p:nvSpPr>
          <p:cNvPr id="7" name="C_1#目录1:8c3e9d77b?linknodeid=d699426a7&amp;catalogrefid=d699426a7&amp;vbahtmlprocessed=1">
            <a:hlinkClick r:id="rId6" action="ppaction://hlinksldjump"/>
          </p:cNvPr>
          <p:cNvSpPr/>
          <p:nvPr/>
        </p:nvSpPr>
        <p:spPr>
          <a:xfrm>
            <a:off x="4773168" y="3904488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陕西中考链接</a:t>
            </a:r>
            <a:endParaRPr lang="en-US" altLang="zh-CN" sz="3600" dirty="0"/>
          </a:p>
        </p:txBody>
      </p:sp>
      <p:pic>
        <p:nvPicPr>
          <p:cNvPr id="8" name="C_1#目录1:8c3e9d77b?linknodeid=b0ae3790b&amp;catalogrefid=b0ae3790b&amp;vbahtmlprocessed=1" descr="preencoded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946904"/>
            <a:ext cx="356616" cy="356616"/>
          </a:xfrm>
          <a:prstGeom prst="rect">
            <a:avLst/>
          </a:prstGeom>
        </p:spPr>
      </p:pic>
      <p:sp>
        <p:nvSpPr>
          <p:cNvPr id="9" name="C_1#目录1:8c3e9d77b?linknodeid=b0ae3790b&amp;catalogrefid=b0ae3790b&amp;vbahtmlprocessed=1">
            <a:hlinkClick r:id="rId7" action="ppaction://hlinksldjump"/>
          </p:cNvPr>
          <p:cNvSpPr/>
          <p:nvPr/>
        </p:nvSpPr>
        <p:spPr>
          <a:xfrm>
            <a:off x="4773168" y="4809744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25_1#8c022843f?imagetipindex=6&amp;hastextimagelayout=1&amp;vbadefaultcenterpage=1&amp;parentnodeid=d699426a7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2367" y="1630362"/>
            <a:ext cx="333756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25_2#8c022843f?imagetipindex=6&amp;hastextimagelayout=1&amp;vbadefaultcenterpage=1&amp;parentnodeid=d699426a7&amp;vbahtmlprocessed=1"/>
          <p:cNvSpPr/>
          <p:nvPr/>
        </p:nvSpPr>
        <p:spPr>
          <a:xfrm>
            <a:off x="9397104" y="4500562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图1-4-6</a:t>
            </a:r>
            <a:endParaRPr lang="en-US" altLang="zh-CN" sz="2800" dirty="0"/>
          </a:p>
        </p:txBody>
      </p:sp>
      <p:sp>
        <p:nvSpPr>
          <p:cNvPr id="4" name="QB_4_BD.25_3#8c022843f?hastextimagelayout=1&amp;segpoint=1&amp;vbadefaultcenterpage=1&amp;parentnodeid=d699426a7&amp;vbahtmlprocessed=1&amp;hasbroken=1"/>
          <p:cNvSpPr/>
          <p:nvPr/>
        </p:nvSpPr>
        <p:spPr>
          <a:xfrm>
            <a:off x="356616" y="1612074"/>
            <a:ext cx="8001000" cy="2487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（2020·陕西中考）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如图1-4-6所示，用蜡烛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B找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到并确定蜡烛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A的像的位置后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，在像的位置竖直放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一张白卡片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，不能从白卡片上直接观察到蜡烛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A的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像，这表明平面镜所成的像是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4_AN.26_1#8c022843f.blank?vbadefaultcenterpage=1&amp;parentnodeid=d699426a7&amp;vbapositionanswer=22&amp;vbahtmlprocessed=1"/>
          <p:cNvSpPr/>
          <p:nvPr/>
        </p:nvSpPr>
        <p:spPr>
          <a:xfrm>
            <a:off x="5119116" y="3561326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27_1#21b01c562?imagetipindex=7&amp;hastextimagelayout=1&amp;vbadefaultcenterpage=1&amp;parentnodeid=d699426a7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9154" y="1794446"/>
            <a:ext cx="4553712" cy="231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27_2#21b01c562?imagetipindex=7&amp;hastextimagelayout=1&amp;vbadefaultcenterpage=1&amp;parentnodeid=d699426a7&amp;vbahtmlprocessed=1"/>
          <p:cNvSpPr/>
          <p:nvPr/>
        </p:nvSpPr>
        <p:spPr>
          <a:xfrm>
            <a:off x="8931966" y="4234878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图1-4-7</a:t>
            </a:r>
            <a:endParaRPr lang="en-US" altLang="zh-CN" sz="2800" dirty="0"/>
          </a:p>
        </p:txBody>
      </p:sp>
      <p:sp>
        <p:nvSpPr>
          <p:cNvPr id="4" name="QB_4_BD.27_3#21b01c562?hastextimagelayout=1&amp;segpoint=1&amp;vbadefaultcenterpage=1&amp;parentnodeid=d699426a7&amp;vbahtmlprocessed=1&amp;hasbroken=1"/>
          <p:cNvSpPr/>
          <p:nvPr/>
        </p:nvSpPr>
        <p:spPr>
          <a:xfrm>
            <a:off x="356616" y="1776158"/>
            <a:ext cx="6784848" cy="31319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（2018·陕西中考）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如图1-4-7所示，在探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究平面镜成像特点的实验中选用A、B两支</a:t>
            </a:r>
            <a:endParaRPr lang="en-US" altLang="zh-CN" sz="2800" b="0" i="0" dirty="0">
              <a:solidFill>
                <a:srgbClr val="00000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完全相同的蜡烛，移动B蜡烛寻找点燃的A</a:t>
            </a:r>
            <a:endParaRPr lang="en-US" altLang="zh-CN" sz="2800" b="0" i="0" dirty="0">
              <a:solidFill>
                <a:srgbClr val="00000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蜡烛像的位置时，眼睛应该在</a:t>
            </a:r>
            <a:r>
              <a:rPr lang="en-US" altLang="zh-CN" sz="28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选填“A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或“B”）蜡烛一侧观察。</a:t>
            </a:r>
            <a:endParaRPr lang="en-US" altLang="zh-CN" sz="2800" dirty="0"/>
          </a:p>
        </p:txBody>
      </p:sp>
      <p:sp>
        <p:nvSpPr>
          <p:cNvPr id="5" name="QB_4_AN.28_1#21b01c562.blank?vbadefaultcenterpage=1&amp;parentnodeid=d699426a7&amp;vbapositionanswer=23&amp;vbahtmlprocessed=1"/>
          <p:cNvSpPr/>
          <p:nvPr/>
        </p:nvSpPr>
        <p:spPr>
          <a:xfrm>
            <a:off x="5081016" y="3739302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29_1#968626b4e?segpoint=1&amp;vbadefaultcenterpage=1&amp;parentnodeid=d699426a7&amp;vbahtmlprocessed=1&amp;hasbroken=1"/>
              <p:cNvSpPr/>
              <p:nvPr/>
            </p:nvSpPr>
            <p:spPr>
              <a:xfrm>
                <a:off x="356616" y="1256125"/>
                <a:ext cx="11475720" cy="1212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（2021·陕西中考）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请在图1-4-8中作出点光源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通过平面镜所成的像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保留作图痕迹）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4_BD.29_1#968626b4e?segpoint=1&amp;vbadefaultcenterpage=1&amp;parentnodeid=d699426a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56125"/>
                <a:ext cx="11475720" cy="1212025"/>
              </a:xfrm>
              <a:prstGeom prst="rect">
                <a:avLst/>
              </a:prstGeom>
              <a:blipFill>
                <a:blip r:embed="rId3"/>
                <a:stretch>
                  <a:fillRect l="-1913" r="-3985" b="-18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4_BD.29_2#968626b4e?imagetipindex=8&amp;vbadefaultcenterpage=1&amp;parentnodeid=d699426a7&amp;vbahtmlprocessed=1"/>
          <p:cNvSpPr/>
          <p:nvPr/>
        </p:nvSpPr>
        <p:spPr>
          <a:xfrm>
            <a:off x="2578068" y="4856512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图1-4-8</a:t>
            </a:r>
            <a:endParaRPr lang="en-US" altLang="zh-CN" sz="2800" dirty="0"/>
          </a:p>
        </p:txBody>
      </p:sp>
      <p:pic>
        <p:nvPicPr>
          <p:cNvPr id="4" name="QO_4_BD.29_3#968626b4e?imagetipindex=8&amp;hastextimagelayout=1&amp;vbadefaultcenterpage=1&amp;parentnodeid=d699426a7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6352" y="3010440"/>
            <a:ext cx="731520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AN.30_1#968626b4e?hastextimagelayout=1&amp;vbadefaultcenterpage=1&amp;parentnodeid=d699426a7&amp;vbahtmlprocessed=1"/>
          <p:cNvSpPr/>
          <p:nvPr/>
        </p:nvSpPr>
        <p:spPr>
          <a:xfrm>
            <a:off x="6080760" y="2521299"/>
            <a:ext cx="5742432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</a:t>
            </a:r>
            <a:endParaRPr lang="en-US" altLang="zh-CN" sz="2800" dirty="0"/>
          </a:p>
        </p:txBody>
      </p:sp>
      <p:pic>
        <p:nvPicPr>
          <p:cNvPr id="6" name="QO_4_AN.30_2#968626b4e?hastextimagelayout=1&amp;vbadefaultcenterpage=1&amp;parentnodeid=d699426a7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02168" y="3215291"/>
            <a:ext cx="1499616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0ae3790b.fixed?vbadefaultcenterpage=1&amp;parentnodeid=8c3e9d77b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5500" dirty="0"/>
          </a:p>
        </p:txBody>
      </p:sp>
      <p:sp>
        <p:nvSpPr>
          <p:cNvPr id="3" name="C_3#b0ae3790b.fixed?vbadefaultcenterpage=1&amp;parentnodeid=8c3e9d77b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04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0ccef092?vbadefaultcenterpage=1&amp;parentnodeid=b0ae3790b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一、选择题</a:t>
            </a:r>
            <a:endParaRPr lang="en-US" altLang="zh-CN" sz="3000" dirty="0"/>
          </a:p>
        </p:txBody>
      </p:sp>
      <p:pic>
        <p:nvPicPr>
          <p:cNvPr id="3" name="QC_5_BD.31_1#b11d414d9?imagetipindex=9&amp;hastextimagelayout=1&amp;vbadefaultcenterpage=1&amp;parentnodeid=60ccef092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7670" y="1192530"/>
            <a:ext cx="3209544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31_2#b11d414d9?imagetipindex=9&amp;hastextimagelayout=1&amp;vbadefaultcenterpage=1&amp;parentnodeid=60ccef092&amp;vbahtmlprocessed=1"/>
          <p:cNvSpPr/>
          <p:nvPr/>
        </p:nvSpPr>
        <p:spPr>
          <a:xfrm>
            <a:off x="9588398" y="4337050"/>
            <a:ext cx="1208087" cy="53962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图1-4-9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31_3#b11d414d9?hastextimagelayout=1&amp;segpoint=1&amp;vbadefaultcenterpage=1&amp;parentnodeid=60ccef092&amp;vbahtmlprocessed=1&amp;hasbroken=1"/>
              <p:cNvSpPr/>
              <p:nvPr/>
            </p:nvSpPr>
            <p:spPr>
              <a:xfrm>
                <a:off x="356616" y="1174242"/>
                <a:ext cx="8129016" cy="23272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（2022·临沂中考</a:t>
                </a:r>
                <a:r>
                  <a:rPr lang="en-US" altLang="zh-CN" sz="2800" b="1" i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临沂市文化公园是我市一道亮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丽的风景线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深的荷花池内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，一只立于荷尖上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的蜻蜓距水面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（如图1-4-9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），蜻蜓在水中的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像(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BD.31_3#b11d414d9?hastextimagelayout=1&amp;segpoint=1&amp;vbadefaultcenterpage=1&amp;parentnodeid=60ccef092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74242"/>
                <a:ext cx="8129016" cy="2327212"/>
              </a:xfrm>
              <a:prstGeom prst="rect">
                <a:avLst/>
              </a:prstGeom>
              <a:blipFill>
                <a:blip r:embed="rId4"/>
                <a:stretch>
                  <a:fillRect l="-2701" t="-787" r="-2326" b="-11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N.32_1#b11d414d9.bracket?vbadefaultcenterpage=1&amp;parentnodeid=60ccef092&amp;vbapositionanswer=24&amp;vbahtmlprocessed=1"/>
          <p:cNvSpPr/>
          <p:nvPr/>
        </p:nvSpPr>
        <p:spPr>
          <a:xfrm>
            <a:off x="1105916" y="2966466"/>
            <a:ext cx="352425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BD.33_1#b11d414d9.choices?hastextimagelayout=1&amp;vbadefaultcenterpage=1&amp;parentnodeid=60ccef092&amp;vbahtmlprocessed=1&amp;hasbroken=1"/>
              <p:cNvSpPr/>
              <p:nvPr/>
            </p:nvSpPr>
            <p:spPr>
              <a:xfrm>
                <a:off x="356616" y="3567620"/>
                <a:ext cx="8129016" cy="23627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A.因光的折射而形成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.是比蜻蜓略小的虚像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.在水面下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深处</a:t>
                </a:r>
                <a:endParaRPr lang="en-US" altLang="zh-CN" sz="2800" dirty="0"/>
              </a:p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.与蜻蜓相距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C_5_BD.33_1#b11d414d9.choices?hastextimagelayout=1&amp;vbadefaultcenterpage=1&amp;parentnodeid=60ccef092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567620"/>
                <a:ext cx="8129016" cy="2362772"/>
              </a:xfrm>
              <a:prstGeom prst="rect">
                <a:avLst/>
              </a:prstGeom>
              <a:blipFill>
                <a:blip r:embed="rId5"/>
                <a:stretch>
                  <a:fillRect l="-2701" b="-105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05c605e6f?vbadefaultcenterpage=1&amp;parentnodeid=60ccef092&amp;vbahtmlprocessed=1&amp;hasbroken=1"/>
          <p:cNvSpPr/>
          <p:nvPr/>
        </p:nvSpPr>
        <p:spPr>
          <a:xfrm>
            <a:off x="356616" y="1202976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（2022·云南中考）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世界因光而变得五彩缤纷。如图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1-4-10所示的光现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象中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由于光的反射形成的是(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4_1#05c605e6f.bracket?vbadefaultcenterpage=1&amp;parentnodeid=60ccef092&amp;vbapositionanswer=25&amp;vbahtmlprocessed=1"/>
          <p:cNvSpPr/>
          <p:nvPr/>
        </p:nvSpPr>
        <p:spPr>
          <a:xfrm>
            <a:off x="5385816" y="1843056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p:pic>
        <p:nvPicPr>
          <p:cNvPr id="4" name="QC_5_BD.35_1#05c605e6f.choice_image?imagetipindex=10&amp;hastextimagelayout=1&amp;vbadefaultcenterpage=1&amp;parentnodeid=60ccef092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616" y="2542063"/>
            <a:ext cx="2505456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35_2#05c605e6f?hastextimagelayout=1&amp;vbadefaultcenterpage=1&amp;parentnodeid=60ccef092&amp;vbahtmlprocessed=1"/>
          <p:cNvSpPr/>
          <p:nvPr/>
        </p:nvSpPr>
        <p:spPr>
          <a:xfrm>
            <a:off x="356616" y="4269263"/>
            <a:ext cx="3191256" cy="1207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A.冬奥会大跳台在水中的倒影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endParaRPr lang="en-US" altLang="zh-CN" sz="2800" dirty="0"/>
          </a:p>
        </p:txBody>
      </p:sp>
      <p:pic>
        <p:nvPicPr>
          <p:cNvPr id="6" name="QC_5_BD.35_3#05c605e6f.choice_image?imagetipindex=11&amp;hastextimagelayout=1&amp;vbadefaultcenterpage=1&amp;parentnodeid=60ccef092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0752" y="2542063"/>
            <a:ext cx="2304288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5_BD.35_4#05c605e6f?hastextimagelayout=1&amp;vbadefaultcenterpage=1&amp;parentnodeid=60ccef092&amp;vbahtmlprocessed=1"/>
          <p:cNvSpPr/>
          <p:nvPr/>
        </p:nvSpPr>
        <p:spPr>
          <a:xfrm>
            <a:off x="3730752" y="4269263"/>
            <a:ext cx="2304288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B.树荫下的圆形光斑</a:t>
            </a:r>
            <a:endParaRPr lang="en-US" altLang="zh-CN" sz="2800" dirty="0"/>
          </a:p>
        </p:txBody>
      </p:sp>
      <p:pic>
        <p:nvPicPr>
          <p:cNvPr id="8" name="QC_5_BD.35_5#05c605e6f.choice_image?imagetipindex=12&amp;hastextimagelayout=1&amp;vbadefaultcenterpage=1&amp;parentnodeid=60ccef092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1616" y="2542063"/>
            <a:ext cx="22860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5_BD.35_6#05c605e6f?hastextimagelayout=1&amp;vbadefaultcenterpage=1&amp;parentnodeid=60ccef092&amp;vbahtmlprocessed=1"/>
          <p:cNvSpPr/>
          <p:nvPr/>
        </p:nvSpPr>
        <p:spPr>
          <a:xfrm>
            <a:off x="6071616" y="4269263"/>
            <a:ext cx="2286000" cy="1207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C.人透过水球成的像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endParaRPr lang="en-US" altLang="zh-CN" sz="2800" dirty="0"/>
          </a:p>
        </p:txBody>
      </p:sp>
      <p:pic>
        <p:nvPicPr>
          <p:cNvPr id="10" name="QC_5_BD.35_7#05c605e6f.choice_image?imagetipindex=13&amp;hastextimagelayout=1&amp;vbadefaultcenterpage=1&amp;parentnodeid=60ccef092&amp;vbahtmlprocessed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67344" y="2542063"/>
            <a:ext cx="2231136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5_BD.35_8#05c605e6f?hastextimagelayout=1&amp;vbadefaultcenterpage=1&amp;parentnodeid=60ccef092&amp;vbahtmlprocessed=1"/>
          <p:cNvSpPr/>
          <p:nvPr/>
        </p:nvSpPr>
        <p:spPr>
          <a:xfrm>
            <a:off x="8467344" y="4269263"/>
            <a:ext cx="3191256" cy="1207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D.光通过水杯形成的彩色光带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endParaRPr lang="en-US" altLang="zh-CN" sz="2800" dirty="0"/>
          </a:p>
        </p:txBody>
      </p:sp>
      <p:sp>
        <p:nvSpPr>
          <p:cNvPr id="12" name="矩形 11"/>
          <p:cNvSpPr/>
          <p:nvPr/>
        </p:nvSpPr>
        <p:spPr>
          <a:xfrm>
            <a:off x="5111574" y="5541250"/>
            <a:ext cx="1031052" cy="4426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1">
              <a:lnSpc>
                <a:spcPct val="1400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</a:t>
            </a:r>
            <a:r>
              <a:rPr lang="en-US" altLang="zh-CN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1-4-10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5b64305eb?vbadefaultcenterpage=1&amp;parentnodeid=60ccef092&amp;vbahtmlprocessed=1&amp;hasbroken=1"/>
          <p:cNvSpPr/>
          <p:nvPr/>
        </p:nvSpPr>
        <p:spPr>
          <a:xfrm>
            <a:off x="356616" y="1453610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（2022·连云港中考）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一只小鸟在平静的湖面上飞过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，以下描述正确的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6_1#5b64305eb.bracket?vbadefaultcenterpage=1&amp;parentnodeid=60ccef092&amp;vbapositionanswer=26&amp;vbahtmlprocessed=1"/>
          <p:cNvSpPr/>
          <p:nvPr/>
        </p:nvSpPr>
        <p:spPr>
          <a:xfrm>
            <a:off x="1118616" y="2093690"/>
            <a:ext cx="3190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37_1#5b64305eb.choices?vbadefaultcenterpage=1&amp;parentnodeid=60ccef092&amp;vbahtmlprocessed=1"/>
          <p:cNvSpPr/>
          <p:nvPr/>
        </p:nvSpPr>
        <p:spPr>
          <a:xfrm>
            <a:off x="356616" y="2738786"/>
            <a:ext cx="1147572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A.小鸟在湖中所成的像是实像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B.小鸟靠近湖面时，像远离湖面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C.小鸟在湖中的像始终和小鸟一样大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D.小鸟到湖面的距离大于像到湖面的距离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31197348?vbadefaultcenterpage=1&amp;parentnodeid=b0ae3790b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二、作图题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38_1#af31f4cc0?segpoint=1&amp;vbadefaultcenterpage=1&amp;parentnodeid=e31197348&amp;vbahtmlprocessed=1&amp;hasbroken=1"/>
              <p:cNvSpPr/>
              <p:nvPr/>
            </p:nvSpPr>
            <p:spPr>
              <a:xfrm>
                <a:off x="356616" y="1199642"/>
                <a:ext cx="11475720" cy="1212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（2022·上海中考）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根据平面镜成像特点，请在图1-4-11中作出物体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在平面镜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中所成的像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BD.38_1#af31f4cc0?segpoint=1&amp;vbadefaultcenterpage=1&amp;parentnodeid=e31197348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99642"/>
                <a:ext cx="11475720" cy="1212025"/>
              </a:xfrm>
              <a:prstGeom prst="rect">
                <a:avLst/>
              </a:prstGeom>
              <a:blipFill>
                <a:blip r:embed="rId3"/>
                <a:stretch>
                  <a:fillRect l="-1913" b="-180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BD.38_2#af31f4cc0?imagetipindex=14&amp;vbadefaultcenterpage=1&amp;parentnodeid=e31197348&amp;vbahtmlprocessed=1"/>
          <p:cNvSpPr/>
          <p:nvPr/>
        </p:nvSpPr>
        <p:spPr>
          <a:xfrm>
            <a:off x="2495772" y="4700715"/>
            <a:ext cx="1372679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图1-4-11</a:t>
            </a:r>
            <a:endParaRPr lang="en-US" altLang="zh-CN" sz="2800" dirty="0"/>
          </a:p>
        </p:txBody>
      </p:sp>
      <p:pic>
        <p:nvPicPr>
          <p:cNvPr id="5" name="QO_5_BD.38_3#af31f4cc0?imagetipindex=14&amp;hastextimagelayout=1&amp;vbadefaultcenterpage=1&amp;parentnodeid=e31197348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87752" y="2507171"/>
            <a:ext cx="1188720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5_AN.39_1#af31f4cc0?hastextimagelayout=1&amp;vbadefaultcenterpage=1&amp;parentnodeid=e31197348&amp;vbahtmlprocessed=1"/>
          <p:cNvSpPr/>
          <p:nvPr/>
        </p:nvSpPr>
        <p:spPr>
          <a:xfrm>
            <a:off x="6080760" y="2456942"/>
            <a:ext cx="5742432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</a:t>
            </a:r>
            <a:endParaRPr lang="en-US" altLang="zh-CN" sz="2800" dirty="0"/>
          </a:p>
        </p:txBody>
      </p:sp>
      <p:pic>
        <p:nvPicPr>
          <p:cNvPr id="7" name="QO_5_AN.39_2#af31f4cc0?hastextimagelayout=1&amp;vbadefaultcenterpage=1&amp;parentnodeid=e31197348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1544" y="3150934"/>
            <a:ext cx="2350008" cy="212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0_1#a052fa72e?segpoint=1&amp;vbadefaultcenterpage=1&amp;parentnodeid=e31197348&amp;vbahtmlprocessed=1"/>
          <p:cNvSpPr/>
          <p:nvPr/>
        </p:nvSpPr>
        <p:spPr>
          <a:xfrm>
            <a:off x="356616" y="181594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（2022·临沂中考）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如图1-4-12所示，请作出反射光线对应的入射光线。</a:t>
            </a:r>
            <a:endParaRPr lang="en-US" altLang="zh-CN" sz="2800" dirty="0"/>
          </a:p>
        </p:txBody>
      </p:sp>
      <p:sp>
        <p:nvSpPr>
          <p:cNvPr id="3" name="QO_5_BD.40_2#a052fa72e?imagetipindex=15&amp;vbadefaultcenterpage=1&amp;parentnodeid=e31197348&amp;vbahtmlprocessed=1"/>
          <p:cNvSpPr/>
          <p:nvPr/>
        </p:nvSpPr>
        <p:spPr>
          <a:xfrm>
            <a:off x="2489169" y="4296696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图1-4-12</a:t>
            </a:r>
            <a:endParaRPr lang="en-US" altLang="zh-CN" sz="2800" dirty="0"/>
          </a:p>
        </p:txBody>
      </p:sp>
      <p:pic>
        <p:nvPicPr>
          <p:cNvPr id="4" name="QO_5_BD.40_3#a052fa72e?imagetipindex=15&amp;hastextimagelayout=1&amp;vbadefaultcenterpage=1&amp;parentnodeid=e31197348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6424" y="2944400"/>
            <a:ext cx="4151376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AN.41_1#a052fa72e?hastextimagelayout=1&amp;vbadefaultcenterpage=1&amp;parentnodeid=e31197348&amp;vbahtmlprocessed=1"/>
          <p:cNvSpPr/>
          <p:nvPr/>
        </p:nvSpPr>
        <p:spPr>
          <a:xfrm>
            <a:off x="6080760" y="2436971"/>
            <a:ext cx="5742432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</a:t>
            </a:r>
            <a:endParaRPr lang="en-US" altLang="zh-CN" sz="2800" dirty="0"/>
          </a:p>
        </p:txBody>
      </p:sp>
      <p:pic>
        <p:nvPicPr>
          <p:cNvPr id="6" name="QO_5_AN.41_2#a052fa72e?hastextimagelayout=1&amp;vbadefaultcenterpage=1&amp;parentnodeid=e31197348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79208" y="3130963"/>
            <a:ext cx="3145536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0e0673b7?vbadefaultcenterpage=1&amp;parentnodeid=b0ae3790b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三、实验与探究题</a:t>
            </a:r>
            <a:endParaRPr lang="en-US" altLang="zh-CN" sz="3000" dirty="0"/>
          </a:p>
        </p:txBody>
      </p:sp>
      <p:pic>
        <p:nvPicPr>
          <p:cNvPr id="3" name="QO_5_BD.42_1#d6a8bef39?imagetipindex=16&amp;hastextimagelayout=1&amp;vbadefaultcenterpage=1&amp;parentnodeid=70e0673b7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1486" y="1217930"/>
            <a:ext cx="3639312" cy="254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42_2#d6a8bef39?imagetipindex=16&amp;hastextimagelayout=1&amp;vbadefaultcenterpage=1&amp;parentnodeid=70e0673b7&amp;vbahtmlprocessed=1"/>
          <p:cNvSpPr/>
          <p:nvPr/>
        </p:nvSpPr>
        <p:spPr>
          <a:xfrm>
            <a:off x="9258198" y="3886962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图1-4-13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5_BD.42_3#d6a8bef39?hastextimagelayout=1&amp;segpoint=1&amp;vbadefaultcenterpage=1&amp;parentnodeid=70e0673b7&amp;vbahtmlprocessed=1&amp;hasbroken=1"/>
              <p:cNvSpPr/>
              <p:nvPr/>
            </p:nvSpPr>
            <p:spPr>
              <a:xfrm>
                <a:off x="356616" y="1199642"/>
                <a:ext cx="7699248" cy="24921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（2022·南充中考）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如图1-4-13所示，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“探究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光的反射规律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”的实验中，水平放置平面镜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，白色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纸板竖直立在平面镜上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，纸板由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两部分组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，可以绕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翻折。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O_5_BD.42_3#d6a8bef39?hastextimagelayout=1&amp;segpoint=1&amp;vbadefaultcenterpage=1&amp;parentnodeid=70e0673b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99642"/>
                <a:ext cx="7699248" cy="2492185"/>
              </a:xfrm>
              <a:prstGeom prst="rect">
                <a:avLst/>
              </a:prstGeom>
              <a:blipFill>
                <a:blip r:embed="rId4"/>
                <a:stretch>
                  <a:fillRect l="-2850" r="-1663" b="-92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#08b14b879?hastextimagelayout=1&amp;vbadefaultcenterpage=1&amp;parentnodeid=d6a8bef39&amp;vbahtmlprocessed=1&amp;hasbroken=1"/>
              <p:cNvSpPr/>
              <p:nvPr/>
            </p:nvSpPr>
            <p:spPr>
              <a:xfrm>
                <a:off x="356616" y="3695700"/>
                <a:ext cx="7699248" cy="18471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（1）实验时，把纸板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𝐸𝑁𝐹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垂直放在平面镜上，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入射光线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的法线是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的入射角大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B_6#08b14b879?hastextimagelayout=1&amp;vbadefaultcenterpage=1&amp;parentnodeid=d6a8bef3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695700"/>
                <a:ext cx="7699248" cy="1847152"/>
              </a:xfrm>
              <a:prstGeom prst="rect">
                <a:avLst/>
              </a:prstGeom>
              <a:blipFill>
                <a:blip r:embed="rId5"/>
                <a:stretch>
                  <a:fillRect l="-2850" r="-1108" b="-128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N.43_1#08b14b879.blank?vbadefaultcenterpage=1&amp;parentnodeid=d6a8bef39&amp;vbapositionanswer=27&amp;vbahtmlprocessed=1"/>
              <p:cNvSpPr/>
              <p:nvPr/>
            </p:nvSpPr>
            <p:spPr>
              <a:xfrm>
                <a:off x="3891153" y="4374338"/>
                <a:ext cx="511937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𝑂𝑁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B_6_AN.43_1#08b14b879.blank?vbadefaultcenterpage=1&amp;parentnodeid=d6a8bef39&amp;vbapositionanswer=27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153" y="4374338"/>
                <a:ext cx="511937" cy="548005"/>
              </a:xfrm>
              <a:prstGeom prst="rect">
                <a:avLst/>
              </a:prstGeom>
              <a:blipFill rotWithShape="1">
                <a:blip r:embed="rId6"/>
                <a:stretch>
                  <a:fillRect l="-1190" r="-11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_AN.44_1#08b14b879.blank?vbadefaultcenterpage=1&amp;parentnodeid=d6a8bef39&amp;vbapositionanswer=28&amp;vbahtmlprocessed=1"/>
              <p:cNvSpPr/>
              <p:nvPr/>
            </p:nvSpPr>
            <p:spPr>
              <a:xfrm>
                <a:off x="1232916" y="5012132"/>
                <a:ext cx="396875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QB_6_AN.44_1#08b14b879.blank?vbadefaultcenterpage=1&amp;parentnodeid=d6a8bef39&amp;vbapositionanswer=28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916" y="5012132"/>
                <a:ext cx="396875" cy="548005"/>
              </a:xfrm>
              <a:prstGeom prst="rect">
                <a:avLst/>
              </a:prstGeom>
              <a:blipFill rotWithShape="1">
                <a:blip r:embed="rId7"/>
                <a:stretch>
                  <a:fillRect l="-1538" r="-30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74fde2e7.fixed?vbadefaultcenterpage=1&amp;parentnodeid=8c3e9d77b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基础知识梳理</a:t>
            </a:r>
            <a:endParaRPr lang="en-US" altLang="zh-CN" sz="5500" dirty="0"/>
          </a:p>
        </p:txBody>
      </p:sp>
      <p:sp>
        <p:nvSpPr>
          <p:cNvPr id="3" name="C_3#574fde2e7.fixed?vbadefaultcenterpage=1&amp;parentnodeid=8c3e9d77b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#fe90d682e?vbadefaultcenterpage=1&amp;parentnodeid=d6a8bef39&amp;vbahtmlprocessed=1&amp;hasbroken=1"/>
          <p:cNvSpPr/>
          <p:nvPr/>
        </p:nvSpPr>
        <p:spPr>
          <a:xfrm>
            <a:off x="356616" y="2434050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（2）为了探究反射角与入射角大小的关系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，应进行的操作是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C_6_AN.45_1#fe90d682e.blank?vbadefaultcenterpage=1&amp;parentnodeid=d6a8bef39&amp;vbapositionanswer=29&amp;vbahtmlprocessed=1"/>
          <p:cNvSpPr/>
          <p:nvPr/>
        </p:nvSpPr>
        <p:spPr>
          <a:xfrm>
            <a:off x="9881616" y="2454673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46_1#fe90d682e.choices?vbadefaultcenterpage=1&amp;parentnodeid=d6a8bef39&amp;vbahtmlprocessed=1&amp;hasbroken=1"/>
              <p:cNvSpPr/>
              <p:nvPr/>
            </p:nvSpPr>
            <p:spPr>
              <a:xfrm>
                <a:off x="356616" y="3006566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75056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.改变纸板与平面镜之间的夹角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向后转动纸板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  <a:tabLst>
                    <a:tab pos="575056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向后转动纸板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.改变入射角的大小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6_BD.46_1#fe90d682e.choices?vbadefaultcenterpage=1&amp;parentnodeid=d6a8bef3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006566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#f8c364247?vbadefaultcenterpage=1&amp;parentnodeid=d6a8bef39&amp;vbahtmlprocessed=1&amp;hasbroken=1"/>
              <p:cNvSpPr/>
              <p:nvPr/>
            </p:nvSpPr>
            <p:spPr>
              <a:xfrm>
                <a:off x="356616" y="1181449"/>
                <a:ext cx="11475720" cy="24872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（3）将一束光贴着纸板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射到镜面上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点，纸板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上会显示出反射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光束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，接着将纸板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绕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向后翻折，则纸板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选填“能”或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“不能”）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显示出反射光束。由此说明，反射光线、入射光线与法线在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（选填“同一平面”或“不同平面”）内。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6#f8c364247?vbadefaultcenterpage=1&amp;parentnodeid=d6a8bef3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81449"/>
                <a:ext cx="11475720" cy="2487232"/>
              </a:xfrm>
              <a:prstGeom prst="rect">
                <a:avLst/>
              </a:prstGeom>
              <a:blipFill>
                <a:blip r:embed="rId3"/>
                <a:stretch>
                  <a:fillRect l="-1913" r="-1753" b="-9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47_1#f8c364247.blank?vbadefaultcenterpage=1&amp;parentnodeid=d6a8bef39&amp;vbapositionanswer=30&amp;vbahtmlprocessed=1"/>
          <p:cNvSpPr/>
          <p:nvPr/>
        </p:nvSpPr>
        <p:spPr>
          <a:xfrm>
            <a:off x="8808466" y="1823592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</a:t>
            </a:r>
            <a:endParaRPr lang="en-US" altLang="zh-CN" sz="2800" dirty="0"/>
          </a:p>
        </p:txBody>
      </p:sp>
      <p:sp>
        <p:nvSpPr>
          <p:cNvPr id="4" name="QB_6_AN.48_1#f8c364247.blank?vbadefaultcenterpage=1&amp;parentnodeid=d6a8bef39&amp;vbapositionanswer=31&amp;vbahtmlprocessed=1"/>
          <p:cNvSpPr/>
          <p:nvPr/>
        </p:nvSpPr>
        <p:spPr>
          <a:xfrm>
            <a:off x="356616" y="2423509"/>
            <a:ext cx="1040717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同一平面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#5e67e23a6?vbadefaultcenterpage=1&amp;parentnodeid=d6a8bef39&amp;vbahtmlprocessed=1&amp;hasbroken=1"/>
              <p:cNvSpPr/>
              <p:nvPr/>
            </p:nvSpPr>
            <p:spPr>
              <a:xfrm>
                <a:off x="356616" y="3672681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（4）若让另一束光沿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方向射向平面镜，反射光将沿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方向射出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。该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实验现象说明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6#5e67e23a6?vbadefaultcenterpage=1&amp;parentnodeid=d6a8bef3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672681"/>
                <a:ext cx="11475720" cy="1207072"/>
              </a:xfrm>
              <a:prstGeom prst="rect">
                <a:avLst/>
              </a:prstGeom>
              <a:blipFill>
                <a:blip r:embed="rId4"/>
                <a:stretch>
                  <a:fillRect l="-1913" r="-425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49_1#5e67e23a6.blank?vbadefaultcenterpage=1&amp;parentnodeid=d6a8bef39&amp;vbapositionanswer=32&amp;vbahtmlprocessed=1"/>
          <p:cNvSpPr/>
          <p:nvPr/>
        </p:nvSpPr>
        <p:spPr>
          <a:xfrm>
            <a:off x="2617216" y="4324995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7" name="QC_6_BD.50_1#5e67e23a6.choices?vbadefaultcenterpage=1&amp;parentnodeid=d6a8bef39&amp;vbahtmlprocessed=1"/>
          <p:cNvSpPr/>
          <p:nvPr/>
        </p:nvSpPr>
        <p:spPr>
          <a:xfrm>
            <a:off x="356616" y="493582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  <a:tabLst>
                <a:tab pos="5750560" algn="l"/>
              </a:tabLst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A.反射角等于入射角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B.在光的反射现象中，光路可逆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51_1#16dfbba12?imagetipindex=17&amp;hastextimagelayout=1&amp;vbadefaultcenterpage=1&amp;parentnodeid=70e0673b7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6151" y="1026509"/>
            <a:ext cx="4370832" cy="271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51_2#16dfbba12?imagetipindex=17&amp;hastextimagelayout=1&amp;vbadefaultcenterpage=1&amp;parentnodeid=70e0673b7&amp;vbahtmlprocessed=1"/>
          <p:cNvSpPr/>
          <p:nvPr/>
        </p:nvSpPr>
        <p:spPr>
          <a:xfrm>
            <a:off x="8848623" y="3869277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图1-4-14</a:t>
            </a:r>
            <a:endParaRPr lang="en-US" altLang="zh-CN" sz="2800" dirty="0"/>
          </a:p>
        </p:txBody>
      </p:sp>
      <p:sp>
        <p:nvSpPr>
          <p:cNvPr id="4" name="QO_5_BD.51_3#16dfbba12?hastextimagelayout=1&amp;segpoint=1&amp;vbadefaultcenterpage=1&amp;parentnodeid=70e0673b7&amp;vbahtmlprocessed=1"/>
          <p:cNvSpPr/>
          <p:nvPr/>
        </p:nvSpPr>
        <p:spPr>
          <a:xfrm>
            <a:off x="356616" y="1008221"/>
            <a:ext cx="6967728" cy="313194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（2022·泰安中考）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李华同学在实验室探究平面镜成像的特点。如图1-4-14所示，保持玻璃板与直尺垂直，取两支外形相同的蜡烛A和B分别竖直置于玻璃板两侧的直尺上，点燃玻璃板前的蜡烛A，进行观察和调整。</a:t>
            </a:r>
            <a:endParaRPr lang="en-US" altLang="zh-CN" sz="2800" dirty="0"/>
          </a:p>
        </p:txBody>
      </p:sp>
      <p:sp>
        <p:nvSpPr>
          <p:cNvPr id="5" name="QB_6#5df50e5d6?vbadefaultcenterpage=1&amp;parentnodeid=16dfbba12&amp;vbahtmlprocessed=1&amp;hasbroken=1"/>
          <p:cNvSpPr/>
          <p:nvPr/>
        </p:nvSpPr>
        <p:spPr>
          <a:xfrm>
            <a:off x="356616" y="4486751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）利用直尺是为了便于测量像与物到平面镜的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B_6_AN.52_1#5df50e5d6.blank?vbadefaultcenterpage=1&amp;parentnodeid=16dfbba12&amp;vbapositionanswer=33&amp;vbahtmlprocessed=1"/>
          <p:cNvSpPr/>
          <p:nvPr/>
        </p:nvSpPr>
        <p:spPr>
          <a:xfrm>
            <a:off x="8141716" y="4448651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距离</a:t>
            </a:r>
            <a:endParaRPr lang="en-US" altLang="zh-CN" sz="2800" dirty="0"/>
          </a:p>
        </p:txBody>
      </p:sp>
      <p:sp>
        <p:nvSpPr>
          <p:cNvPr id="7" name="QB_6#f6b8bfac3?vbadefaultcenterpage=1&amp;parentnodeid=16dfbba12&amp;vbahtmlprocessed=1&amp;hasbroken=1"/>
          <p:cNvSpPr/>
          <p:nvPr/>
        </p:nvSpPr>
        <p:spPr>
          <a:xfrm>
            <a:off x="356616" y="5109051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）选择两支外形相同的蜡烛是为了便于比较像与物的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8" name="QB_6_AN.53_1#f6b8bfac3.blank?vbadefaultcenterpage=1&amp;parentnodeid=16dfbba12&amp;vbapositionanswer=34&amp;vbahtmlprocessed=1"/>
          <p:cNvSpPr/>
          <p:nvPr/>
        </p:nvSpPr>
        <p:spPr>
          <a:xfrm>
            <a:off x="9208516" y="5070951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大小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#f8f9d87f7?vbadefaultcenterpage=1&amp;parentnodeid=16dfbba12&amp;vbahtmlprocessed=1&amp;hasbroken=1"/>
          <p:cNvSpPr/>
          <p:nvPr/>
        </p:nvSpPr>
        <p:spPr>
          <a:xfrm>
            <a:off x="356616" y="1130967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（3）确定蜡烛A所成像的位置后，在像的位置上放一光屏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，光屏上不能承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接到蜡烛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A的像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，说明平面镜成的像是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选填“实像”或“虚像”）。</a:t>
            </a:r>
            <a:endParaRPr lang="en-US" altLang="zh-CN" sz="2800" dirty="0"/>
          </a:p>
        </p:txBody>
      </p:sp>
      <p:sp>
        <p:nvSpPr>
          <p:cNvPr id="3" name="QB_6_AN.54_1#f8f9d87f7.blank?vbadefaultcenterpage=1&amp;parentnodeid=16dfbba12&amp;vbapositionanswer=35&amp;vbahtmlprocessed=1"/>
          <p:cNvSpPr/>
          <p:nvPr/>
        </p:nvSpPr>
        <p:spPr>
          <a:xfrm>
            <a:off x="6443091" y="1732947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虚像</a:t>
            </a:r>
            <a:endParaRPr lang="en-US" altLang="zh-CN" sz="2800" dirty="0"/>
          </a:p>
        </p:txBody>
      </p:sp>
      <p:sp>
        <p:nvSpPr>
          <p:cNvPr id="4" name="QC_6#65e4f213a?vbadefaultcenterpage=1&amp;parentnodeid=16dfbba12&amp;vbahtmlprocessed=1&amp;hasbroken=1"/>
          <p:cNvSpPr/>
          <p:nvPr/>
        </p:nvSpPr>
        <p:spPr>
          <a:xfrm>
            <a:off x="356616" y="2416143"/>
            <a:ext cx="11475720" cy="185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（4）在物理实验中，为了减小误差或寻找普遍规律，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经常需要多次测量。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下列实验中多次测量的目的与本实验多次测量的目的相同的是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（选填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字母符号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）。</a:t>
            </a:r>
            <a:endParaRPr lang="en-US" altLang="zh-CN" sz="2800" dirty="0"/>
          </a:p>
        </p:txBody>
      </p:sp>
      <p:sp>
        <p:nvSpPr>
          <p:cNvPr id="5" name="QC_6_AN.55_1#65e4f213a.blank?vbadefaultcenterpage=1&amp;parentnodeid=16dfbba12&amp;vbapositionanswer=36&amp;vbahtmlprocessed=1"/>
          <p:cNvSpPr/>
          <p:nvPr/>
        </p:nvSpPr>
        <p:spPr>
          <a:xfrm>
            <a:off x="10059416" y="3083199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6" name="QC_6_BD.56_1#65e4f213a.choices?vbadefaultcenterpage=1&amp;parentnodeid=16dfbba12&amp;vbahtmlprocessed=1"/>
          <p:cNvSpPr/>
          <p:nvPr/>
        </p:nvSpPr>
        <p:spPr>
          <a:xfrm>
            <a:off x="356616" y="4341590"/>
            <a:ext cx="11475720" cy="121170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A.“探究串、并联电路中电流的规律”时，换用不同规格的小灯泡，多次测量</a:t>
            </a:r>
            <a:endParaRPr lang="en-US" altLang="zh-CN" sz="2800" spc="-5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B.“用刻度尺测长度”时，需要多次测量被测物体的长度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7_1#25c574560?segpoint=1&amp;vbadefaultcenterpage=1&amp;parentnodeid=70e0673b7&amp;vbahtmlprocessed=1"/>
          <p:cNvSpPr/>
          <p:nvPr/>
        </p:nvSpPr>
        <p:spPr>
          <a:xfrm>
            <a:off x="356616" y="815880"/>
            <a:ext cx="11475720" cy="50525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（2022·衡阳中考）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-4-15所示，在“探究平面镜成像的特点”的实验中，桌面上铺一张大纸，纸上竖立一块玻璃板作为平面镜。沿着玻璃板在纸上画一条直线表示平面镜的位置，把一直点燃的蜡烛A放在玻璃板的前面，可以看到它在玻璃板后面的像。再拿一支外形相同但是不点燃的蜡烛B，竖立着在玻璃板后面移动，直到看上去它与前面那支蜡烛的像完全重合。这个位置就是前面那支蜡烛的像的位置。在纸上记下这两个位置，实验时注意观察蜡烛的大小和它的像的大小是否相同。移动点燃的蜡烛，重做实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57_2#25c574560?imagetipindex=18&amp;hastextimagelayout=1&amp;vbadefaultcenterpage=1&amp;parentnodeid=70e0673b7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8926" y="897382"/>
            <a:ext cx="2450592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57_3#25c574560?imagetipindex=18&amp;hastextimagelayout=1&amp;vbadefaultcenterpage=1&amp;parentnodeid=70e0673b7&amp;vbahtmlprocessed=1"/>
          <p:cNvSpPr/>
          <p:nvPr/>
        </p:nvSpPr>
        <p:spPr>
          <a:xfrm>
            <a:off x="9781279" y="2761742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图1-4-15</a:t>
            </a:r>
            <a:endParaRPr lang="en-US" altLang="zh-CN" sz="2800" dirty="0"/>
          </a:p>
        </p:txBody>
      </p:sp>
      <p:sp>
        <p:nvSpPr>
          <p:cNvPr id="4" name="QB_6#b4a69e855?hastextimagelayout=1&amp;vbadefaultcenterpage=1&amp;parentnodeid=25c574560&amp;vbahtmlprocessed=1&amp;hasbroken=1"/>
          <p:cNvSpPr/>
          <p:nvPr/>
        </p:nvSpPr>
        <p:spPr>
          <a:xfrm>
            <a:off x="356616" y="769367"/>
            <a:ext cx="8887968" cy="12117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（1）为了便于观察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，该实验最好在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较亮”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“较暗”）环境中进行。</a:t>
            </a:r>
            <a:endParaRPr lang="en-US" altLang="zh-CN" sz="2800" dirty="0"/>
          </a:p>
        </p:txBody>
      </p:sp>
      <p:sp>
        <p:nvSpPr>
          <p:cNvPr id="5" name="QB_6_AN.58_1#b4a69e855.blank?vbadefaultcenterpage=1&amp;parentnodeid=25c574560&amp;vbapositionanswer=37&amp;vbahtmlprocessed=1"/>
          <p:cNvSpPr/>
          <p:nvPr/>
        </p:nvSpPr>
        <p:spPr>
          <a:xfrm>
            <a:off x="6008116" y="750682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较暗</a:t>
            </a:r>
            <a:endParaRPr lang="en-US" altLang="zh-CN" sz="2800" dirty="0"/>
          </a:p>
        </p:txBody>
      </p:sp>
      <p:sp>
        <p:nvSpPr>
          <p:cNvPr id="6" name="QB_6#6541bedeb?vbadefaultcenterpage=1&amp;parentnodeid=25c574560&amp;vbahtmlprocessed=1&amp;hasbroken=1"/>
          <p:cNvSpPr/>
          <p:nvPr/>
        </p:nvSpPr>
        <p:spPr>
          <a:xfrm>
            <a:off x="356616" y="3379724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（2）除了图中提供的器材外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，实验中还需要一种测量工具是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7" name="QB_6_AN.59_1#6541bedeb.blank?vbadefaultcenterpage=1&amp;parentnodeid=25c574560&amp;vbapositionanswer=38&amp;vbahtmlprocessed=1"/>
          <p:cNvSpPr/>
          <p:nvPr/>
        </p:nvSpPr>
        <p:spPr>
          <a:xfrm>
            <a:off x="9919716" y="3341624"/>
            <a:ext cx="11477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刻度尺</a:t>
            </a:r>
            <a:endParaRPr lang="en-US" altLang="zh-CN" sz="2800" dirty="0"/>
          </a:p>
        </p:txBody>
      </p:sp>
      <p:sp>
        <p:nvSpPr>
          <p:cNvPr id="8" name="QB_6#e9cf403f0?vbadefaultcenterpage=1&amp;parentnodeid=25c574560&amp;vbahtmlprocessed=1&amp;hasbroken=1"/>
          <p:cNvSpPr/>
          <p:nvPr/>
        </p:nvSpPr>
        <p:spPr>
          <a:xfrm>
            <a:off x="356616" y="4031171"/>
            <a:ext cx="11475720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（3）把一支点燃的蜡烛A放在玻璃板前面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，再拿一支外形相同但不点燃的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蜡烛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B，竖立着在玻璃板后面移动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，直到看上去它与前面那支蜡烛的像完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全重合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。这样做既确定了像的位置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，又验证了像与物的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9" name="QB_6_AN.60_1#e9cf403f0.blank?vbadefaultcenterpage=1&amp;parentnodeid=25c574560&amp;vbapositionanswer=39&amp;vbahtmlprocessed=1"/>
          <p:cNvSpPr/>
          <p:nvPr/>
        </p:nvSpPr>
        <p:spPr>
          <a:xfrm>
            <a:off x="9030716" y="5273231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大小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#85b9cd5ab?vbadefaultcenterpage=1&amp;parentnodeid=25c574560&amp;vbahtmlprocessed=1&amp;hasbroken=1"/>
          <p:cNvSpPr/>
          <p:nvPr/>
        </p:nvSpPr>
        <p:spPr>
          <a:xfrm>
            <a:off x="356616" y="2075975"/>
            <a:ext cx="11475720" cy="12117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（4）将蜡烛A逐渐靠近玻璃板时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，它的像的大小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选填“变大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”“不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”或“变小”）。</a:t>
            </a:r>
            <a:endParaRPr lang="en-US" altLang="zh-CN" sz="2800" dirty="0"/>
          </a:p>
        </p:txBody>
      </p:sp>
      <p:sp>
        <p:nvSpPr>
          <p:cNvPr id="3" name="QB_6_AN.61_1#85b9cd5ab.blank?vbadefaultcenterpage=1&amp;parentnodeid=25c574560&amp;vbapositionanswer=40&amp;vbahtmlprocessed=1"/>
          <p:cNvSpPr/>
          <p:nvPr/>
        </p:nvSpPr>
        <p:spPr>
          <a:xfrm>
            <a:off x="8043291" y="2062091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不变</a:t>
            </a:r>
            <a:endParaRPr lang="en-US" altLang="zh-CN" sz="2800" dirty="0"/>
          </a:p>
        </p:txBody>
      </p:sp>
      <p:sp>
        <p:nvSpPr>
          <p:cNvPr id="4" name="QB_6#ae535598b?vbadefaultcenterpage=1&amp;parentnodeid=25c574560&amp;vbahtmlprocessed=1&amp;hasbroken=1"/>
          <p:cNvSpPr/>
          <p:nvPr/>
        </p:nvSpPr>
        <p:spPr>
          <a:xfrm>
            <a:off x="356616" y="3364643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（5）移去蜡烛B，在其位置竖立光屏，在光屏上不能承接到蜡烛A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的像，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说明平面镜所成的像是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选填“虚”或“实”）像。</a:t>
            </a:r>
            <a:endParaRPr lang="en-US" altLang="zh-CN" sz="2800" dirty="0"/>
          </a:p>
        </p:txBody>
      </p:sp>
      <p:sp>
        <p:nvSpPr>
          <p:cNvPr id="5" name="QB_6_AN.62_1#ae535598b.blank?vbadefaultcenterpage=1&amp;parentnodeid=25c574560&amp;vbapositionanswer=41&amp;vbahtmlprocessed=1"/>
          <p:cNvSpPr/>
          <p:nvPr/>
        </p:nvSpPr>
        <p:spPr>
          <a:xfrm>
            <a:off x="4052316" y="4000179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3_1#fef9c5100?segpoint=1&amp;vbadefaultcenterpage=1&amp;parentnodeid=70e0673b7&amp;vbahtmlprocessed=1"/>
          <p:cNvSpPr/>
          <p:nvPr/>
        </p:nvSpPr>
        <p:spPr>
          <a:xfrm>
            <a:off x="356616" y="965390"/>
            <a:ext cx="11475720" cy="121170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（2022·扬州中考）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在探究“平面镜成像的特点”的实验中，</a:t>
            </a:r>
            <a:r>
              <a:rPr lang="en-US" altLang="zh-CN" sz="2800" b="0" i="0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装置如图</a:t>
            </a:r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1-4-16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甲所示。</a:t>
            </a:r>
            <a:endParaRPr lang="en-US" altLang="zh-CN" sz="2800" dirty="0"/>
          </a:p>
        </p:txBody>
      </p:sp>
      <p:pic>
        <p:nvPicPr>
          <p:cNvPr id="3" name="QO_5_BD.63_2#fef9c5100?imagetipindex=19&amp;vbadefaultcenterpage=1&amp;parentnodeid=70e0673b7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7440" y="2304478"/>
            <a:ext cx="7434072" cy="271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63_3#fef9c5100?imagetipindex=19&amp;vbadefaultcenterpage=1&amp;parentnodeid=70e0673b7&amp;vbahtmlprocessed=1"/>
          <p:cNvSpPr/>
          <p:nvPr/>
        </p:nvSpPr>
        <p:spPr>
          <a:xfrm>
            <a:off x="5401532" y="5147246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图1-4-16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#510002cee?vbadefaultcenterpage=1&amp;parentnodeid=fef9c5100&amp;vbahtmlprocessed=1&amp;hasbroken=1"/>
          <p:cNvSpPr/>
          <p:nvPr/>
        </p:nvSpPr>
        <p:spPr>
          <a:xfrm>
            <a:off x="356616" y="796195"/>
            <a:ext cx="11475720" cy="185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（1）为了更好地完成实验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，最好选用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选填“无色”或“茶色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”）玻璃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板，玻璃板应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放置在水平桌面上，可用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（填器材名称）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来检验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64_1#510002cee.blank?vbadefaultcenterpage=1&amp;parentnodeid=fef9c5100&amp;vbapositionanswer=42&amp;vbahtmlprocessed=1"/>
          <p:cNvSpPr/>
          <p:nvPr/>
        </p:nvSpPr>
        <p:spPr>
          <a:xfrm>
            <a:off x="6363716" y="778114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茶色</a:t>
            </a:r>
            <a:endParaRPr lang="en-US" altLang="zh-CN" sz="2800" dirty="0"/>
          </a:p>
        </p:txBody>
      </p:sp>
      <p:sp>
        <p:nvSpPr>
          <p:cNvPr id="4" name="QB_6_AN.65_1#510002cee.blank?vbadefaultcenterpage=1&amp;parentnodeid=fef9c5100&amp;vbapositionanswer=43&amp;vbahtmlprocessed=1"/>
          <p:cNvSpPr/>
          <p:nvPr/>
        </p:nvSpPr>
        <p:spPr>
          <a:xfrm>
            <a:off x="2629916" y="1431155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垂直</a:t>
            </a:r>
            <a:endParaRPr lang="en-US" altLang="zh-CN" sz="2800" dirty="0"/>
          </a:p>
        </p:txBody>
      </p:sp>
      <p:sp>
        <p:nvSpPr>
          <p:cNvPr id="5" name="QB_6_AN.66_1#510002cee.blank?vbadefaultcenterpage=1&amp;parentnodeid=fef9c5100&amp;vbapositionanswer=44&amp;vbahtmlprocessed=1"/>
          <p:cNvSpPr/>
          <p:nvPr/>
        </p:nvSpPr>
        <p:spPr>
          <a:xfrm>
            <a:off x="7608316" y="1431155"/>
            <a:ext cx="18589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直角三角板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#85eb98f85?vbadefaultcenterpage=1&amp;parentnodeid=fef9c5100&amp;vbahtmlprocessed=1&amp;hasbroken=1"/>
              <p:cNvSpPr/>
              <p:nvPr/>
            </p:nvSpPr>
            <p:spPr>
              <a:xfrm>
                <a:off x="356616" y="2719546"/>
                <a:ext cx="11475720" cy="31319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（2）将棋子A置于玻璃板前方，观察到A的两个像，在玻璃板后方放置棋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子B，使之与棋子A较亮的像重合。在白纸上记下棋子A和B的位置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如图1-4-16乙所示。此时物到镜面的距离为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（选填“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”“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”“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或“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”，下同），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像到镜面的距离为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可沿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（选填“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”或“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”）方向移动棋子A多次实验，寻找普遍规律。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B_6#85eb98f85?vbadefaultcenterpage=1&amp;parentnodeid=fef9c5100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719546"/>
                <a:ext cx="11475720" cy="3131947"/>
              </a:xfrm>
              <a:prstGeom prst="rect">
                <a:avLst/>
              </a:prstGeom>
              <a:blipFill>
                <a:blip r:embed="rId3"/>
                <a:stretch>
                  <a:fillRect l="-1913" r="-3401" b="-79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N.67_1#85eb98f85.blank?vbadefaultcenterpage=1&amp;parentnodeid=fef9c5100&amp;vbapositionanswer=45&amp;vbahtmlprocessed=1"/>
              <p:cNvSpPr/>
              <p:nvPr/>
            </p:nvSpPr>
            <p:spPr>
              <a:xfrm>
                <a:off x="7135241" y="4014660"/>
                <a:ext cx="456946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B_6_AN.67_1#85eb98f85.blank?vbadefaultcenterpage=1&amp;parentnodeid=fef9c5100&amp;vbapositionanswer=45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5241" y="4014660"/>
                <a:ext cx="456946" cy="548005"/>
              </a:xfrm>
              <a:prstGeom prst="rect">
                <a:avLst/>
              </a:prstGeom>
              <a:blipFill rotWithShape="1">
                <a:blip r:embed="rId4"/>
                <a:stretch>
                  <a:fillRect l="-1333" r="-1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_AN.68_1#85eb98f85.blank?vbadefaultcenterpage=1&amp;parentnodeid=fef9c5100&amp;vbapositionanswer=46&amp;vbahtmlprocessed=1"/>
              <p:cNvSpPr/>
              <p:nvPr/>
            </p:nvSpPr>
            <p:spPr>
              <a:xfrm>
                <a:off x="6352350" y="4686010"/>
                <a:ext cx="464884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QB_6_AN.68_1#85eb98f85.blank?vbadefaultcenterpage=1&amp;parentnodeid=fef9c5100&amp;vbapositionanswer=46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2350" y="4686010"/>
                <a:ext cx="464884" cy="548005"/>
              </a:xfrm>
              <a:prstGeom prst="rect">
                <a:avLst/>
              </a:prstGeom>
              <a:blipFill rotWithShape="1">
                <a:blip r:embed="rId5"/>
                <a:stretch>
                  <a:fillRect l="-1316" r="-26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B_6_AN.69_1#85eb98f85.blank?vbadefaultcenterpage=1&amp;parentnodeid=fef9c5100&amp;vbapositionanswer=47&amp;vbahtmlprocessed=1"/>
              <p:cNvSpPr/>
              <p:nvPr/>
            </p:nvSpPr>
            <p:spPr>
              <a:xfrm>
                <a:off x="8130350" y="4677621"/>
                <a:ext cx="473964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QB_6_AN.69_1#85eb98f85.blank?vbadefaultcenterpage=1&amp;parentnodeid=fef9c5100&amp;vbapositionanswer=47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0350" y="4677621"/>
                <a:ext cx="473964" cy="548005"/>
              </a:xfrm>
              <a:prstGeom prst="rect">
                <a:avLst/>
              </a:prstGeom>
              <a:blipFill rotWithShape="1">
                <a:blip r:embed="rId6"/>
                <a:stretch>
                  <a:fillRect l="-2597" r="-1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df59cd29?vbadefaultcenterpage=1&amp;parentnodeid=574fde2e7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光的反射</a:t>
            </a:r>
            <a:endParaRPr lang="en-US" altLang="zh-CN" sz="3000" dirty="0"/>
          </a:p>
        </p:txBody>
      </p:sp>
      <p:graphicFrame>
        <p:nvGraphicFramePr>
          <p:cNvPr id="6" name="P_5_BD#48d1b5001?colgroup=2,6,2,19&amp;vbadefaultcenterpage=1&amp;parentnodeid=fdf59cd29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915817"/>
              </p:ext>
            </p:extLst>
          </p:nvPr>
        </p:nvGraphicFramePr>
        <p:xfrm>
          <a:off x="356616" y="1282700"/>
          <a:ext cx="11430000" cy="4470400"/>
        </p:xfrm>
        <a:graphic>
          <a:graphicData uri="http://schemas.openxmlformats.org/drawingml/2006/table">
            <a:tbl>
              <a:tblPr/>
              <a:tblGrid>
                <a:gridCol w="8961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237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525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762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75234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17627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507937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光现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定义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传播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方向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变化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情况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生活实例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6420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现象类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成语、俗语类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应用类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7214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光的</a:t>
                      </a: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反射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光射到物体表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面时，有一部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分会被物体表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面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回来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改变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倒影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、照镜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子、能看见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不发光的物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体等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猴子“捞月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”、镜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中花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水中月、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杯弓蛇影、江清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月近人等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汽车后视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镜、潜望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镜、自行车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尾灯等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P_5_AN.1_1#48d1b5001.blank?vbadefaultcenterpage=1&amp;parentnodeid=fdf59cd29&amp;vbapositionanswer=1&amp;vbahtmlprocessed=1"/>
          <p:cNvSpPr/>
          <p:nvPr/>
        </p:nvSpPr>
        <p:spPr>
          <a:xfrm>
            <a:off x="1820028" y="5167320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反射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3df5e325?vbadefaultcenterpage=1&amp;parentnodeid=574fde2e7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光的反射规律</a:t>
            </a:r>
            <a:endParaRPr lang="en-US" altLang="zh-CN" sz="3000" dirty="0"/>
          </a:p>
        </p:txBody>
      </p:sp>
      <p:graphicFrame>
        <p:nvGraphicFramePr>
          <p:cNvPr id="7" name="P_5_BD#d7da6f62f?colgroup=4,8,5,5,3,2&amp;vbadefaultcenterpage=1&amp;parentnodeid=f3df5e325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314053"/>
              </p:ext>
            </p:extLst>
          </p:nvPr>
        </p:nvGraphicFramePr>
        <p:xfrm>
          <a:off x="356616" y="1282700"/>
          <a:ext cx="11617670" cy="3911600"/>
        </p:xfrm>
        <a:graphic>
          <a:graphicData uri="http://schemas.openxmlformats.org/drawingml/2006/table">
            <a:tbl>
              <a:tblPr/>
              <a:tblGrid>
                <a:gridCol w="16367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272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585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0412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7000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094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06267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图示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三线共面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两线分居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两角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889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光的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反射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9000"/>
                        </a:lnSpc>
                      </a:pPr>
                      <a:r>
                        <a:rPr lang="en-US" altLang="zh-CN" sz="50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反射光线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入射光线和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法线在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①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平面内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反射光线与入射光线分别位于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②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两侧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反射角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③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入射角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光路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是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④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P_5_BD#d7da6f62f.table_image?tableimageindex=1&amp;vbadefaultcenterpage=1&amp;parentnodeid=f3df5e325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1760" y="3236913"/>
            <a:ext cx="1810512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P_5_AN.2_1#d7da6f62f.blank?vbadefaultcenterpage=1&amp;parentnodeid=f3df5e325&amp;vbapositionanswer=2&amp;vbahtmlprocessed=1"/>
          <p:cNvSpPr/>
          <p:nvPr/>
        </p:nvSpPr>
        <p:spPr>
          <a:xfrm>
            <a:off x="5678766" y="4045751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</a:rPr>
              <a:t>同一</a:t>
            </a:r>
            <a:endParaRPr lang="en-US" altLang="zh-CN" sz="2800" dirty="0"/>
          </a:p>
        </p:txBody>
      </p:sp>
      <p:sp>
        <p:nvSpPr>
          <p:cNvPr id="6" name="P_5_AN.3_1#d7da6f62f.blank?vbadefaultcenterpage=1&amp;parentnodeid=f3df5e325&amp;vbapositionanswer=3&amp;vbahtmlprocessed=1"/>
          <p:cNvSpPr/>
          <p:nvPr/>
        </p:nvSpPr>
        <p:spPr>
          <a:xfrm>
            <a:off x="8261411" y="4077482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</a:rPr>
              <a:t>法线</a:t>
            </a:r>
            <a:endParaRPr lang="en-US" altLang="zh-CN" sz="2800" dirty="0"/>
          </a:p>
        </p:txBody>
      </p:sp>
      <p:sp>
        <p:nvSpPr>
          <p:cNvPr id="3" name="P_5_AN.4_1#d7da6f62f.blank?vbadefaultcenterpage=1&amp;parentnodeid=f3df5e325&amp;vbapositionanswer=4&amp;vbahtmlprocessed=1"/>
          <p:cNvSpPr/>
          <p:nvPr/>
        </p:nvSpPr>
        <p:spPr>
          <a:xfrm>
            <a:off x="9703172" y="3514877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 smtClean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</a:t>
            </a:r>
            <a:r>
              <a:rPr lang="zh-CN" altLang="en-US" sz="2800" b="0" i="0" dirty="0" smtClean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</a:t>
            </a:r>
            <a:endParaRPr lang="en-US" altLang="zh-CN" sz="2800" dirty="0"/>
          </a:p>
        </p:txBody>
      </p:sp>
      <p:sp>
        <p:nvSpPr>
          <p:cNvPr id="8" name="P_5_AN.5_1#d7da6f62f.blank?vbadefaultcenterpage=1&amp;parentnodeid=f3df5e325&amp;vbapositionanswer=5&amp;vbahtmlprocessed=1"/>
          <p:cNvSpPr/>
          <p:nvPr/>
        </p:nvSpPr>
        <p:spPr>
          <a:xfrm>
            <a:off x="11119984" y="3784941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</a:rPr>
              <a:t>可逆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3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8f692053?vbadefaultcenterpage=1&amp;parentnodeid=574fde2e7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镜面反射和漫反射</a:t>
            </a:r>
            <a:endParaRPr lang="en-US" altLang="zh-CN" sz="3000" dirty="0"/>
          </a:p>
        </p:txBody>
      </p:sp>
      <p:graphicFrame>
        <p:nvGraphicFramePr>
          <p:cNvPr id="8" name="P_5_BD#a1e4a203e?colgroup=3,8,7,4,5&amp;vbadefaultcenterpage=1&amp;parentnodeid=78f692053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045749"/>
              </p:ext>
            </p:extLst>
          </p:nvPr>
        </p:nvGraphicFramePr>
        <p:xfrm>
          <a:off x="356616" y="1282700"/>
          <a:ext cx="11420856" cy="4481576"/>
        </p:xfrm>
        <a:graphic>
          <a:graphicData uri="http://schemas.openxmlformats.org/drawingml/2006/table">
            <a:tbl>
              <a:tblPr/>
              <a:tblGrid>
                <a:gridCol w="14264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095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980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476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3911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079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定义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图示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共同点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视觉特点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8249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镜面反</a:t>
                      </a: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一束平行光照射到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镜面后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，会被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地反射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1300"/>
                        </a:lnSpc>
                      </a:pPr>
                      <a:r>
                        <a:rPr lang="en-US" altLang="zh-CN" sz="625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都遵循光的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③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定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反光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、刺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眼、看不清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物体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402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漫反射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凹凸不平的表面会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把平行的入射光线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向②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反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1900"/>
                        </a:lnSpc>
                      </a:pPr>
                      <a:r>
                        <a:rPr lang="en-US" altLang="zh-CN" sz="66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能从不同方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向看到不发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光的物体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P_5_BD#a1e4a203e.table_image?tableimageindex=2&amp;vbadefaultcenterpage=1&amp;parentnodeid=78f692053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9220" y="2000949"/>
            <a:ext cx="2404872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P_5_BD#a1e4a203e.table_image?tableimageindex=3&amp;vbadefaultcenterpage=1&amp;parentnodeid=78f692053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0076" y="3930333"/>
            <a:ext cx="242316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P_5_AN.6_1#a1e4a203e.blank?vbadefaultcenterpage=1&amp;parentnodeid=78f692053&amp;vbapositionanswer=6&amp;vbahtmlprocessed=1"/>
          <p:cNvSpPr/>
          <p:nvPr/>
        </p:nvSpPr>
        <p:spPr>
          <a:xfrm>
            <a:off x="2350380" y="2938974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平行</a:t>
            </a:r>
            <a:endParaRPr lang="en-US" altLang="zh-CN" sz="2800" dirty="0"/>
          </a:p>
        </p:txBody>
      </p:sp>
      <p:sp>
        <p:nvSpPr>
          <p:cNvPr id="7" name="P_5_AN.7_1#a1e4a203e.blank?vbadefaultcenterpage=1&amp;parentnodeid=78f692053&amp;vbapositionanswer=7&amp;vbahtmlprocessed=1"/>
          <p:cNvSpPr/>
          <p:nvPr/>
        </p:nvSpPr>
        <p:spPr>
          <a:xfrm>
            <a:off x="8357988" y="3501901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反射</a:t>
            </a:r>
            <a:endParaRPr lang="en-US" altLang="zh-CN" sz="2800" dirty="0"/>
          </a:p>
        </p:txBody>
      </p:sp>
      <p:sp>
        <p:nvSpPr>
          <p:cNvPr id="3" name="P_5_AN.8_1#a1e4a203e.blank?vbadefaultcenterpage=1&amp;parentnodeid=78f692053&amp;vbapositionanswer=8&amp;vbahtmlprocessed=1"/>
          <p:cNvSpPr/>
          <p:nvPr/>
        </p:nvSpPr>
        <p:spPr>
          <a:xfrm>
            <a:off x="2705980" y="4620517"/>
            <a:ext cx="15033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各个方向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c166e890?vbadefaultcenterpage=1&amp;parentnodeid=574fde2e7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平面镜成像特点</a:t>
            </a:r>
            <a:endParaRPr lang="en-US" altLang="zh-CN" sz="3000" dirty="0"/>
          </a:p>
        </p:txBody>
      </p:sp>
      <p:graphicFrame>
        <p:nvGraphicFramePr>
          <p:cNvPr id="9" name="P_5_BD#1cb69c2c5?colgroup=5,2,22&amp;vbadefaultcenterpage=1&amp;parentnodeid=ac166e890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899863"/>
              </p:ext>
            </p:extLst>
          </p:nvPr>
        </p:nvGraphicFramePr>
        <p:xfrm>
          <a:off x="356616" y="1282700"/>
          <a:ext cx="11430000" cy="2820416"/>
        </p:xfrm>
        <a:graphic>
          <a:graphicData uri="http://schemas.openxmlformats.org/drawingml/2006/table">
            <a:tbl>
              <a:tblPr/>
              <a:tblGrid>
                <a:gridCol w="21579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1290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85216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14500"/>
                        </a:lnSpc>
                      </a:pPr>
                      <a:r>
                        <a:rPr lang="en-US" altLang="zh-CN" sz="805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光的①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6719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（1）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像的大小与物体的大小②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（2）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像和物体到平面镜的距离③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（3）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像和物体的连线与镜面④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（4）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平面镜成的像是⑤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P_5_BD#1cb69c2c5.table_image?tableimageindex=4&amp;vbadefaultcenterpage=1&amp;parentnodeid=ac166e890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0" y="1849660"/>
            <a:ext cx="1773936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P_5_AN.9_1#1cb69c2c5.blank?vbadefaultcenterpage=1&amp;parentnodeid=ac166e890&amp;vbapositionanswer=9&amp;vbahtmlprocessed=1"/>
          <p:cNvSpPr/>
          <p:nvPr/>
        </p:nvSpPr>
        <p:spPr>
          <a:xfrm>
            <a:off x="4936100" y="1285716"/>
            <a:ext cx="15033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反射规律</a:t>
            </a:r>
            <a:endParaRPr lang="en-US" altLang="zh-CN" sz="2800" dirty="0"/>
          </a:p>
        </p:txBody>
      </p:sp>
      <p:sp>
        <p:nvSpPr>
          <p:cNvPr id="6" name="P_5_AN.10_1#1cb69c2c5.blank?vbadefaultcenterpage=1&amp;parentnodeid=ac166e890&amp;vbapositionanswer=10&amp;vbahtmlprocessed=1"/>
          <p:cNvSpPr/>
          <p:nvPr/>
        </p:nvSpPr>
        <p:spPr>
          <a:xfrm>
            <a:off x="8669900" y="1846594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相等</a:t>
            </a:r>
            <a:endParaRPr lang="en-US" altLang="zh-CN" sz="2800" dirty="0"/>
          </a:p>
        </p:txBody>
      </p:sp>
      <p:sp>
        <p:nvSpPr>
          <p:cNvPr id="7" name="P_5_AN.11_1#1cb69c2c5.blank?vbadefaultcenterpage=1&amp;parentnodeid=ac166e890&amp;vbapositionanswer=11&amp;vbahtmlprocessed=1"/>
          <p:cNvSpPr/>
          <p:nvPr/>
        </p:nvSpPr>
        <p:spPr>
          <a:xfrm>
            <a:off x="9025500" y="2401330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相等</a:t>
            </a:r>
            <a:endParaRPr lang="en-US" altLang="zh-CN" sz="2800" dirty="0"/>
          </a:p>
        </p:txBody>
      </p:sp>
      <p:sp>
        <p:nvSpPr>
          <p:cNvPr id="8" name="P_5_AN.12_1#1cb69c2c5.blank?vbadefaultcenterpage=1&amp;parentnodeid=ac166e890&amp;vbapositionanswer=12&amp;vbahtmlprocessed=1"/>
          <p:cNvSpPr/>
          <p:nvPr/>
        </p:nvSpPr>
        <p:spPr>
          <a:xfrm>
            <a:off x="8669900" y="2964455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垂直</a:t>
            </a:r>
            <a:endParaRPr lang="en-US" altLang="zh-CN" sz="2800" dirty="0"/>
          </a:p>
        </p:txBody>
      </p:sp>
      <p:sp>
        <p:nvSpPr>
          <p:cNvPr id="3" name="P_5_AN.13_1#1cb69c2c5.blank?vbadefaultcenterpage=1&amp;parentnodeid=ac166e890&amp;vbapositionanswer=13&amp;vbahtmlprocessed=1"/>
          <p:cNvSpPr/>
          <p:nvPr/>
        </p:nvSpPr>
        <p:spPr>
          <a:xfrm>
            <a:off x="7603100" y="3527580"/>
            <a:ext cx="4365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P_5_BD#1cb69c2c5?colgroup=5,2,22&amp;vbadefaultcenterpage=1&amp;parentnodeid=ac166e890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90010"/>
              </p:ext>
            </p:extLst>
          </p:nvPr>
        </p:nvGraphicFramePr>
        <p:xfrm>
          <a:off x="356616" y="1610645"/>
          <a:ext cx="11430000" cy="2800096"/>
        </p:xfrm>
        <a:graphic>
          <a:graphicData uri="http://schemas.openxmlformats.org/drawingml/2006/table">
            <a:tbl>
              <a:tblPr/>
              <a:tblGrid>
                <a:gridCol w="21579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1290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682496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14500"/>
                        </a:lnSpc>
                      </a:pPr>
                      <a:r>
                        <a:rPr lang="en-US" altLang="zh-CN" sz="805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【等效表述】平面镜所成的像与物体关于镜面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⑥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【记忆口诀】物像等大、等距、垂直、成虚像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267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应用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梳妆镜、潜望镜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、牙科医生检查病人口腔的反光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镜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、水面等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_5_BD#1cb69c2c5.table_image?tableimageindex=5&amp;vbadefaultcenterpage=1&amp;parentnodeid=ac166e890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0" y="2173986"/>
            <a:ext cx="1773936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1cb69c2c5?vbadefaultcenterpage=1&amp;parentnodeid=ac166e890&amp;vbahtmlprocessed=1"/>
          <p:cNvSpPr/>
          <p:nvPr/>
        </p:nvSpPr>
        <p:spPr>
          <a:xfrm>
            <a:off x="356616" y="4493545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注：平面镜所成像的大小取决于物体的大小，与物体到平面镜的距离无关。</a:t>
            </a:r>
            <a:endParaRPr lang="en-US" altLang="zh-CN" sz="2800" dirty="0"/>
          </a:p>
        </p:txBody>
      </p:sp>
      <p:sp>
        <p:nvSpPr>
          <p:cNvPr id="5" name="P_5_AN.14_1#1cb69c2c5.blank?vbadefaultcenterpage=1&amp;parentnodeid=ac166e890&amp;vbapositionanswer=14&amp;vbahtmlprocessed=1"/>
          <p:cNvSpPr/>
          <p:nvPr/>
        </p:nvSpPr>
        <p:spPr>
          <a:xfrm>
            <a:off x="4224900" y="2159825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对称</a:t>
            </a:r>
            <a:endParaRPr lang="en-US" altLang="zh-CN" sz="2800" dirty="0"/>
          </a:p>
        </p:txBody>
      </p:sp>
      <p:sp>
        <p:nvSpPr>
          <p:cNvPr id="2" name="P_5_BD#1cb69c2c5?colgroup=5,2,22&amp;vbadefaultcenterpage=1&amp;parentnodeid=ac166e890&amp;vbahtmlprocessed=1">
            <a:extLst>
              <a:ext uri="{FF2B5EF4-FFF2-40B4-BE49-F238E27FC236}">
                <a16:creationId xmlns="" xmlns:a16="http://schemas.microsoft.com/office/drawing/2014/main" id="{CD6E414D-1BDC-4195-AA33-45B9B4E193D1}"/>
              </a:ext>
            </a:extLst>
          </p:cNvPr>
          <p:cNvSpPr txBox="1"/>
          <p:nvPr/>
        </p:nvSpPr>
        <p:spPr>
          <a:xfrm>
            <a:off x="9246616" y="905542"/>
            <a:ext cx="2540000" cy="57251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theme/theme1.xml><?xml version="1.0" encoding="utf-8"?>
<a:theme xmlns:a="http://schemas.openxmlformats.org/drawingml/2006/main" name="合心科技出品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1862</Words>
  <Application>Microsoft Office PowerPoint</Application>
  <PresentationFormat>自定义</PresentationFormat>
  <Paragraphs>402</Paragraphs>
  <Slides>49</Slides>
  <Notes>49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50" baseType="lpstr">
      <vt:lpstr>合心科技出品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合心科技出品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合心科技出品</dc:title>
  <dc:subject/>
  <dc:creator>合心科技出品</dc:creator>
  <cp:keywords/>
  <dc:description/>
  <cp:lastModifiedBy>Microsoft</cp:lastModifiedBy>
  <cp:revision>8</cp:revision>
  <dcterms:created xsi:type="dcterms:W3CDTF">2023-03-09T08:34:33Z</dcterms:created>
  <dcterms:modified xsi:type="dcterms:W3CDTF">2023-03-21T08:10:09Z</dcterms:modified>
  <cp:category/>
  <cp:contentStatus/>
</cp:coreProperties>
</file>