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305"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91" autoAdjust="0"/>
  </p:normalViewPr>
  <p:slideViewPr>
    <p:cSldViewPr snapToGrid="0" snapToObjects="1">
      <p:cViewPr>
        <p:scale>
          <a:sx n="106" d="100"/>
          <a:sy n="106" d="100"/>
        </p:scale>
        <p:origin x="-504" y="228"/>
      </p:cViewPr>
      <p:guideLst>
        <p:guide orient="horz" pos="2160"/>
        <p:guide pos="3840"/>
      </p:guideLst>
    </p:cSldViewPr>
  </p:slideViewPr>
  <p:outlineViewPr>
    <p:cViewPr>
      <p:scale>
        <a:sx n="33" d="100"/>
        <a:sy n="33" d="100"/>
      </p:scale>
      <p:origin x="0" y="-547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4534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405f2345c2a3fb1cab2a64a#tid=640938843718860009a42c69">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C4A1B8BF-7FD6-90E1-28EE-D7757A60A126}"/>
              </a:ext>
            </a:extLst>
          </p:cNvPr>
          <p:cNvPicPr>
            <a:picLocks noChangeAspect="1"/>
          </p:cNvPicPr>
          <p:nvPr userDrawn="1"/>
        </p:nvPicPr>
        <p:blipFill>
          <a:blip r:embed="rId2"/>
          <a:stretch>
            <a:fillRect/>
          </a:stretch>
        </p:blipFill>
        <p:spPr>
          <a:xfrm>
            <a:off x="10817" y="0"/>
            <a:ext cx="12170365"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1073384" y="6108192"/>
            <a:ext cx="1133856" cy="758952"/>
          </a:xfrm>
          <a:prstGeom prst="rect">
            <a:avLst/>
          </a:prstGeom>
        </p:spPr>
      </p:pic>
      <p:pic>
        <p:nvPicPr>
          <p:cNvPr id="4" name="MasterShapeName" descr="preencoded.png"/>
          <p:cNvPicPr>
            <a:picLocks noChangeAspect="1"/>
          </p:cNvPicPr>
          <p:nvPr/>
        </p:nvPicPr>
        <p:blipFill>
          <a:blip r:embed="rId5"/>
          <a:stretch>
            <a:fillRect/>
          </a:stretch>
        </p:blipFill>
        <p:spPr>
          <a:xfrm>
            <a:off x="10652760" y="182880"/>
            <a:ext cx="1417320" cy="393192"/>
          </a:xfrm>
          <a:prstGeom prst="rect">
            <a:avLst/>
          </a:prstGeom>
        </p:spPr>
      </p:pic>
      <p:sp>
        <p:nvSpPr>
          <p:cNvPr id="5" name="MasterShapeName"/>
          <p:cNvSpPr/>
          <p:nvPr/>
        </p:nvSpPr>
        <p:spPr>
          <a:xfrm>
            <a:off x="429768" y="219456"/>
            <a:ext cx="3236976" cy="320040"/>
          </a:xfrm>
          <a:prstGeom prst="rect">
            <a:avLst/>
          </a:prstGeom>
          <a:noFill/>
          <a:ln/>
        </p:spPr>
        <p:txBody>
          <a:bodyPr wrap="square" lIns="0" tIns="0" rIns="0" bIns="0" rtlCol="0" anchor="ctr"/>
          <a:lstStyle/>
          <a:p>
            <a:pPr algn="ctr"/>
            <a:r>
              <a:rPr lang="en-US" sz="1600" b="1" i="0" dirty="0">
                <a:solidFill>
                  <a:srgbClr val="FFFFFF"/>
                </a:solidFill>
                <a:latin typeface="Times New Roman" pitchFamily="34" charset="0"/>
                <a:ea typeface="微软雅黑" pitchFamily="34" charset="-122"/>
                <a:cs typeface="Times New Roman" pitchFamily="34" charset="-120"/>
              </a:rPr>
              <a:t>2023年    初 中 终 结 性 练 习 · 物 理</a:t>
            </a:r>
            <a:endParaRPr lang="en-US" sz="1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29.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slide" Target="slide24.xml"/><Relationship Id="rId5" Type="http://schemas.openxmlformats.org/officeDocument/2006/relationships/slide" Target="slide10.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Hexin Slide 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Hexin Slide 10checked= 1 &amp; amp; version = 1.0.5checked=1&amp;version=1.0.5">
    <p:spTree>
      <p:nvGrpSpPr>
        <p:cNvPr id="1" name=""/>
        <p:cNvGrpSpPr/>
        <p:nvPr/>
      </p:nvGrpSpPr>
      <p:grpSpPr>
        <a:xfrm>
          <a:off x="0" y="0"/>
          <a:ext cx="0" cy="0"/>
          <a:chOff x="0" y="0"/>
          <a:chExt cx="0" cy="0"/>
        </a:xfrm>
      </p:grpSpPr>
      <p:sp>
        <p:nvSpPr>
          <p:cNvPr id="2" name="C_3_BD#77494a0a2.fixed?vbadefaultcenterpage=1&amp;parentnodeid=0d6e1e2cd&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重难点突破</a:t>
            </a:r>
            <a:endParaRPr lang="en-US" altLang="zh-CN" sz="5500" dirty="0"/>
          </a:p>
        </p:txBody>
      </p:sp>
      <p:sp>
        <p:nvSpPr>
          <p:cNvPr id="3" name="C_3#77494a0a2.fixed?vbadefaultcenterpage=1&amp;parentnodeid=0d6e1e2cd&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02</a:t>
            </a:r>
            <a:endParaRPr lang="en-US" altLang="zh-CN" sz="55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name="Hexin Slide 11checked= 1 &amp; amp; version = 1.0.5checked=1&amp;version=1.0.5">
    <p:spTree>
      <p:nvGrpSpPr>
        <p:cNvPr id="1" name=""/>
        <p:cNvGrpSpPr/>
        <p:nvPr/>
      </p:nvGrpSpPr>
      <p:grpSpPr>
        <a:xfrm>
          <a:off x="0" y="0"/>
          <a:ext cx="0" cy="0"/>
          <a:chOff x="0" y="0"/>
          <a:chExt cx="0" cy="0"/>
        </a:xfrm>
      </p:grpSpPr>
      <p:sp>
        <p:nvSpPr>
          <p:cNvPr id="2" name="C_4_BD#5168476cf?vbadefaultcenterpage=1&amp;parentnodeid=77494a0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惯性的利用与防范</a:t>
            </a:r>
            <a:endParaRPr lang="en-US" altLang="zh-CN" sz="3000" dirty="0"/>
          </a:p>
        </p:txBody>
      </p:sp>
      <p:graphicFrame>
        <p:nvGraphicFramePr>
          <p:cNvPr id="12" name="P_5_BD#27c6c1b11?colgroup=2,28&amp;vbadefaultcenterpage=1&amp;parentnodeid=5168476cf&amp;vbahtmlprocessed=1&amp;hasbroken=1"/>
          <p:cNvGraphicFramePr>
            <a:graphicFrameLocks noGrp="1"/>
          </p:cNvGraphicFramePr>
          <p:nvPr>
            <p:extLst>
              <p:ext uri="{D42A27DB-BD31-4B8C-83A1-F6EECF244321}">
                <p14:modId xmlns:p14="http://schemas.microsoft.com/office/powerpoint/2010/main" val="380250659"/>
              </p:ext>
            </p:extLst>
          </p:nvPr>
        </p:nvGraphicFramePr>
        <p:xfrm>
          <a:off x="356616" y="1282700"/>
          <a:ext cx="11439144" cy="3911600"/>
        </p:xfrm>
        <a:graphic>
          <a:graphicData uri="http://schemas.openxmlformats.org/drawingml/2006/table">
            <a:tbl>
              <a:tblPr/>
              <a:tblGrid>
                <a:gridCol w="914400">
                  <a:extLst>
                    <a:ext uri="{9D8B030D-6E8A-4147-A177-3AD203B41FA5}">
                      <a16:colId xmlns:a16="http://schemas.microsoft.com/office/drawing/2014/main" xmlns="" val="20000"/>
                    </a:ext>
                  </a:extLst>
                </a:gridCol>
                <a:gridCol w="10524744">
                  <a:extLst>
                    <a:ext uri="{9D8B030D-6E8A-4147-A177-3AD203B41FA5}">
                      <a16:colId xmlns:a16="http://schemas.microsoft.com/office/drawing/2014/main" xmlns="" val="20001"/>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17214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利用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拍打衣服上的灰尘；投掷铅球时，球脱手后仍向前运动</a:t>
                      </a:r>
                      <a:r>
                        <a:rPr lang="en-US" altLang="zh-CN" sz="2800" b="0" i="0">
                          <a:solidFill>
                            <a:srgbClr val="000000"/>
                          </a:solidFill>
                          <a:latin typeface="Times New Roman" pitchFamily="34" charset="0"/>
                          <a:ea typeface="微软雅黑" pitchFamily="34" charset="-122"/>
                          <a:cs typeface="Times New Roman" pitchFamily="34" charset="-120"/>
                        </a:rPr>
                        <a:t>；撞击锤</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柄</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使锤头紧套在锤柄上；动车将要进站时，</a:t>
                      </a:r>
                      <a:r>
                        <a:rPr lang="en-US" altLang="zh-CN" sz="2800" b="0" i="0">
                          <a:solidFill>
                            <a:srgbClr val="000000"/>
                          </a:solidFill>
                          <a:latin typeface="Times New Roman" pitchFamily="34" charset="0"/>
                          <a:ea typeface="微软雅黑" pitchFamily="34" charset="-122"/>
                          <a:cs typeface="Times New Roman" pitchFamily="34" charset="-120"/>
                        </a:rPr>
                        <a:t>提前关闭发动机；</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跳远前助跑</a:t>
                      </a:r>
                      <a:r>
                        <a:rPr lang="en-US" altLang="zh-CN" sz="2800" b="0" i="0" dirty="0">
                          <a:solidFill>
                            <a:srgbClr val="000000"/>
                          </a:solidFill>
                          <a:latin typeface="Times New Roman" pitchFamily="34" charset="0"/>
                          <a:ea typeface="微软雅黑" pitchFamily="34" charset="-122"/>
                          <a:cs typeface="Times New Roman" pitchFamily="34" charset="-120"/>
                        </a:rPr>
                        <a:t>；动物抖去身上的水</a:t>
                      </a:r>
                      <a:r>
                        <a:rPr lang="en-US" altLang="zh-CN" sz="2800" b="0" i="0">
                          <a:solidFill>
                            <a:srgbClr val="000000"/>
                          </a:solidFill>
                          <a:latin typeface="Times New Roman" pitchFamily="34" charset="0"/>
                          <a:ea typeface="微软雅黑" pitchFamily="34" charset="-122"/>
                          <a:cs typeface="Times New Roman" pitchFamily="34" charset="-120"/>
                        </a:rPr>
                        <a:t>；停止蹬踏板后自行车仍继续前</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行</a:t>
                      </a:r>
                      <a:r>
                        <a:rPr lang="en-US" altLang="zh-CN" sz="2800" b="0" i="0" dirty="0">
                          <a:solidFill>
                            <a:srgbClr val="000000"/>
                          </a:solidFill>
                          <a:latin typeface="Times New Roman" pitchFamily="34" charset="0"/>
                          <a:ea typeface="微软雅黑" pitchFamily="34" charset="-122"/>
                          <a:cs typeface="Times New Roman" pitchFamily="34" charset="-120"/>
                        </a:rPr>
                        <a:t>；冰壶被推出后在冰面上继续运动；洗衣机脱水等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062673">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防范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开车时保持车距；乘公交时拉手环；</a:t>
                      </a:r>
                      <a:r>
                        <a:rPr lang="en-US" altLang="zh-CN" sz="2800" b="0" i="0">
                          <a:solidFill>
                            <a:srgbClr val="000000"/>
                          </a:solidFill>
                          <a:latin typeface="Times New Roman" pitchFamily="34" charset="0"/>
                          <a:ea typeface="微软雅黑" pitchFamily="34" charset="-122"/>
                          <a:cs typeface="Times New Roman" pitchFamily="34" charset="-120"/>
                        </a:rPr>
                        <a:t>汽车或自行车拐弯时要减速；</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汽车的安全气囊</a:t>
                      </a:r>
                      <a:r>
                        <a:rPr lang="en-US" altLang="zh-CN" sz="2800" b="0" i="0" dirty="0">
                          <a:solidFill>
                            <a:srgbClr val="000000"/>
                          </a:solidFill>
                          <a:latin typeface="Times New Roman" pitchFamily="34" charset="0"/>
                          <a:ea typeface="微软雅黑" pitchFamily="34" charset="-122"/>
                          <a:cs typeface="Times New Roman" pitchFamily="34" charset="-120"/>
                        </a:rPr>
                        <a:t>；系安全带等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name="Hexin Slide 12checked= 1 &amp; amp; version = 1.0.5checked=1&amp;version=1.0.5">
    <p:spTree>
      <p:nvGrpSpPr>
        <p:cNvPr id="1" name=""/>
        <p:cNvGrpSpPr/>
        <p:nvPr/>
      </p:nvGrpSpPr>
      <p:grpSpPr>
        <a:xfrm>
          <a:off x="0" y="0"/>
          <a:ext cx="0" cy="0"/>
          <a:chOff x="0" y="0"/>
          <a:chExt cx="0" cy="0"/>
        </a:xfrm>
      </p:grpSpPr>
      <p:sp>
        <p:nvSpPr>
          <p:cNvPr id="2" name="C_4_BD#ab5342a90?vbadefaultcenterpage=1&amp;parentnodeid=77494a0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探究阻力对物体运动的影响</a:t>
            </a:r>
            <a:endParaRPr lang="en-US" altLang="zh-CN" sz="3000" dirty="0"/>
          </a:p>
        </p:txBody>
      </p:sp>
      <p:sp>
        <p:nvSpPr>
          <p:cNvPr id="3" name="P_5_BD#700c7aa42?segpoint=1&amp;vbadefaultcenterpage=1&amp;parentnodeid=ab5342a90&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1.实验装置图</a:t>
            </a:r>
            <a:endParaRPr lang="en-US" altLang="zh-CN" sz="2800" dirty="0"/>
          </a:p>
        </p:txBody>
      </p:sp>
      <p:pic>
        <p:nvPicPr>
          <p:cNvPr id="4" name="P_5_BD#700c7aa42?imagetipindex=2&amp;vbadefaultcenterpage=1&amp;parentnodeid=ab5342a90&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673352" y="1930400"/>
            <a:ext cx="8842248" cy="10241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700c7aa42?imagetipindex=2&amp;vbadefaultcenterpage=1&amp;parentnodeid=ab5342a90&amp;vbahtmlprocessed=1"/>
          <p:cNvSpPr/>
          <p:nvPr/>
        </p:nvSpPr>
        <p:spPr>
          <a:xfrm>
            <a:off x="5401532" y="3081528"/>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图1-10-2</a:t>
            </a:r>
            <a:endParaRPr lang="en-US" altLang="zh-CN" sz="2800" dirty="0"/>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name="Hexin Slide 13checked= 1 &amp; amp; version = 1.0.5checked=1&amp;version=1.0.5">
    <p:spTree>
      <p:nvGrpSpPr>
        <p:cNvPr id="1" name=""/>
        <p:cNvGrpSpPr/>
        <p:nvPr/>
      </p:nvGrpSpPr>
      <p:grpSpPr>
        <a:xfrm>
          <a:off x="0" y="0"/>
          <a:ext cx="0" cy="0"/>
          <a:chOff x="0" y="0"/>
          <a:chExt cx="0" cy="0"/>
        </a:xfrm>
      </p:grpSpPr>
      <p:sp>
        <p:nvSpPr>
          <p:cNvPr id="2" name="P_5_BD#700c7aa42?segpoint=1&amp;vbadefaultcenterpage=1&amp;parentnodeid=ab5342a90&amp;vbahtmlprocessed=1"/>
          <p:cNvSpPr/>
          <p:nvPr/>
        </p:nvSpPr>
        <p:spPr>
          <a:xfrm>
            <a:off x="356616" y="1087374"/>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2.实验方法</a:t>
            </a:r>
            <a:endParaRPr lang="en-US" altLang="zh-CN" sz="2800" dirty="0"/>
          </a:p>
        </p:txBody>
      </p:sp>
      <p:sp>
        <p:nvSpPr>
          <p:cNvPr id="3" name="P_5_BD#700c7aa42?segpoint=1&amp;vbadefaultcenterpage=1&amp;parentnodeid=ab5342a90&amp;vbahtmlprocessed=1"/>
          <p:cNvSpPr/>
          <p:nvPr/>
        </p:nvSpPr>
        <p:spPr>
          <a:xfrm>
            <a:off x="356616" y="1738566"/>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（1）转换法：通过观察小车在水平面上运动距离的远近来判断其所受阻力的大小。</a:t>
            </a:r>
            <a:endParaRPr lang="en-US" altLang="zh-CN" sz="2800" dirty="0"/>
          </a:p>
        </p:txBody>
      </p:sp>
      <p:sp>
        <p:nvSpPr>
          <p:cNvPr id="4" name="P_5_BD#700c7aa42?segpoint=1&amp;vbadefaultcenterpage=1&amp;parentnodeid=ab5342a90&amp;vbahtmlprocessed=1"/>
          <p:cNvSpPr/>
          <p:nvPr/>
        </p:nvSpPr>
        <p:spPr>
          <a:xfrm>
            <a:off x="356616" y="3029013"/>
            <a:ext cx="11475720" cy="1212025"/>
          </a:xfrm>
          <a:prstGeom prst="rect">
            <a:avLst/>
          </a:prstGeom>
          <a:noFill/>
          <a:ln/>
        </p:spPr>
        <p:txBody>
          <a:bodyPr wrap="square" lIns="0" tIns="0" rIns="0" bIns="0" rtlCol="0" anchor="t"/>
          <a:lstStyle/>
          <a:p>
            <a:pPr algn="l" latinLnBrk="1">
              <a:lnSpc>
                <a:spcPct val="150000"/>
              </a:lnSpc>
            </a:pPr>
            <a:r>
              <a:rPr lang="en-US" altLang="zh-CN" sz="2800" b="0" i="0" spc="-100" dirty="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（2）控制变量法：控制小车从斜面上同一高度由静止滑下，使小车到达斜面底端的速度相同，通过改变木板上所铺的材料使小车受到的阻力不同。</a:t>
            </a:r>
            <a:endParaRPr lang="en-US" altLang="zh-CN" sz="2800" spc="-100" dirty="0"/>
          </a:p>
        </p:txBody>
      </p:sp>
      <p:sp>
        <p:nvSpPr>
          <p:cNvPr id="5" name="P_5_BD#700c7aa42?segpoint=1&amp;vbadefaultcenterpage=1&amp;parentnodeid=ab5342a90&amp;vbahtmlprocessed=1"/>
          <p:cNvSpPr/>
          <p:nvPr/>
        </p:nvSpPr>
        <p:spPr>
          <a:xfrm>
            <a:off x="356616" y="4311713"/>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（3）实验推理法：由实验推理出，若物体不受阻力，则物体的速度不会减小，物体将永远做匀速直线运动。</a:t>
            </a: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name="Hexin Slide 14checked= 1 &amp; amp; version = 1.0.5checked=1&amp;version=1.0.5">
    <p:spTree>
      <p:nvGrpSpPr>
        <p:cNvPr id="1" name=""/>
        <p:cNvGrpSpPr/>
        <p:nvPr/>
      </p:nvGrpSpPr>
      <p:grpSpPr>
        <a:xfrm>
          <a:off x="0" y="0"/>
          <a:ext cx="0" cy="0"/>
          <a:chOff x="0" y="0"/>
          <a:chExt cx="0" cy="0"/>
        </a:xfrm>
      </p:grpSpPr>
      <p:sp>
        <p:nvSpPr>
          <p:cNvPr id="2" name="P_5_BD#700c7aa42?segpoint=1&amp;vbadefaultcenterpage=1&amp;parentnodeid=ab5342a90&amp;vbahtmlprocessed=1"/>
          <p:cNvSpPr/>
          <p:nvPr/>
        </p:nvSpPr>
        <p:spPr>
          <a:xfrm>
            <a:off x="356616" y="108746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3.小车运动到斜面底端后能继续运动的原因：小车具有惯性。</a:t>
            </a:r>
            <a:endParaRPr lang="en-US" altLang="zh-CN" sz="2800" dirty="0"/>
          </a:p>
        </p:txBody>
      </p:sp>
      <p:sp>
        <p:nvSpPr>
          <p:cNvPr id="3" name="P_5_BD#700c7aa42?segpoint=1&amp;vbadefaultcenterpage=1&amp;parentnodeid=ab5342a90&amp;vbahtmlprocessed=1"/>
          <p:cNvSpPr/>
          <p:nvPr/>
        </p:nvSpPr>
        <p:spPr>
          <a:xfrm>
            <a:off x="356616" y="1738661"/>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4.小车最终在水平面上停下来的原因：小车受到了阻力（非平衡力）的作用。</a:t>
            </a:r>
            <a:endParaRPr lang="en-US" altLang="zh-CN" sz="2800" dirty="0"/>
          </a:p>
        </p:txBody>
      </p:sp>
      <p:sp>
        <p:nvSpPr>
          <p:cNvPr id="4" name="P_5_BD#700c7aa42?segpoint=1&amp;vbadefaultcenterpage=1&amp;parentnodeid=ab5342a90&amp;vbahtmlprocessed=1"/>
          <p:cNvSpPr/>
          <p:nvPr/>
        </p:nvSpPr>
        <p:spPr>
          <a:xfrm>
            <a:off x="356616" y="30262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5.实验结论</a:t>
            </a:r>
            <a:endParaRPr lang="en-US" altLang="zh-CN" sz="2800" dirty="0"/>
          </a:p>
        </p:txBody>
      </p:sp>
      <p:sp>
        <p:nvSpPr>
          <p:cNvPr id="5" name="P_5_BD#700c7aa42?segpoint=1&amp;vbadefaultcenterpage=1&amp;parentnodeid=ab5342a90&amp;vbahtmlprocessed=1"/>
          <p:cNvSpPr/>
          <p:nvPr/>
        </p:nvSpPr>
        <p:spPr>
          <a:xfrm>
            <a:off x="356616" y="3669061"/>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（1）水平面越光滑，小车受到的阻力越小，速度减小得越慢，小车运动的距离越远。</a:t>
            </a:r>
            <a:endParaRPr lang="en-US" altLang="zh-CN" sz="2800" dirty="0"/>
          </a:p>
        </p:txBody>
      </p:sp>
      <p:sp>
        <p:nvSpPr>
          <p:cNvPr id="6" name="P_5_BD#700c7aa42?segpoint=1&amp;vbadefaultcenterpage=1&amp;parentnodeid=ab5342a90&amp;vbahtmlprocessed=1"/>
          <p:cNvSpPr/>
          <p:nvPr/>
        </p:nvSpPr>
        <p:spPr>
          <a:xfrm>
            <a:off x="356616" y="4956651"/>
            <a:ext cx="11475720" cy="566992"/>
          </a:xfrm>
          <a:prstGeom prst="rect">
            <a:avLst/>
          </a:prstGeom>
          <a:noFill/>
          <a:ln/>
        </p:spPr>
        <p:txBody>
          <a:bodyPr wrap="square" lIns="0" tIns="0" rIns="0" bIns="0" rtlCol="0" anchor="t"/>
          <a:lstStyle/>
          <a:p>
            <a:pPr algn="l" latinLnBrk="1">
              <a:lnSpc>
                <a:spcPct val="150000"/>
              </a:lnSpc>
            </a:pPr>
            <a:r>
              <a:rPr lang="en-US" altLang="zh-CN" sz="2800" b="0" i="0" spc="-5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（2）若水平面绝对光滑，则运动的小车会在水平面上做匀速直线运动。</a:t>
            </a:r>
            <a:endParaRPr lang="en-US" altLang="zh-CN" sz="2800" spc="-5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name="Hexin Slide 1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700c7aa42?segpoint=1&amp;vbadefaultcenterpage=1&amp;parentnodeid=ab5342a90&amp;vbahtmlprocessed=1&amp;hasbroken=1"/>
              <p:cNvSpPr/>
              <p:nvPr/>
            </p:nvSpPr>
            <p:spPr>
              <a:xfrm>
                <a:off x="356616" y="1151731"/>
                <a:ext cx="11475720" cy="571945"/>
              </a:xfrm>
              <a:prstGeom prst="rect">
                <a:avLst/>
              </a:prstGeom>
              <a:noFill/>
              <a:ln/>
            </p:spPr>
            <p:txBody>
              <a:bodyPr wrap="none" lIns="0" tIns="0" rIns="0" bIns="0" rtlCol="0" anchor="t"/>
              <a:lstStyle/>
              <a:p>
                <a:pPr algn="l" latinLnBrk="1">
                  <a:lnSpc>
                    <a:spcPts val="5100"/>
                  </a:lnSpc>
                </a:pP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1"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温馨提示：</a:t>
                </a:r>
                <a:endParaRPr lang="en-US" altLang="zh-CN" sz="933" dirty="0"/>
              </a:p>
            </p:txBody>
          </p:sp>
        </mc:Choice>
        <mc:Fallback xmlns="">
          <p:sp>
            <p:nvSpPr>
              <p:cNvPr id="2" name="P_5_BD#700c7aa42?segpoint=1&amp;vbadefaultcenterpage=1&amp;parentnodeid=ab5342a90&amp;vbahtmlprocessed=1&amp;hasbroken=1"/>
              <p:cNvSpPr>
                <a:spLocks noRot="1" noChangeAspect="1" noMove="1" noResize="1" noEditPoints="1" noAdjustHandles="1" noChangeArrowheads="1" noChangeShapeType="1" noTextEdit="1"/>
              </p:cNvSpPr>
              <p:nvPr/>
            </p:nvSpPr>
            <p:spPr>
              <a:xfrm>
                <a:off x="356616" y="1151731"/>
                <a:ext cx="11475720" cy="571945"/>
              </a:xfrm>
              <a:prstGeom prst="rect">
                <a:avLst/>
              </a:prstGeom>
              <a:blipFill>
                <a:blip r:embed="rId3"/>
                <a:stretch>
                  <a:fillRect b="-37234"/>
                </a:stretch>
              </a:blipFill>
              <a:ln/>
            </p:spPr>
            <p:txBody>
              <a:bodyPr/>
              <a:lstStyle/>
              <a:p>
                <a:r>
                  <a:rPr lang="zh-CN" altLang="en-US">
                    <a:noFill/>
                  </a:rPr>
                  <a:t> </a:t>
                </a:r>
              </a:p>
            </p:txBody>
          </p:sp>
        </mc:Fallback>
      </mc:AlternateContent>
      <p:sp>
        <p:nvSpPr>
          <p:cNvPr id="3" name="P_5_BD#700c7aa42?segpoint=1&amp;vbadefaultcenterpage=1&amp;parentnodeid=ab5342a90&amp;vbahtmlprocessed=1"/>
          <p:cNvSpPr/>
          <p:nvPr/>
        </p:nvSpPr>
        <p:spPr>
          <a:xfrm>
            <a:off x="356616" y="1790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1.对不受外力的理解：</a:t>
            </a:r>
            <a:endParaRPr lang="en-US" altLang="zh-CN" sz="2800" dirty="0"/>
          </a:p>
        </p:txBody>
      </p:sp>
      <p:sp>
        <p:nvSpPr>
          <p:cNvPr id="4" name="P_5_BD#700c7aa42?segpoint=1&amp;vbadefaultcenterpage=1&amp;parentnodeid=ab5342a90&amp;vbahtmlprocessed=1"/>
          <p:cNvSpPr/>
          <p:nvPr/>
        </p:nvSpPr>
        <p:spPr>
          <a:xfrm>
            <a:off x="356616" y="2425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（1）不受外力；</a:t>
            </a:r>
            <a:endParaRPr lang="en-US" altLang="zh-CN" sz="2800" dirty="0"/>
          </a:p>
        </p:txBody>
      </p:sp>
      <p:sp>
        <p:nvSpPr>
          <p:cNvPr id="5" name="P_5_BD#700c7aa42?segpoint=1&amp;vbadefaultcenterpage=1&amp;parentnodeid=ab5342a90&amp;vbahtmlprocessed=1"/>
          <p:cNvSpPr/>
          <p:nvPr/>
        </p:nvSpPr>
        <p:spPr>
          <a:xfrm>
            <a:off x="356616" y="3060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（2）受力平衡。</a:t>
            </a:r>
            <a:endParaRPr lang="en-US" altLang="zh-CN" sz="2800" dirty="0"/>
          </a:p>
        </p:txBody>
      </p:sp>
      <p:sp>
        <p:nvSpPr>
          <p:cNvPr id="6" name="P_5_BD#700c7aa42?segpoint=1&amp;vbadefaultcenterpage=1&amp;parentnodeid=ab5342a90&amp;vbahtmlprocessed=1"/>
          <p:cNvSpPr/>
          <p:nvPr/>
        </p:nvSpPr>
        <p:spPr>
          <a:xfrm>
            <a:off x="356616" y="3695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2.对受外力的理解：受力不平衡。</a:t>
            </a:r>
            <a:endParaRPr lang="en-US" altLang="zh-CN" sz="2800" dirty="0"/>
          </a:p>
        </p:txBody>
      </p:sp>
      <p:sp>
        <p:nvSpPr>
          <p:cNvPr id="7" name="P_5_BD#700c7aa42?segpoint=1&amp;vbadefaultcenterpage=1&amp;parentnodeid=ab5342a90&amp;vbahtmlprocessed=1"/>
          <p:cNvSpPr/>
          <p:nvPr/>
        </p:nvSpPr>
        <p:spPr>
          <a:xfrm>
            <a:off x="356616" y="4330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3.受到的外力与物体运动方向相同，加速运动。</a:t>
            </a:r>
            <a:endParaRPr lang="en-US" altLang="zh-CN" sz="2800" dirty="0"/>
          </a:p>
        </p:txBody>
      </p:sp>
      <p:sp>
        <p:nvSpPr>
          <p:cNvPr id="8" name="P_5_BD#700c7aa42?segpoint=1&amp;vbadefaultcenterpage=1&amp;parentnodeid=ab5342a90&amp;vbahtmlprocessed=1"/>
          <p:cNvSpPr/>
          <p:nvPr/>
        </p:nvSpPr>
        <p:spPr>
          <a:xfrm>
            <a:off x="356616" y="496554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4.受到的外力与物体运动方向相反，减速运动。</a:t>
            </a: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name="Hexin Slide 16checked= 1 &amp; amp; version = 1.0.5checked=1&amp;version=1.0.5">
    <p:spTree>
      <p:nvGrpSpPr>
        <p:cNvPr id="1" name=""/>
        <p:cNvGrpSpPr/>
        <p:nvPr/>
      </p:nvGrpSpPr>
      <p:grpSpPr>
        <a:xfrm>
          <a:off x="0" y="0"/>
          <a:ext cx="0" cy="0"/>
          <a:chOff x="0" y="0"/>
          <a:chExt cx="0" cy="0"/>
        </a:xfrm>
      </p:grpSpPr>
      <p:sp>
        <p:nvSpPr>
          <p:cNvPr id="2" name="C_4_BD#988339af2?vbadefaultcenterpage=1&amp;parentnodeid=77494a0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平衡力与相互作用力的异同</a:t>
            </a:r>
            <a:endParaRPr lang="en-US" altLang="zh-CN" sz="3000" dirty="0"/>
          </a:p>
        </p:txBody>
      </p:sp>
      <p:graphicFrame>
        <p:nvGraphicFramePr>
          <p:cNvPr id="17" name="P_5_BD#e48e56112?colgroup=10,10,10&amp;vbadefaultcenterpage=1&amp;parentnodeid=988339af2&amp;vbahtmlprocessed=1&amp;hasbroken=1"/>
          <p:cNvGraphicFramePr>
            <a:graphicFrameLocks noGrp="1"/>
          </p:cNvGraphicFramePr>
          <p:nvPr>
            <p:extLst>
              <p:ext uri="{D42A27DB-BD31-4B8C-83A1-F6EECF244321}">
                <p14:modId xmlns:p14="http://schemas.microsoft.com/office/powerpoint/2010/main" val="988447673"/>
              </p:ext>
            </p:extLst>
          </p:nvPr>
        </p:nvGraphicFramePr>
        <p:xfrm>
          <a:off x="356616" y="1282700"/>
          <a:ext cx="11439144" cy="4495800"/>
        </p:xfrm>
        <a:graphic>
          <a:graphicData uri="http://schemas.openxmlformats.org/drawingml/2006/table">
            <a:tbl>
              <a:tblPr/>
              <a:tblGrid>
                <a:gridCol w="1371600">
                  <a:extLst>
                    <a:ext uri="{9D8B030D-6E8A-4147-A177-3AD203B41FA5}">
                      <a16:colId xmlns:a16="http://schemas.microsoft.com/office/drawing/2014/main" xmlns="" val="20000"/>
                    </a:ext>
                  </a:extLst>
                </a:gridCol>
                <a:gridCol w="2514600">
                  <a:extLst>
                    <a:ext uri="{9D8B030D-6E8A-4147-A177-3AD203B41FA5}">
                      <a16:colId xmlns:a16="http://schemas.microsoft.com/office/drawing/2014/main" xmlns="" val="20001"/>
                    </a:ext>
                  </a:extLst>
                </a:gridCol>
                <a:gridCol w="3776472">
                  <a:extLst>
                    <a:ext uri="{9D8B030D-6E8A-4147-A177-3AD203B41FA5}">
                      <a16:colId xmlns:a16="http://schemas.microsoft.com/office/drawing/2014/main" xmlns="" val="20002"/>
                    </a:ext>
                  </a:extLst>
                </a:gridCol>
                <a:gridCol w="3776472">
                  <a:extLst>
                    <a:ext uri="{9D8B030D-6E8A-4147-A177-3AD203B41FA5}">
                      <a16:colId xmlns:a16="http://schemas.microsoft.com/office/drawing/2014/main" xmlns="" val="20003"/>
                    </a:ext>
                  </a:extLst>
                </a:gridCol>
              </a:tblGrid>
              <a:tr h="507937">
                <a:tc gridSpan="2">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异同点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平衡力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相互作用力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018432">
                <a:tc rowSpan="2">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不同点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力的作用对象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作用在同一个物体上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分别作用在两个不同的</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物体上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655064">
                <a:tc v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力的示意图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100"/>
                        </a:lnSpc>
                      </a:pPr>
                      <a:r>
                        <a:rPr lang="en-US" altLang="zh-CN" sz="72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3400"/>
                        </a:lnSpc>
                      </a:pPr>
                      <a:r>
                        <a:rPr lang="en-US" altLang="zh-CN" sz="74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062673">
                <a:tc gridSpan="2">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（1）大小相等；（2）方向相反；（3）作用在</a:t>
                      </a:r>
                    </a:p>
                    <a:p>
                      <a:pPr algn="l"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同一条直线上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xmlns="" val="10003"/>
                  </a:ext>
                </a:extLst>
              </a:tr>
            </a:tbl>
          </a:graphicData>
        </a:graphic>
      </p:graphicFrame>
      <p:pic>
        <p:nvPicPr>
          <p:cNvPr id="4" name="P_5_BD#e48e56112.table_image?tableimageindex=1&amp;vbadefaultcenterpage=1&amp;parentnodeid=988339af2&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48072" y="3070439"/>
            <a:ext cx="1965960" cy="145389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5_BD#e48e56112.table_image?tableimageindex=2&amp;vbadefaultcenterpage=1&amp;parentnodeid=988339af2&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83396" y="3070081"/>
            <a:ext cx="2048256" cy="14904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name="Hexin Slide 17checked= 1 &amp; amp; version = 1.0.5checked=1&amp;version=1.0.5">
    <p:spTree>
      <p:nvGrpSpPr>
        <p:cNvPr id="1" name=""/>
        <p:cNvGrpSpPr/>
        <p:nvPr/>
      </p:nvGrpSpPr>
      <p:grpSpPr>
        <a:xfrm>
          <a:off x="0" y="0"/>
          <a:ext cx="0" cy="0"/>
          <a:chOff x="0" y="0"/>
          <a:chExt cx="0" cy="0"/>
        </a:xfrm>
      </p:grpSpPr>
      <p:sp>
        <p:nvSpPr>
          <p:cNvPr id="2" name="C_4_BD#1ac94b8ea?vbadefaultcenterpage=1&amp;parentnodeid=77494a0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40000"/>
              </a:lnSpc>
            </a:pPr>
            <a:r>
              <a:rPr lang="en-US" altLang="zh-CN" sz="3000" b="1" i="0" dirty="0">
                <a:solidFill>
                  <a:srgbClr val="000000"/>
                </a:solidFill>
                <a:latin typeface="微软雅黑" pitchFamily="34" charset="0"/>
                <a:ea typeface="微软雅黑" pitchFamily="34" charset="-122"/>
                <a:cs typeface="微软雅黑" pitchFamily="34" charset="-120"/>
              </a:rPr>
              <a:t>重点4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受力分析</a:t>
            </a:r>
            <a:endParaRPr lang="en-US" altLang="zh-CN" sz="3000" dirty="0"/>
          </a:p>
        </p:txBody>
      </p:sp>
      <p:sp>
        <p:nvSpPr>
          <p:cNvPr id="3" name="P_5_BD#334e1277e?segpoint=1&amp;vbadefaultcenterpage=1&amp;parentnodeid=1ac94b8ea&amp;vbahtmlprocessed=1"/>
          <p:cNvSpPr/>
          <p:nvPr/>
        </p:nvSpPr>
        <p:spPr>
          <a:xfrm>
            <a:off x="356616" y="1182878"/>
            <a:ext cx="11475720" cy="1137349"/>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1.定对象（确定研究对象）：只分析被研究物体所受的力，可以忽略它周围的其他物体。</a:t>
            </a:r>
            <a:endParaRPr lang="en-US" altLang="zh-CN" sz="2800" dirty="0"/>
          </a:p>
        </p:txBody>
      </p:sp>
      <p:sp>
        <p:nvSpPr>
          <p:cNvPr id="4" name="P_5_BD#334e1277e?segpoint=1&amp;vbadefaultcenterpage=1&amp;parentnodeid=1ac94b8ea&amp;vbahtmlprocessed=1"/>
          <p:cNvSpPr/>
          <p:nvPr/>
        </p:nvSpPr>
        <p:spPr>
          <a:xfrm>
            <a:off x="356616" y="2381567"/>
            <a:ext cx="11475720" cy="1137349"/>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2.查力（查看物体受到的力）：先重力，后弹力，最后根据物体运动状态找摩擦力。</a:t>
            </a:r>
            <a:endParaRPr lang="en-US" altLang="zh-CN" sz="2800" dirty="0"/>
          </a:p>
        </p:txBody>
      </p:sp>
      <p:sp>
        <p:nvSpPr>
          <p:cNvPr id="5" name="P_5_BD#334e1277e?segpoint=1&amp;vbadefaultcenterpage=1&amp;parentnodeid=1ac94b8ea&amp;vbahtmlprocessed=1"/>
          <p:cNvSpPr/>
          <p:nvPr/>
        </p:nvSpPr>
        <p:spPr>
          <a:xfrm>
            <a:off x="356616" y="3588067"/>
            <a:ext cx="11475720" cy="1137349"/>
          </a:xfrm>
          <a:prstGeom prst="rect">
            <a:avLst/>
          </a:prstGeom>
          <a:noFill/>
          <a:ln/>
        </p:spPr>
        <p:txBody>
          <a:bodyPr wrap="square" lIns="0" tIns="0" rIns="0" bIns="0" rtlCol="0" anchor="t"/>
          <a:lstStyle/>
          <a:p>
            <a:pPr algn="l" latinLnBrk="1">
              <a:lnSpc>
                <a:spcPct val="140000"/>
              </a:lnSpc>
            </a:pPr>
            <a:r>
              <a:rPr lang="en-US" altLang="zh-CN" sz="2800" b="0" i="0" spc="-100" dirty="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3.看状态（看清楚物体所处的状态）：当物体处于平衡状态时，物体在各个方向上受力平衡；当物体处于非平衡状态时，需注意各个力的大小关系。</a:t>
            </a:r>
            <a:endParaRPr lang="en-US" altLang="zh-CN" sz="2800" spc="-100" dirty="0"/>
          </a:p>
        </p:txBody>
      </p:sp>
      <p:sp>
        <p:nvSpPr>
          <p:cNvPr id="6" name="P_5_BD#334e1277e?segpoint=1&amp;vbadefaultcenterpage=1&amp;parentnodeid=1ac94b8ea&amp;vbahtmlprocessed=1"/>
          <p:cNvSpPr/>
          <p:nvPr/>
        </p:nvSpPr>
        <p:spPr>
          <a:xfrm>
            <a:off x="356616" y="4794567"/>
            <a:ext cx="11475720" cy="1137349"/>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4.分析（分析各力之间的关系）：每分析一个力，都应该找出相应的施力物体，一般根据二力平衡确定力的大小及方向。</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name="Hexin Slide 18checked= 1 &amp; amp; version = 1.0.5checked=1&amp;version=1.0.5">
    <p:spTree>
      <p:nvGrpSpPr>
        <p:cNvPr id="1" name=""/>
        <p:cNvGrpSpPr/>
        <p:nvPr/>
      </p:nvGrpSpPr>
      <p:grpSpPr>
        <a:xfrm>
          <a:off x="0" y="0"/>
          <a:ext cx="0" cy="0"/>
          <a:chOff x="0" y="0"/>
          <a:chExt cx="0" cy="0"/>
        </a:xfrm>
      </p:grpSpPr>
      <p:sp>
        <p:nvSpPr>
          <p:cNvPr id="2" name="P_5_BD#334e1277e?segpoint=1&amp;vbadefaultcenterpage=1&amp;parentnodeid=1ac94b8ea&amp;vbahtmlprocessed=1"/>
          <p:cNvSpPr/>
          <p:nvPr/>
        </p:nvSpPr>
        <p:spPr>
          <a:xfrm>
            <a:off x="356616" y="2738596"/>
            <a:ext cx="11475720" cy="120707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记忆小口诀：</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受力分析时，先重力，后弹力，最后考虑摩擦力。</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name="Hexin Slide 19checked= 1 &amp; amp; version = 1.0.5checked=1&amp;version=1.0.5">
    <p:spTree>
      <p:nvGrpSpPr>
        <p:cNvPr id="1" name=""/>
        <p:cNvGrpSpPr/>
        <p:nvPr/>
      </p:nvGrpSpPr>
      <p:grpSpPr>
        <a:xfrm>
          <a:off x="0" y="0"/>
          <a:ext cx="0" cy="0"/>
          <a:chOff x="0" y="0"/>
          <a:chExt cx="0" cy="0"/>
        </a:xfrm>
      </p:grpSpPr>
      <p:sp>
        <p:nvSpPr>
          <p:cNvPr id="2" name="C_4_BD#b8623dd65?vbadefaultcenterpage=1&amp;parentnodeid=77494a0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重点5</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探究二力平衡的条件</a:t>
            </a:r>
            <a:endParaRPr lang="en-US" altLang="zh-CN" sz="3000" dirty="0"/>
          </a:p>
        </p:txBody>
      </p:sp>
      <p:sp>
        <p:nvSpPr>
          <p:cNvPr id="3" name="P_5_BD#dff96e99f?segpoint=1&amp;vbadefaultcenterpage=1&amp;parentnodeid=b8623dd65&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1.实验装置图（如图1-10-3）</a:t>
            </a:r>
            <a:endParaRPr lang="en-US" altLang="zh-CN" sz="2800" dirty="0"/>
          </a:p>
        </p:txBody>
      </p:sp>
      <p:pic>
        <p:nvPicPr>
          <p:cNvPr id="4" name="P_5_BD#dff96e99f?imagetipindex=3&amp;vbadefaultcenterpage=1&amp;parentnodeid=b8623dd65&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30168" y="1930400"/>
            <a:ext cx="4928616" cy="1938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dff96e99f?imagetipindex=3&amp;vbadefaultcenterpage=1&amp;parentnodeid=b8623dd65&amp;vbahtmlprocessed=1"/>
          <p:cNvSpPr/>
          <p:nvPr/>
        </p:nvSpPr>
        <p:spPr>
          <a:xfrm>
            <a:off x="5401532" y="3995928"/>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图1-10-3</a:t>
            </a: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name="Hexin Slide 2checked= 1 &amp; amp; version = 1.0.5checked=1&amp;version=1.0.5">
    <p:spTree>
      <p:nvGrpSpPr>
        <p:cNvPr id="1" name=""/>
        <p:cNvGrpSpPr/>
        <p:nvPr/>
      </p:nvGrpSpPr>
      <p:grpSpPr>
        <a:xfrm>
          <a:off x="0" y="0"/>
          <a:ext cx="0" cy="0"/>
          <a:chOff x="0" y="0"/>
          <a:chExt cx="0" cy="0"/>
        </a:xfrm>
      </p:grpSpPr>
      <p:sp>
        <p:nvSpPr>
          <p:cNvPr id="2" name="C_2#0d6e1e2cd.fixed?vbadefaultcenterpage=1&amp;parentnodeid=bf47da24c&amp;vbahtmlprocessed=1"/>
          <p:cNvSpPr/>
          <p:nvPr/>
        </p:nvSpPr>
        <p:spPr>
          <a:xfrm>
            <a:off x="868680" y="2048256"/>
            <a:ext cx="10799064" cy="877824"/>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第一部分</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课程培优</a:t>
            </a:r>
            <a:endParaRPr lang="en-US" altLang="zh-CN" sz="4000" dirty="0"/>
          </a:p>
        </p:txBody>
      </p:sp>
      <p:sp>
        <p:nvSpPr>
          <p:cNvPr id="3" name="C_2_BD#0d6e1e2cd.fixed?vbadefaultcenterpage=1&amp;parentnodeid=bf47da24c&amp;vbahtmlprocessed=1"/>
          <p:cNvSpPr/>
          <p:nvPr/>
        </p:nvSpPr>
        <p:spPr>
          <a:xfrm>
            <a:off x="868680" y="3273552"/>
            <a:ext cx="10799064" cy="722376"/>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第10讲</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力与运动</a:t>
            </a:r>
            <a:endParaRPr lang="en-US" altLang="zh-CN" sz="40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Hexin Slide 20checked= 1 &amp; amp; version = 1.0.5checked=1&amp;version=1.0.5">
    <p:spTree>
      <p:nvGrpSpPr>
        <p:cNvPr id="1" name=""/>
        <p:cNvGrpSpPr/>
        <p:nvPr/>
      </p:nvGrpSpPr>
      <p:grpSpPr>
        <a:xfrm>
          <a:off x="0" y="0"/>
          <a:ext cx="0" cy="0"/>
          <a:chOff x="0" y="0"/>
          <a:chExt cx="0" cy="0"/>
        </a:xfrm>
      </p:grpSpPr>
      <p:sp>
        <p:nvSpPr>
          <p:cNvPr id="2" name="P_5_BD#dff96e99f?segpoint=1&amp;vbadefaultcenterpage=1&amp;parentnodeid=b8623dd65&amp;vbahtmlprocessed=1"/>
          <p:cNvSpPr/>
          <p:nvPr/>
        </p:nvSpPr>
        <p:spPr>
          <a:xfrm>
            <a:off x="356616" y="143036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2.实验器材及作用</a:t>
            </a:r>
            <a:endParaRPr lang="en-US" altLang="zh-CN" sz="2800" dirty="0"/>
          </a:p>
        </p:txBody>
      </p:sp>
      <p:sp>
        <p:nvSpPr>
          <p:cNvPr id="3" name="P_5_BD#dff96e99f?segpoint=1&amp;vbadefaultcenterpage=1&amp;parentnodeid=b8623dd65&amp;vbahtmlprocessed=1"/>
          <p:cNvSpPr/>
          <p:nvPr/>
        </p:nvSpPr>
        <p:spPr>
          <a:xfrm>
            <a:off x="356616" y="20737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（1）小车：减小摩擦力对实验造成的影响。</a:t>
            </a:r>
            <a:endParaRPr lang="en-US" altLang="zh-CN" sz="2800" dirty="0"/>
          </a:p>
        </p:txBody>
      </p:sp>
      <p:sp>
        <p:nvSpPr>
          <p:cNvPr id="4" name="P_5_BD#dff96e99f?segpoint=1&amp;vbadefaultcenterpage=1&amp;parentnodeid=b8623dd65&amp;vbahtmlprocessed=1"/>
          <p:cNvSpPr/>
          <p:nvPr/>
        </p:nvSpPr>
        <p:spPr>
          <a:xfrm>
            <a:off x="356616" y="27087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（2）小卡片：减小物体自重对实验的影响。</a:t>
            </a:r>
            <a:endParaRPr lang="en-US" altLang="zh-CN" sz="2800" dirty="0"/>
          </a:p>
        </p:txBody>
      </p:sp>
      <p:sp>
        <p:nvSpPr>
          <p:cNvPr id="5" name="P_5_BD#dff96e99f?segpoint=1&amp;vbadefaultcenterpage=1&amp;parentnodeid=b8623dd65&amp;vbahtmlprocessed=1"/>
          <p:cNvSpPr/>
          <p:nvPr/>
        </p:nvSpPr>
        <p:spPr>
          <a:xfrm>
            <a:off x="356616" y="33437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（3）钩码：改变力的大小。</a:t>
            </a:r>
            <a:endParaRPr lang="en-US" altLang="zh-CN" sz="2800" dirty="0"/>
          </a:p>
        </p:txBody>
      </p:sp>
      <p:sp>
        <p:nvSpPr>
          <p:cNvPr id="6" name="P_5_BD#dff96e99f?segpoint=1&amp;vbadefaultcenterpage=1&amp;parentnodeid=b8623dd65&amp;vbahtmlprocessed=1"/>
          <p:cNvSpPr/>
          <p:nvPr/>
        </p:nvSpPr>
        <p:spPr>
          <a:xfrm>
            <a:off x="356616" y="39787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（4）实验选择光滑桌面的原因：减小摩擦力对实验的影响。</a:t>
            </a:r>
            <a:endParaRPr lang="en-US" altLang="zh-CN" sz="2800" dirty="0"/>
          </a:p>
        </p:txBody>
      </p:sp>
      <p:sp>
        <p:nvSpPr>
          <p:cNvPr id="7" name="P_5_BD#dff96e99f?segpoint=1&amp;vbadefaultcenterpage=1&amp;parentnodeid=b8623dd65&amp;vbahtmlprocessed=1"/>
          <p:cNvSpPr/>
          <p:nvPr/>
        </p:nvSpPr>
        <p:spPr>
          <a:xfrm>
            <a:off x="356616" y="46137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（5）定滑轮的作用：改变力的方向。</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name="Hexin Slide 21checked= 1 &amp; amp; version = 1.0.5checked=1&amp;version=1.0.5">
    <p:spTree>
      <p:nvGrpSpPr>
        <p:cNvPr id="1" name=""/>
        <p:cNvGrpSpPr/>
        <p:nvPr/>
      </p:nvGrpSpPr>
      <p:grpSpPr>
        <a:xfrm>
          <a:off x="0" y="0"/>
          <a:ext cx="0" cy="0"/>
          <a:chOff x="0" y="0"/>
          <a:chExt cx="0" cy="0"/>
        </a:xfrm>
      </p:grpSpPr>
      <p:sp>
        <p:nvSpPr>
          <p:cNvPr id="2" name="P_5_BD#dff96e99f?segpoint=1&amp;vbadefaultcenterpage=1&amp;parentnodeid=b8623dd65&amp;vbahtmlprocessed=1"/>
          <p:cNvSpPr/>
          <p:nvPr/>
        </p:nvSpPr>
        <p:spPr>
          <a:xfrm>
            <a:off x="356616" y="634492"/>
            <a:ext cx="11475720" cy="534988"/>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3.控制变量法的应用</a:t>
            </a:r>
            <a:endParaRPr lang="en-US" altLang="zh-CN" sz="2800" dirty="0"/>
          </a:p>
        </p:txBody>
      </p:sp>
      <p:sp>
        <p:nvSpPr>
          <p:cNvPr id="3" name="P_5_BD#dff96e99f?segpoint=1&amp;vbadefaultcenterpage=1&amp;parentnodeid=b8623dd65&amp;vbahtmlprocessed=1"/>
          <p:cNvSpPr/>
          <p:nvPr/>
        </p:nvSpPr>
        <p:spPr>
          <a:xfrm>
            <a:off x="356616" y="1236916"/>
            <a:ext cx="11475720" cy="173475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（1）探究平衡的两个力是否在同一直线上：必须保持研究物体两端受力相同，将所研究物体转过一定角度，松开手后，判断物体是否处于平衡状态。</a:t>
            </a:r>
            <a:endParaRPr lang="en-US" altLang="zh-CN" sz="2800" dirty="0"/>
          </a:p>
        </p:txBody>
      </p:sp>
      <p:sp>
        <p:nvSpPr>
          <p:cNvPr id="4" name="P_5_BD#dff96e99f?segpoint=1&amp;vbadefaultcenterpage=1&amp;parentnodeid=b8623dd65&amp;vbahtmlprocessed=1"/>
          <p:cNvSpPr/>
          <p:nvPr/>
        </p:nvSpPr>
        <p:spPr>
          <a:xfrm>
            <a:off x="356616" y="3035363"/>
            <a:ext cx="11475720" cy="1137349"/>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（2）探究平衡的两个力是否大小相同：必须保持两个力在同一条直线上，且两端钩码的数目不相同，判断物体是否处于平衡状态。</a:t>
            </a:r>
            <a:endParaRPr lang="en-US" altLang="zh-CN" sz="2800" dirty="0"/>
          </a:p>
        </p:txBody>
      </p:sp>
      <p:sp>
        <p:nvSpPr>
          <p:cNvPr id="5" name="P_5_BD#dff96e99f?segpoint=1&amp;vbadefaultcenterpage=1&amp;parentnodeid=b8623dd65&amp;vbahtmlprocessed=1"/>
          <p:cNvSpPr/>
          <p:nvPr/>
        </p:nvSpPr>
        <p:spPr>
          <a:xfrm>
            <a:off x="356616" y="4241863"/>
            <a:ext cx="11475720" cy="173475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（3）探究平衡的两个力是否作用在同一物体上：必须保持两个力大小相等且方向相反，让两个力作用在不同物体上（用剪刀把小卡片从中间剪开），判断物体是否处于平衡状态。</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name="Hexin Slide 22checked= 1 &amp; amp; version = 1.0.5checked=1&amp;version=1.0.5">
    <p:spTree>
      <p:nvGrpSpPr>
        <p:cNvPr id="1" name=""/>
        <p:cNvGrpSpPr/>
        <p:nvPr/>
      </p:nvGrpSpPr>
      <p:grpSpPr>
        <a:xfrm>
          <a:off x="0" y="0"/>
          <a:ext cx="0" cy="0"/>
          <a:chOff x="0" y="0"/>
          <a:chExt cx="0" cy="0"/>
        </a:xfrm>
      </p:grpSpPr>
      <p:sp>
        <p:nvSpPr>
          <p:cNvPr id="2" name="P_5_BD#dff96e99f?segpoint=1&amp;vbadefaultcenterpage=1&amp;parentnodeid=b8623dd65&amp;vbahtmlprocessed=1"/>
          <p:cNvSpPr/>
          <p:nvPr/>
        </p:nvSpPr>
        <p:spPr>
          <a:xfrm>
            <a:off x="356616" y="1418907"/>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4.实验一般选择在静止状态下的物体研究而不是匀速直线运动状态下的物体研究的原因：静止状态下的物体便于观察和操作。</a:t>
            </a:r>
            <a:endParaRPr lang="en-US" altLang="zh-CN" sz="2800" dirty="0"/>
          </a:p>
        </p:txBody>
      </p:sp>
      <p:sp>
        <p:nvSpPr>
          <p:cNvPr id="3" name="P_5_BD#dff96e99f?segpoint=1&amp;vbadefaultcenterpage=1&amp;parentnodeid=b8623dd65&amp;vbahtmlprocessed=1"/>
          <p:cNvSpPr/>
          <p:nvPr/>
        </p:nvSpPr>
        <p:spPr>
          <a:xfrm>
            <a:off x="356616" y="269728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5.进行多次实验的目的：得出普遍规律，避免实验的偶然性。</a:t>
            </a:r>
            <a:endParaRPr lang="en-US" altLang="zh-CN" sz="2800" dirty="0"/>
          </a:p>
        </p:txBody>
      </p:sp>
      <p:sp>
        <p:nvSpPr>
          <p:cNvPr id="4" name="P_5_BD#dff96e99f?segpoint=1&amp;vbadefaultcenterpage=1&amp;parentnodeid=b8623dd65&amp;vbahtmlprocessed=1"/>
          <p:cNvSpPr/>
          <p:nvPr/>
        </p:nvSpPr>
        <p:spPr>
          <a:xfrm>
            <a:off x="356616" y="3340099"/>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6.实验结论</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二力平衡的条件为作用在同一物体上的两个力大小相等、方向相反、作用在同一直线上。</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name="Hexin Slide 2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dff96e99f?segpoint=1&amp;vbadefaultcenterpage=1&amp;parentnodeid=b8623dd65&amp;vbahtmlprocessed=1"/>
              <p:cNvSpPr/>
              <p:nvPr/>
            </p:nvSpPr>
            <p:spPr>
              <a:xfrm>
                <a:off x="356616" y="1778476"/>
                <a:ext cx="11475720" cy="3127312"/>
              </a:xfrm>
              <a:prstGeom prst="rect">
                <a:avLst/>
              </a:prstGeom>
              <a:noFill/>
              <a:ln/>
            </p:spPr>
            <p:txBody>
              <a:bodyPr wrap="square" lIns="0" tIns="0" rIns="0" bIns="0" rtlCol="0" anchor="t"/>
              <a:lstStyle/>
              <a:p>
                <a:pPr algn="l" latinLnBrk="1">
                  <a:lnSpc>
                    <a:spcPts val="5100"/>
                  </a:lnSpc>
                </a:pP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1"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温馨提示：</a:t>
                </a:r>
                <a:endParaRPr lang="en-US" altLang="zh-CN" sz="933"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亚里士多德——力是维持物体运动的原因。</a:t>
                </a:r>
                <a:endParaRPr lang="en-US" altLang="zh-CN" sz="933"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伽利略——物体的运动不需要力来维持。运动的物体如果不受其他力的作用，将会继续保持同样的速度沿直线“永恒”地运动下去。</a:t>
                </a:r>
                <a:endParaRPr lang="en-US" altLang="zh-CN" sz="933"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牛顿——总结并得出牛顿第一定律。</a:t>
                </a:r>
                <a:endParaRPr lang="en-US" altLang="zh-CN" sz="933" dirty="0"/>
              </a:p>
            </p:txBody>
          </p:sp>
        </mc:Choice>
        <mc:Fallback xmlns="">
          <p:sp>
            <p:nvSpPr>
              <p:cNvPr id="2" name="P_5_BD#dff96e99f?segpoint=1&amp;vbadefaultcenterpage=1&amp;parentnodeid=b8623dd65&amp;vbahtmlprocessed=1"/>
              <p:cNvSpPr>
                <a:spLocks noRot="1" noChangeAspect="1" noMove="1" noResize="1" noEditPoints="1" noAdjustHandles="1" noChangeArrowheads="1" noChangeShapeType="1" noTextEdit="1"/>
              </p:cNvSpPr>
              <p:nvPr/>
            </p:nvSpPr>
            <p:spPr>
              <a:xfrm>
                <a:off x="356616" y="1778476"/>
                <a:ext cx="11475720" cy="3127312"/>
              </a:xfrm>
              <a:prstGeom prst="rect">
                <a:avLst/>
              </a:prstGeom>
              <a:blipFill>
                <a:blip r:embed="rId3"/>
                <a:stretch>
                  <a:fillRect l="-1913" r="-797" b="-7407"/>
                </a:stretch>
              </a:blipFill>
              <a:ln/>
            </p:spPr>
            <p:txBody>
              <a:bodyPr/>
              <a:lstStyle/>
              <a:p>
                <a:r>
                  <a:rPr lang="zh-CN" altLang="en-US">
                    <a:noFill/>
                  </a:rPr>
                  <a:t> </a:t>
                </a:r>
              </a:p>
            </p:txBody>
          </p:sp>
        </mc:Fallback>
      </mc:AlternateContent>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name="Hexin Slide 24checked= 1 &amp; amp; version = 1.0.5checked=1&amp;version=1.0.5">
    <p:spTree>
      <p:nvGrpSpPr>
        <p:cNvPr id="1" name=""/>
        <p:cNvGrpSpPr/>
        <p:nvPr/>
      </p:nvGrpSpPr>
      <p:grpSpPr>
        <a:xfrm>
          <a:off x="0" y="0"/>
          <a:ext cx="0" cy="0"/>
          <a:chOff x="0" y="0"/>
          <a:chExt cx="0" cy="0"/>
        </a:xfrm>
      </p:grpSpPr>
      <p:sp>
        <p:nvSpPr>
          <p:cNvPr id="2" name="C_3_BD#518880767.fixed?vbadefaultcenterpage=1&amp;parentnodeid=0d6e1e2cd&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陕西中考链接</a:t>
            </a:r>
            <a:endParaRPr lang="en-US" altLang="zh-CN" sz="5500" dirty="0"/>
          </a:p>
        </p:txBody>
      </p:sp>
      <p:sp>
        <p:nvSpPr>
          <p:cNvPr id="3" name="C_3#518880767.fixed?vbadefaultcenterpage=1&amp;parentnodeid=0d6e1e2cd&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03</a:t>
            </a:r>
            <a:endParaRPr lang="en-US" altLang="zh-CN" sz="55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name="Hexin Slide 25checked= 1 &amp; amp; version = 1.0.5checked=1&amp;version=1.0.5">
    <p:spTree>
      <p:nvGrpSpPr>
        <p:cNvPr id="1" name=""/>
        <p:cNvGrpSpPr/>
        <p:nvPr/>
      </p:nvGrpSpPr>
      <p:grpSpPr>
        <a:xfrm>
          <a:off x="0" y="0"/>
          <a:ext cx="0" cy="0"/>
          <a:chOff x="0" y="0"/>
          <a:chExt cx="0" cy="0"/>
        </a:xfrm>
      </p:grpSpPr>
      <p:pic>
        <p:nvPicPr>
          <p:cNvPr id="2" name="QC_4_BD.14_1#4e33659c2?imagetipindex=4&amp;hastextimagelayout=1&amp;vbadefaultcenterpage=1&amp;parentnodeid=51888076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86512" y="1148048"/>
            <a:ext cx="1965960" cy="31363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14_2#4e33659c2?imagetipindex=4&amp;hastextimagelayout=1&amp;vbadefaultcenterpage=1&amp;parentnodeid=518880767&amp;vbahtmlprocessed=1"/>
          <p:cNvSpPr/>
          <p:nvPr/>
        </p:nvSpPr>
        <p:spPr>
          <a:xfrm>
            <a:off x="9776548" y="4411440"/>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图1-10-4</a:t>
            </a:r>
            <a:endParaRPr lang="en-US" altLang="zh-CN" sz="2800" dirty="0"/>
          </a:p>
        </p:txBody>
      </p:sp>
      <mc:AlternateContent xmlns:mc="http://schemas.openxmlformats.org/markup-compatibility/2006" xmlns:a14="http://schemas.microsoft.com/office/drawing/2010/main">
        <mc:Choice Requires="a14">
          <p:sp>
            <p:nvSpPr>
              <p:cNvPr id="4" name="QC_4_BD.14_3#4e33659c2?hastextimagelayout=1&amp;segpoint=1&amp;vbadefaultcenterpage=1&amp;parentnodeid=518880767&amp;vbahtmlprocessed=1&amp;hasbroken=1"/>
              <p:cNvSpPr/>
              <p:nvPr/>
            </p:nvSpPr>
            <p:spPr>
              <a:xfrm>
                <a:off x="356616" y="1129760"/>
                <a:ext cx="8887968"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1" i="0" dirty="0">
                    <a:solidFill>
                      <a:srgbClr val="29964C"/>
                    </a:solidFill>
                    <a:latin typeface="KaiTi" pitchFamily="34" charset="0"/>
                    <a:ea typeface="KaiTi" pitchFamily="34" charset="-122"/>
                    <a:cs typeface="KaiTi" pitchFamily="34" charset="-120"/>
                  </a:rPr>
                  <a:t>（2022·陕西中考）</a:t>
                </a:r>
                <a:r>
                  <a:rPr lang="en-US" altLang="zh-CN" sz="2800" b="0" i="0" dirty="0">
                    <a:solidFill>
                      <a:srgbClr val="000000"/>
                    </a:solidFill>
                    <a:latin typeface="Times New Roman" pitchFamily="34" charset="0"/>
                    <a:ea typeface="微软雅黑" pitchFamily="34" charset="-122"/>
                    <a:cs typeface="Times New Roman" pitchFamily="34" charset="-120"/>
                  </a:rPr>
                  <a:t>陕西秦岭以南具有</a:t>
                </a:r>
                <a:r>
                  <a:rPr lang="en-US" altLang="zh-CN" sz="2800" b="0" i="0">
                    <a:solidFill>
                      <a:srgbClr val="000000"/>
                    </a:solidFill>
                    <a:latin typeface="Times New Roman" pitchFamily="34" charset="0"/>
                    <a:ea typeface="微软雅黑" pitchFamily="34" charset="-122"/>
                    <a:cs typeface="Times New Roman" pitchFamily="34" charset="-120"/>
                  </a:rPr>
                  <a:t>“雨洗青山四季</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春</a:t>
                </a:r>
                <a:r>
                  <a:rPr lang="en-US" altLang="zh-CN" sz="2800" b="0" i="0" dirty="0">
                    <a:solidFill>
                      <a:srgbClr val="000000"/>
                    </a:solidFill>
                    <a:latin typeface="Times New Roman" pitchFamily="34" charset="0"/>
                    <a:ea typeface="微软雅黑" pitchFamily="34" charset="-122"/>
                    <a:cs typeface="Times New Roman" pitchFamily="34" charset="-120"/>
                  </a:rPr>
                  <a:t>”的宜茶环境。如图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1−10−4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所示为一杯陕南富硒绿</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茶</a:t>
                </a:r>
                <a:r>
                  <a:rPr lang="en-US" altLang="zh-CN" sz="2800" b="0" i="0" dirty="0">
                    <a:solidFill>
                      <a:srgbClr val="000000"/>
                    </a:solidFill>
                    <a:latin typeface="Times New Roman" pitchFamily="34" charset="0"/>
                    <a:ea typeface="微软雅黑" pitchFamily="34" charset="-122"/>
                    <a:cs typeface="Times New Roman" pitchFamily="34" charset="-120"/>
                  </a:rPr>
                  <a:t>，茶叶翠绿，茶香袭人。</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C_4_BD.14_3#4e33659c2?hastextimagelayout=1&amp;segpoint=1&amp;vbadefaultcenterpage=1&amp;parentnodeid=518880767&amp;vbahtmlprocessed=1&amp;hasbroken=1"/>
              <p:cNvSpPr>
                <a:spLocks noRot="1" noChangeAspect="1" noMove="1" noResize="1" noEditPoints="1" noAdjustHandles="1" noChangeArrowheads="1" noChangeShapeType="1" noTextEdit="1"/>
              </p:cNvSpPr>
              <p:nvPr/>
            </p:nvSpPr>
            <p:spPr>
              <a:xfrm>
                <a:off x="356616" y="1129760"/>
                <a:ext cx="8887968" cy="1847152"/>
              </a:xfrm>
              <a:prstGeom prst="rect">
                <a:avLst/>
              </a:prstGeom>
              <a:blipFill>
                <a:blip r:embed="rId4"/>
                <a:stretch>
                  <a:fillRect l="-2469" b="-12871"/>
                </a:stretch>
              </a:blipFill>
              <a:ln/>
            </p:spPr>
            <p:txBody>
              <a:bodyPr/>
              <a:lstStyle/>
              <a:p>
                <a:r>
                  <a:rPr lang="zh-CN" altLang="en-US">
                    <a:noFill/>
                  </a:rPr>
                  <a:t> </a:t>
                </a:r>
              </a:p>
            </p:txBody>
          </p:sp>
        </mc:Fallback>
      </mc:AlternateContent>
      <p:sp>
        <p:nvSpPr>
          <p:cNvPr id="5" name="QC_4_AN.15_1#4e33659c2.bracket?vbadefaultcenterpage=1&amp;parentnodeid=518880767&amp;vbapositionanswer=14&amp;vbahtmlprocessed=1"/>
          <p:cNvSpPr/>
          <p:nvPr/>
        </p:nvSpPr>
        <p:spPr>
          <a:xfrm>
            <a:off x="7875016" y="2409920"/>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sp>
        <p:nvSpPr>
          <p:cNvPr id="6" name="QC_4_BD.16_1#4e33659c2.choices?hastextimagelayout=1&amp;vbadefaultcenterpage=1&amp;parentnodeid=518880767&amp;vbahtmlprocessed=1"/>
          <p:cNvSpPr/>
          <p:nvPr/>
        </p:nvSpPr>
        <p:spPr>
          <a:xfrm>
            <a:off x="356616" y="3062636"/>
            <a:ext cx="8887968"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A.茶杯受到的重力与桌面对它的支持力是相互作用力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B.热茶暖手是通过做功改变物体的内能</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C.茶香袭人是因为分子在永不停息地做无规则运动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D.绿色的茶叶吸收绿光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Hexin Slide 26checked= 1 &amp; amp; version = 1.0.5checked=1&amp;version=1.0.5">
    <p:spTree>
      <p:nvGrpSpPr>
        <p:cNvPr id="1" name=""/>
        <p:cNvGrpSpPr/>
        <p:nvPr/>
      </p:nvGrpSpPr>
      <p:grpSpPr>
        <a:xfrm>
          <a:off x="0" y="0"/>
          <a:ext cx="0" cy="0"/>
          <a:chOff x="0" y="0"/>
          <a:chExt cx="0" cy="0"/>
        </a:xfrm>
      </p:grpSpPr>
      <p:pic>
        <p:nvPicPr>
          <p:cNvPr id="2" name="QC_4_BD.17_1#85041673c?imagetipindex=5&amp;hastextimagelayout=1&amp;vbadefaultcenterpage=1&amp;parentnodeid=51888076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42648" y="1151699"/>
            <a:ext cx="3182112" cy="3081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17_2#85041673c?imagetipindex=5&amp;hastextimagelayout=1&amp;vbadefaultcenterpage=1&amp;parentnodeid=518880767&amp;vbahtmlprocessed=1"/>
          <p:cNvSpPr/>
          <p:nvPr/>
        </p:nvSpPr>
        <p:spPr>
          <a:xfrm>
            <a:off x="9440761" y="4360227"/>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图1-10-5</a:t>
            </a:r>
            <a:endParaRPr lang="en-US" altLang="zh-CN" sz="2800" dirty="0"/>
          </a:p>
        </p:txBody>
      </p:sp>
      <p:sp>
        <p:nvSpPr>
          <p:cNvPr id="4" name="QC_4_BD.17_3#85041673c?hastextimagelayout=1&amp;segpoint=1&amp;vbadefaultcenterpage=1&amp;parentnodeid=518880767&amp;vbahtmlprocessed=1&amp;hasbroken=1"/>
          <p:cNvSpPr/>
          <p:nvPr/>
        </p:nvSpPr>
        <p:spPr>
          <a:xfrm>
            <a:off x="356616" y="1133411"/>
            <a:ext cx="8156448"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（2022·陕西中考）</a:t>
            </a:r>
            <a:r>
              <a:rPr lang="en-US" altLang="zh-CN" sz="2800" b="0" i="0" dirty="0">
                <a:solidFill>
                  <a:srgbClr val="000000"/>
                </a:solidFill>
                <a:latin typeface="Times New Roman" pitchFamily="34" charset="0"/>
                <a:ea typeface="微软雅黑" pitchFamily="34" charset="-122"/>
                <a:cs typeface="Times New Roman" pitchFamily="34" charset="-120"/>
              </a:rPr>
              <a:t>如图1-10-5所示</a:t>
            </a:r>
            <a:r>
              <a:rPr lang="en-US" altLang="zh-CN" sz="2800" b="0" i="0">
                <a:solidFill>
                  <a:srgbClr val="000000"/>
                </a:solidFill>
                <a:latin typeface="Times New Roman" pitchFamily="34" charset="0"/>
                <a:ea typeface="微软雅黑" pitchFamily="34" charset="-122"/>
                <a:cs typeface="Times New Roman" pitchFamily="34" charset="-120"/>
              </a:rPr>
              <a:t>，滑雪运动员</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正在比赛</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下列分析正确的是(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C_4_AN.18_1#85041673c.bracket?vbadefaultcenterpage=1&amp;parentnodeid=518880767&amp;vbapositionanswer=15&amp;vbahtmlprocessed=1"/>
          <p:cNvSpPr/>
          <p:nvPr/>
        </p:nvSpPr>
        <p:spPr>
          <a:xfrm>
            <a:off x="5398516" y="1773491"/>
            <a:ext cx="30480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p:sp>
        <p:nvSpPr>
          <p:cNvPr id="6" name="QC_4_BD.19_1#85041673c.choices?hastextimagelayout=1&amp;vbadefaultcenterpage=1&amp;parentnodeid=518880767&amp;vbahtmlprocessed=1"/>
          <p:cNvSpPr/>
          <p:nvPr/>
        </p:nvSpPr>
        <p:spPr>
          <a:xfrm>
            <a:off x="356616" y="2418587"/>
            <a:ext cx="8156448"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A.雪地上的影子是光的折射形成的</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B.滑雪板可以减小运动员对雪地的压强</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C.运动员在沿倾斜赛道下滑过程中，重力势能不变</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D.运动员在沿倾斜赛道加速下滑过程中，运动状态保持不变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Hexin Slide 27checked= 1 &amp; amp; version = 1.0.5checked=1&amp;version=1.0.5">
    <p:spTree>
      <p:nvGrpSpPr>
        <p:cNvPr id="1" name=""/>
        <p:cNvGrpSpPr/>
        <p:nvPr/>
      </p:nvGrpSpPr>
      <p:grpSpPr>
        <a:xfrm>
          <a:off x="0" y="0"/>
          <a:ext cx="0" cy="0"/>
          <a:chOff x="0" y="0"/>
          <a:chExt cx="0" cy="0"/>
        </a:xfrm>
      </p:grpSpPr>
      <p:sp>
        <p:nvSpPr>
          <p:cNvPr id="2" name="QB_4_BD.20_1#d914e6cee?segpoint=1&amp;vbadefaultcenterpage=1&amp;parentnodeid=518880767&amp;vbahtmlprocessed=1&amp;hasbroken=1"/>
          <p:cNvSpPr/>
          <p:nvPr/>
        </p:nvSpPr>
        <p:spPr>
          <a:xfrm>
            <a:off x="356616" y="1092136"/>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（2022·陕西中考节选）</a:t>
            </a:r>
            <a:r>
              <a:rPr lang="en-US" altLang="zh-CN" sz="2800" b="0" i="0" dirty="0">
                <a:solidFill>
                  <a:srgbClr val="000000"/>
                </a:solidFill>
                <a:latin typeface="Times New Roman" pitchFamily="34" charset="0"/>
                <a:ea typeface="微软雅黑" pitchFamily="34" charset="-122"/>
                <a:cs typeface="Times New Roman" pitchFamily="34" charset="-120"/>
              </a:rPr>
              <a:t>如图1-10-6所示，在</a:t>
            </a:r>
            <a:r>
              <a:rPr lang="en-US" altLang="zh-CN" sz="2800" b="0" i="0">
                <a:solidFill>
                  <a:srgbClr val="000000"/>
                </a:solidFill>
                <a:latin typeface="Times New Roman" pitchFamily="34" charset="0"/>
                <a:ea typeface="微软雅黑" pitchFamily="34" charset="-122"/>
                <a:cs typeface="Times New Roman" pitchFamily="34" charset="-120"/>
              </a:rPr>
              <a:t>“探究阻力对物体运动的影</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响</a:t>
            </a:r>
            <a:r>
              <a:rPr lang="en-US" altLang="zh-CN" sz="2800" b="0" i="0" dirty="0">
                <a:solidFill>
                  <a:srgbClr val="000000"/>
                </a:solidFill>
                <a:latin typeface="Times New Roman" pitchFamily="34" charset="0"/>
                <a:ea typeface="微软雅黑" pitchFamily="34" charset="-122"/>
                <a:cs typeface="Times New Roman" pitchFamily="34" charset="-120"/>
              </a:rPr>
              <a:t>”的实验中，让小车从同一斜面的同一高度由静止滑下</a:t>
            </a:r>
            <a:r>
              <a:rPr lang="en-US" altLang="zh-CN" sz="2800" b="0" i="0">
                <a:solidFill>
                  <a:srgbClr val="000000"/>
                </a:solidFill>
                <a:latin typeface="Times New Roman" pitchFamily="34" charset="0"/>
                <a:ea typeface="微软雅黑" pitchFamily="34" charset="-122"/>
                <a:cs typeface="Times New Roman" pitchFamily="34" charset="-120"/>
              </a:rPr>
              <a:t>，进入粗糙程度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不同的水平面</a:t>
            </a:r>
            <a:r>
              <a:rPr lang="en-US" altLang="zh-CN" sz="2800" b="0" i="0" dirty="0">
                <a:solidFill>
                  <a:srgbClr val="000000"/>
                </a:solidFill>
                <a:latin typeface="Times New Roman" pitchFamily="34" charset="0"/>
                <a:ea typeface="微软雅黑" pitchFamily="34" charset="-122"/>
                <a:cs typeface="Times New Roman" pitchFamily="34" charset="-120"/>
              </a:rPr>
              <a:t>。由实验现象可知：水平面越光滑</a:t>
            </a:r>
            <a:r>
              <a:rPr lang="en-US" altLang="zh-CN" sz="2800" b="0" i="0">
                <a:solidFill>
                  <a:srgbClr val="000000"/>
                </a:solidFill>
                <a:latin typeface="Times New Roman" pitchFamily="34" charset="0"/>
                <a:ea typeface="微软雅黑" pitchFamily="34" charset="-122"/>
                <a:cs typeface="Times New Roman" pitchFamily="34" charset="-120"/>
              </a:rPr>
              <a:t>，小车受到的阻力越</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速度减小得越慢，小车运动的路程越</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pic>
        <p:nvPicPr>
          <p:cNvPr id="3" name="QB_4_BD.20_2#d914e6cee?imagetipindex=6&amp;vbadefaultcenterpage=1&amp;parentnodeid=51888076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88336" y="3713924"/>
            <a:ext cx="6812280" cy="11795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4_BD.20_3#d914e6cee?imagetipindex=6&amp;vbadefaultcenterpage=1&amp;parentnodeid=518880767&amp;vbahtmlprocessed=1"/>
          <p:cNvSpPr/>
          <p:nvPr/>
        </p:nvSpPr>
        <p:spPr>
          <a:xfrm>
            <a:off x="5401532" y="5020500"/>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图1-10-6</a:t>
            </a:r>
            <a:endParaRPr lang="en-US" altLang="zh-CN" sz="2800" dirty="0"/>
          </a:p>
        </p:txBody>
      </p:sp>
      <p:sp>
        <p:nvSpPr>
          <p:cNvPr id="5" name="QB_4_AN.21_1#d914e6cee.blank?vbadefaultcenterpage=1&amp;parentnodeid=518880767&amp;vbapositionanswer=16&amp;vbahtmlprocessed=1"/>
          <p:cNvSpPr/>
          <p:nvPr/>
        </p:nvSpPr>
        <p:spPr>
          <a:xfrm>
            <a:off x="11164316" y="2341556"/>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小</a:t>
            </a:r>
            <a:endParaRPr lang="en-US" altLang="zh-CN" sz="2800" dirty="0"/>
          </a:p>
        </p:txBody>
      </p:sp>
      <p:sp>
        <p:nvSpPr>
          <p:cNvPr id="6" name="QB_4_AN.22_1#d914e6cee.blank?vbadefaultcenterpage=1&amp;parentnodeid=518880767&amp;vbapositionanswer=17&amp;vbahtmlprocessed=1"/>
          <p:cNvSpPr/>
          <p:nvPr/>
        </p:nvSpPr>
        <p:spPr>
          <a:xfrm>
            <a:off x="6185916" y="2974276"/>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长</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Hexin Slide 28checked= 1 &amp; amp; version = 1.0.5checked=1&amp;version=1.0.5">
    <p:spTree>
      <p:nvGrpSpPr>
        <p:cNvPr id="1" name=""/>
        <p:cNvGrpSpPr/>
        <p:nvPr/>
      </p:nvGrpSpPr>
      <p:grpSpPr>
        <a:xfrm>
          <a:off x="0" y="0"/>
          <a:ext cx="0" cy="0"/>
          <a:chOff x="0" y="0"/>
          <a:chExt cx="0" cy="0"/>
        </a:xfrm>
      </p:grpSpPr>
      <p:pic>
        <p:nvPicPr>
          <p:cNvPr id="2" name="QB_4_BD.23_1#856b12223?imagetipindex=7&amp;hastextimagelayout=1&amp;vbadefaultcenterpage=1&amp;parentnodeid=518880767&amp;vbahtmlprocessed=1&amp;hassurroun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04980" y="801274"/>
            <a:ext cx="3355848" cy="2715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4_BD.23_2#856b12223?imagetipindex=7&amp;hastextimagelayout=1&amp;vbadefaultcenterpage=1&amp;parentnodeid=518880767&amp;vbahtmlprocessed=1"/>
          <p:cNvSpPr/>
          <p:nvPr/>
        </p:nvSpPr>
        <p:spPr>
          <a:xfrm>
            <a:off x="9389960" y="3644042"/>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图1-10-7</a:t>
            </a:r>
            <a:endParaRPr lang="en-US" altLang="zh-CN" sz="2800" dirty="0"/>
          </a:p>
        </p:txBody>
      </p:sp>
      <p:sp>
        <p:nvSpPr>
          <p:cNvPr id="4" name="QB_4_BD.23_3#856b12223?hastextimagelayout=1&amp;segpoint=1&amp;vbadefaultcenterpage=1&amp;parentnodeid=518880767&amp;vbahtmlprocessed=1&amp;hasbroken=1&amp;hassurround=1"/>
          <p:cNvSpPr/>
          <p:nvPr/>
        </p:nvSpPr>
        <p:spPr>
          <a:xfrm>
            <a:off x="356616" y="782986"/>
            <a:ext cx="7982712" cy="3840480"/>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0" i="0" dirty="0">
                <a:solidFill>
                  <a:srgbClr val="000000"/>
                </a:solidFill>
                <a:latin typeface="Times New Roman" pitchFamily="34" charset="0"/>
                <a:ea typeface="微软雅黑" pitchFamily="34" charset="-122"/>
                <a:cs typeface="Times New Roman" pitchFamily="34" charset="-120"/>
              </a:rPr>
              <a:t>2021年5月15日，“</a:t>
            </a:r>
            <a:r>
              <a:rPr lang="en-US" altLang="zh-CN" sz="2800" b="0" i="0">
                <a:solidFill>
                  <a:srgbClr val="000000"/>
                </a:solidFill>
                <a:latin typeface="Times New Roman" pitchFamily="34" charset="0"/>
                <a:ea typeface="微软雅黑" pitchFamily="34" charset="-122"/>
                <a:cs typeface="Times New Roman" pitchFamily="34" charset="-120"/>
              </a:rPr>
              <a:t>天问一号”</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着陆器成功降落在火星表面上。降落过程中着陆器</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与火星大气摩擦，防护罩温度</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a:t>
            </a:r>
            <a:r>
              <a:rPr lang="en-US" altLang="zh-CN" sz="2800" b="0" i="0">
                <a:solidFill>
                  <a:srgbClr val="000000"/>
                </a:solidFill>
                <a:latin typeface="Times New Roman" pitchFamily="34" charset="0"/>
                <a:ea typeface="微软雅黑" pitchFamily="34" charset="-122"/>
                <a:cs typeface="Times New Roman" pitchFamily="34" charset="-120"/>
              </a:rPr>
              <a:t>升高”</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降低”或“不变</a:t>
            </a:r>
            <a:r>
              <a:rPr lang="en-US" altLang="zh-CN" sz="2800" b="0" i="0">
                <a:solidFill>
                  <a:srgbClr val="000000"/>
                </a:solidFill>
                <a:latin typeface="Times New Roman" pitchFamily="34" charset="0"/>
                <a:ea typeface="微软雅黑" pitchFamily="34" charset="-122"/>
                <a:cs typeface="Times New Roman" pitchFamily="34" charset="-120"/>
              </a:rPr>
              <a:t>”），机械能转化为</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能。接着利</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用减速伞减速后抛去防护罩，再启动推力发动机向</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下喷气</a:t>
            </a:r>
            <a:r>
              <a:rPr lang="en-US" altLang="zh-CN" sz="2800" b="0" i="0" dirty="0">
                <a:solidFill>
                  <a:srgbClr val="000000"/>
                </a:solidFill>
                <a:latin typeface="Times New Roman" pitchFamily="34" charset="0"/>
                <a:ea typeface="微软雅黑" pitchFamily="34" charset="-122"/>
                <a:cs typeface="Times New Roman" pitchFamily="34" charset="-120"/>
              </a:rPr>
              <a:t>。如图1-10-7所示</a:t>
            </a:r>
            <a:r>
              <a:rPr lang="en-US" altLang="zh-CN" sz="2800" b="0" i="0">
                <a:solidFill>
                  <a:srgbClr val="000000"/>
                </a:solidFill>
                <a:latin typeface="Times New Roman" pitchFamily="34" charset="0"/>
                <a:ea typeface="微软雅黑" pitchFamily="34" charset="-122"/>
                <a:cs typeface="Times New Roman" pitchFamily="34" charset="-120"/>
              </a:rPr>
              <a:t>，此过程中喷气对着陆器</a:t>
            </a:r>
          </a:p>
          <a:p>
            <a:pPr latinLnBrk="1">
              <a:lnSpc>
                <a:spcPct val="150000"/>
              </a:lnSpc>
            </a:pPr>
            <a:endParaRPr lang="en-US" altLang="zh-CN" sz="2800" dirty="0"/>
          </a:p>
        </p:txBody>
      </p:sp>
      <p:sp>
        <p:nvSpPr>
          <p:cNvPr id="5" name="QB_4_AN.24_1#856b12223.blank?vbadefaultcenterpage=1&amp;parentnodeid=518880767&amp;vbapositionanswer=18&amp;vbahtmlprocessed=1"/>
          <p:cNvSpPr/>
          <p:nvPr/>
        </p:nvSpPr>
        <p:spPr>
          <a:xfrm>
            <a:off x="5119116" y="2039631"/>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升高</a:t>
            </a:r>
            <a:endParaRPr lang="en-US" altLang="zh-CN" sz="2800" dirty="0"/>
          </a:p>
        </p:txBody>
      </p:sp>
      <p:sp>
        <p:nvSpPr>
          <p:cNvPr id="6" name="QB_4_AN.25_1#856b12223.blank?vbadefaultcenterpage=1&amp;parentnodeid=518880767&amp;vbapositionanswer=19&amp;vbahtmlprocessed=1"/>
          <p:cNvSpPr/>
          <p:nvPr/>
        </p:nvSpPr>
        <p:spPr>
          <a:xfrm>
            <a:off x="5747766" y="2687153"/>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内</a:t>
            </a:r>
            <a:endParaRPr lang="en-US" altLang="zh-CN" sz="2800" dirty="0"/>
          </a:p>
        </p:txBody>
      </p:sp>
      <p:sp>
        <p:nvSpPr>
          <p:cNvPr id="7" name="QB_4_AN.26_1#856b12223.blank?vbadefaultcenterpage=1&amp;parentnodeid=518880767&amp;vbapositionanswer=20&amp;vbahtmlprocessed=1"/>
          <p:cNvSpPr/>
          <p:nvPr/>
        </p:nvSpPr>
        <p:spPr>
          <a:xfrm>
            <a:off x="3341116" y="460101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向上</a:t>
            </a:r>
            <a:endParaRPr lang="en-US" altLang="zh-CN" sz="2800" dirty="0"/>
          </a:p>
        </p:txBody>
      </p:sp>
      <p:sp>
        <p:nvSpPr>
          <p:cNvPr id="8" name="QB_4_BD.23_3#856b12223?hastextimagelayout=1&amp;segpoint=1&amp;vbadefaultcenterpage=1&amp;parentnodeid=518880767&amp;vbahtmlprocessed=1&amp;hasbroken=1&amp;hassurround=1">
            <a:extLst>
              <a:ext uri="{FF2B5EF4-FFF2-40B4-BE49-F238E27FC236}">
                <a16:creationId xmlns:a16="http://schemas.microsoft.com/office/drawing/2014/main" xmlns="" id="{57D4370C-98D8-4085-B1B9-730976C02286}"/>
              </a:ext>
            </a:extLst>
          </p:cNvPr>
          <p:cNvSpPr/>
          <p:nvPr/>
        </p:nvSpPr>
        <p:spPr>
          <a:xfrm>
            <a:off x="356616" y="4689253"/>
            <a:ext cx="11475720" cy="1212025"/>
          </a:xfrm>
          <a:prstGeom prst="rect">
            <a:avLst/>
          </a:prstGeom>
          <a:noFill/>
          <a:ln/>
        </p:spPr>
        <p:txBody>
          <a:bodyPr wrap="none" lIns="0" tIns="0" rIns="0" bIns="0" rtlCol="0" anchor="t"/>
          <a:lstStyle/>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产生的作用力方向</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（选填“向上”或“向下”），</a:t>
            </a:r>
            <a:r>
              <a:rPr lang="en-US" altLang="zh-CN" sz="2800" b="0" i="0" dirty="0" err="1">
                <a:solidFill>
                  <a:srgbClr val="000000"/>
                </a:solidFill>
                <a:latin typeface="Times New Roman" pitchFamily="34" charset="0"/>
                <a:ea typeface="微软雅黑" pitchFamily="34" charset="-122"/>
                <a:cs typeface="Times New Roman" pitchFamily="34" charset="-120"/>
              </a:rPr>
              <a:t>使着陆器悬停在空中</a:t>
            </a:r>
            <a:r>
              <a:rPr lang="en-US" altLang="zh-CN" sz="2800" b="0" i="0" dirty="0">
                <a:solidFill>
                  <a:srgbClr val="000000"/>
                </a:solidFill>
                <a:latin typeface="Times New Roman" pitchFamily="34" charset="0"/>
                <a:ea typeface="微软雅黑" pitchFamily="34" charset="-122"/>
                <a:cs typeface="Times New Roman" pitchFamily="34" charset="-120"/>
              </a:rPr>
              <a:t>，</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寻找合适的位置后降落</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Hexin Slide 29checked= 1 &amp; amp; version = 1.0.5checked=1&amp;version=1.0.5">
    <p:spTree>
      <p:nvGrpSpPr>
        <p:cNvPr id="1" name=""/>
        <p:cNvGrpSpPr/>
        <p:nvPr/>
      </p:nvGrpSpPr>
      <p:grpSpPr>
        <a:xfrm>
          <a:off x="0" y="0"/>
          <a:ext cx="0" cy="0"/>
          <a:chOff x="0" y="0"/>
          <a:chExt cx="0" cy="0"/>
        </a:xfrm>
      </p:grpSpPr>
      <p:sp>
        <p:nvSpPr>
          <p:cNvPr id="2" name="C_3_BD#0e2c035a3.fixed?vbadefaultcenterpage=1&amp;parentnodeid=0d6e1e2cd&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核心素养培优</a:t>
            </a:r>
            <a:endParaRPr lang="en-US" altLang="zh-CN" sz="5500" dirty="0"/>
          </a:p>
        </p:txBody>
      </p:sp>
      <p:sp>
        <p:nvSpPr>
          <p:cNvPr id="3" name="C_3#0e2c035a3.fixed?vbadefaultcenterpage=1&amp;parentnodeid=0d6e1e2cd&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04</a:t>
            </a:r>
            <a:endParaRPr lang="en-US" altLang="zh-CN" sz="55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name="Hexin Slide 3checked= 1 &amp; amp; version = 1.0.5checked=1&amp;version=1.0.5">
    <p:spTree>
      <p:nvGrpSpPr>
        <p:cNvPr id="1" name=""/>
        <p:cNvGrpSpPr/>
        <p:nvPr/>
      </p:nvGrpSpPr>
      <p:grpSpPr>
        <a:xfrm>
          <a:off x="0" y="0"/>
          <a:ext cx="0" cy="0"/>
          <a:chOff x="0" y="0"/>
          <a:chExt cx="0" cy="0"/>
        </a:xfrm>
      </p:grpSpPr>
      <p:pic>
        <p:nvPicPr>
          <p:cNvPr id="2" name="C_1#目录1:0d6e1e2cd?linknodeid=3eca0f5d8&amp;catalogrefid=3eca0f5d8&amp;vbahtmlprocessed=1" descr="preencoded.png">
            <a:hlinkClick r:id="rId3" action="ppaction://hlinksldjump"/>
          </p:cNvPr>
          <p:cNvPicPr>
            <a:picLocks noChangeAspect="1"/>
          </p:cNvPicPr>
          <p:nvPr/>
        </p:nvPicPr>
        <p:blipFill>
          <a:blip r:embed="rId4"/>
          <a:stretch>
            <a:fillRect/>
          </a:stretch>
        </p:blipFill>
        <p:spPr>
          <a:xfrm>
            <a:off x="4233672" y="2249424"/>
            <a:ext cx="356616" cy="356616"/>
          </a:xfrm>
          <a:prstGeom prst="rect">
            <a:avLst/>
          </a:prstGeom>
        </p:spPr>
      </p:pic>
      <p:sp>
        <p:nvSpPr>
          <p:cNvPr id="3" name="C_1#目录1:0d6e1e2cd?linknodeid=3eca0f5d8&amp;catalogrefid=3eca0f5d8&amp;vbahtmlprocessed=1">
            <a:hlinkClick r:id="rId3" action="ppaction://hlinksldjump"/>
          </p:cNvPr>
          <p:cNvSpPr/>
          <p:nvPr/>
        </p:nvSpPr>
        <p:spPr>
          <a:xfrm>
            <a:off x="4773168" y="2103120"/>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基础知识梳理</a:t>
            </a:r>
            <a:endParaRPr lang="en-US" altLang="zh-CN" sz="3600" dirty="0"/>
          </a:p>
        </p:txBody>
      </p:sp>
      <p:pic>
        <p:nvPicPr>
          <p:cNvPr id="4" name="C_1#目录1:0d6e1e2cd?linknodeid=77494a0a2&amp;catalogrefid=77494a0a2&amp;vbahtmlprocessed=1" descr="preencoded.png">
            <a:hlinkClick r:id="rId5" action="ppaction://hlinksldjump"/>
          </p:cNvPr>
          <p:cNvPicPr>
            <a:picLocks noChangeAspect="1"/>
          </p:cNvPicPr>
          <p:nvPr/>
        </p:nvPicPr>
        <p:blipFill>
          <a:blip r:embed="rId4"/>
          <a:stretch>
            <a:fillRect/>
          </a:stretch>
        </p:blipFill>
        <p:spPr>
          <a:xfrm>
            <a:off x="4233672" y="3145536"/>
            <a:ext cx="356616" cy="356616"/>
          </a:xfrm>
          <a:prstGeom prst="rect">
            <a:avLst/>
          </a:prstGeom>
        </p:spPr>
      </p:pic>
      <p:sp>
        <p:nvSpPr>
          <p:cNvPr id="5" name="C_1#目录1:0d6e1e2cd?linknodeid=77494a0a2&amp;catalogrefid=77494a0a2&amp;vbahtmlprocessed=1">
            <a:hlinkClick r:id="rId5" action="ppaction://hlinksldjump"/>
          </p:cNvPr>
          <p:cNvSpPr/>
          <p:nvPr/>
        </p:nvSpPr>
        <p:spPr>
          <a:xfrm>
            <a:off x="4773168" y="3008376"/>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重难点突破</a:t>
            </a:r>
            <a:endParaRPr lang="en-US" altLang="zh-CN" sz="3600" dirty="0"/>
          </a:p>
        </p:txBody>
      </p:sp>
      <p:pic>
        <p:nvPicPr>
          <p:cNvPr id="6" name="C_1#目录1:0d6e1e2cd?linknodeid=518880767&amp;catalogrefid=518880767&amp;vbahtmlprocessed=1" descr="preencoded.png">
            <a:hlinkClick r:id="rId6" action="ppaction://hlinksldjump"/>
          </p:cNvPr>
          <p:cNvPicPr>
            <a:picLocks noChangeAspect="1"/>
          </p:cNvPicPr>
          <p:nvPr/>
        </p:nvPicPr>
        <p:blipFill>
          <a:blip r:embed="rId4"/>
          <a:stretch>
            <a:fillRect/>
          </a:stretch>
        </p:blipFill>
        <p:spPr>
          <a:xfrm>
            <a:off x="4233672" y="4050792"/>
            <a:ext cx="356616" cy="356616"/>
          </a:xfrm>
          <a:prstGeom prst="rect">
            <a:avLst/>
          </a:prstGeom>
        </p:spPr>
      </p:pic>
      <p:sp>
        <p:nvSpPr>
          <p:cNvPr id="7" name="C_1#目录1:0d6e1e2cd?linknodeid=518880767&amp;catalogrefid=518880767&amp;vbahtmlprocessed=1">
            <a:hlinkClick r:id="rId6" action="ppaction://hlinksldjump"/>
          </p:cNvPr>
          <p:cNvSpPr/>
          <p:nvPr/>
        </p:nvSpPr>
        <p:spPr>
          <a:xfrm>
            <a:off x="4773168" y="3904488"/>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陕西中考链接</a:t>
            </a:r>
            <a:endParaRPr lang="en-US" altLang="zh-CN" sz="3600" dirty="0"/>
          </a:p>
        </p:txBody>
      </p:sp>
      <p:pic>
        <p:nvPicPr>
          <p:cNvPr id="8" name="C_1#目录1:0d6e1e2cd?linknodeid=0e2c035a3&amp;catalogrefid=0e2c035a3&amp;vbahtmlprocessed=1" descr="preencoded.png">
            <a:hlinkClick r:id="rId7" action="ppaction://hlinksldjump"/>
          </p:cNvPr>
          <p:cNvPicPr>
            <a:picLocks noChangeAspect="1"/>
          </p:cNvPicPr>
          <p:nvPr/>
        </p:nvPicPr>
        <p:blipFill>
          <a:blip r:embed="rId4"/>
          <a:stretch>
            <a:fillRect/>
          </a:stretch>
        </p:blipFill>
        <p:spPr>
          <a:xfrm>
            <a:off x="4233672" y="4946904"/>
            <a:ext cx="356616" cy="356616"/>
          </a:xfrm>
          <a:prstGeom prst="rect">
            <a:avLst/>
          </a:prstGeom>
        </p:spPr>
      </p:pic>
      <p:sp>
        <p:nvSpPr>
          <p:cNvPr id="9" name="C_1#目录1:0d6e1e2cd?linknodeid=0e2c035a3&amp;catalogrefid=0e2c035a3&amp;vbahtmlprocessed=1">
            <a:hlinkClick r:id="rId7" action="ppaction://hlinksldjump"/>
          </p:cNvPr>
          <p:cNvSpPr/>
          <p:nvPr/>
        </p:nvSpPr>
        <p:spPr>
          <a:xfrm>
            <a:off x="4773168" y="4809744"/>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核心素养培优</a:t>
            </a:r>
            <a:endParaRPr lang="en-US" altLang="zh-CN" sz="36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name="Hexin Slide 30checked= 1 &amp; amp; version = 1.0.5checked=1&amp;version=1.0.5">
    <p:spTree>
      <p:nvGrpSpPr>
        <p:cNvPr id="1" name=""/>
        <p:cNvGrpSpPr/>
        <p:nvPr/>
      </p:nvGrpSpPr>
      <p:grpSpPr>
        <a:xfrm>
          <a:off x="0" y="0"/>
          <a:ext cx="0" cy="0"/>
          <a:chOff x="0" y="0"/>
          <a:chExt cx="0" cy="0"/>
        </a:xfrm>
      </p:grpSpPr>
      <p:sp>
        <p:nvSpPr>
          <p:cNvPr id="2" name="C_4_BD#735ac8bdc?vbadefaultcenterpage=1&amp;parentnodeid=0e2c035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20000"/>
              </a:lnSpc>
            </a:pPr>
            <a:r>
              <a:rPr lang="en-US" altLang="zh-CN" sz="3000" b="1" i="0" dirty="0">
                <a:solidFill>
                  <a:srgbClr val="000000"/>
                </a:solidFill>
                <a:latin typeface="微软雅黑" pitchFamily="34" charset="0"/>
                <a:ea typeface="微软雅黑" pitchFamily="34" charset="-122"/>
                <a:cs typeface="微软雅黑" pitchFamily="34" charset="-120"/>
              </a:rPr>
              <a:t>一、选择题</a:t>
            </a:r>
            <a:endParaRPr lang="en-US" altLang="zh-CN" sz="3000" dirty="0"/>
          </a:p>
        </p:txBody>
      </p:sp>
      <p:pic>
        <p:nvPicPr>
          <p:cNvPr id="3" name="QC_5_BD.27_1#8789756bf?imagetipindex=8&amp;hastextimagelayout=1&amp;vbadefaultcenterpage=1&amp;parentnodeid=735ac8b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50630" y="1137666"/>
            <a:ext cx="3758184" cy="22311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7_2#8789756bf?imagetipindex=8&amp;hastextimagelayout=1&amp;vbadefaultcenterpage=1&amp;parentnodeid=735ac8bdc&amp;vbahtmlprocessed=1"/>
          <p:cNvSpPr/>
          <p:nvPr/>
        </p:nvSpPr>
        <p:spPr>
          <a:xfrm>
            <a:off x="9336778" y="3495802"/>
            <a:ext cx="1385887" cy="475615"/>
          </a:xfrm>
          <a:prstGeom prst="rect">
            <a:avLst/>
          </a:prstGeom>
          <a:noFill/>
          <a:ln/>
        </p:spPr>
        <p:txBody>
          <a:bodyPr wrap="square" lIns="0" tIns="0" rIns="0" bIns="0" rtlCol="0" anchor="t"/>
          <a:lstStyle/>
          <a:p>
            <a:pPr algn="ctr"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图1-10-8</a:t>
            </a:r>
            <a:endParaRPr lang="en-US" altLang="zh-CN" sz="2800" dirty="0"/>
          </a:p>
        </p:txBody>
      </p:sp>
      <p:sp>
        <p:nvSpPr>
          <p:cNvPr id="5" name="QC_5_BD.27_3#8789756bf?hastextimagelayout=1&amp;segpoint=1&amp;vbadefaultcenterpage=1&amp;parentnodeid=735ac8bdc&amp;vbahtmlprocessed=1&amp;hasbroken=1"/>
          <p:cNvSpPr/>
          <p:nvPr/>
        </p:nvSpPr>
        <p:spPr>
          <a:xfrm>
            <a:off x="356616" y="1119378"/>
            <a:ext cx="7580376" cy="2007172"/>
          </a:xfrm>
          <a:prstGeom prst="rect">
            <a:avLst/>
          </a:prstGeom>
          <a:noFill/>
          <a:ln/>
        </p:spPr>
        <p:txBody>
          <a:bodyPr wrap="none" lIns="0" tIns="0" rIns="0" bIns="0" rtlCol="0" anchor="t"/>
          <a:lstStyle/>
          <a:p>
            <a:pPr algn="l" latinLnBrk="1">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1" i="0" dirty="0">
                <a:solidFill>
                  <a:srgbClr val="29964C"/>
                </a:solidFill>
                <a:latin typeface="KaiTi" pitchFamily="34" charset="0"/>
                <a:ea typeface="KaiTi" pitchFamily="34" charset="-122"/>
                <a:cs typeface="KaiTi" pitchFamily="34" charset="-120"/>
              </a:rPr>
              <a:t>（2022·金华中考）</a:t>
            </a:r>
            <a:r>
              <a:rPr lang="en-US" altLang="zh-CN" sz="2800" b="0" i="0" dirty="0">
                <a:solidFill>
                  <a:srgbClr val="000000"/>
                </a:solidFill>
                <a:latin typeface="Times New Roman" pitchFamily="34" charset="0"/>
                <a:ea typeface="微软雅黑" pitchFamily="34" charset="-122"/>
                <a:cs typeface="Times New Roman" pitchFamily="34" charset="-120"/>
              </a:rPr>
              <a:t>2022年5月10日凌晨</a:t>
            </a:r>
            <a:r>
              <a:rPr lang="en-US" altLang="zh-CN" sz="2800" b="0" i="0">
                <a:solidFill>
                  <a:srgbClr val="000000"/>
                </a:solidFill>
                <a:latin typeface="Times New Roman" pitchFamily="34" charset="0"/>
                <a:ea typeface="微软雅黑" pitchFamily="34" charset="-122"/>
                <a:cs typeface="Times New Roman" pitchFamily="34" charset="-120"/>
              </a:rPr>
              <a:t>，“天</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舟四号</a:t>
            </a:r>
            <a:r>
              <a:rPr lang="en-US" altLang="zh-CN" sz="2800" b="0" i="0" dirty="0">
                <a:solidFill>
                  <a:srgbClr val="000000"/>
                </a:solidFill>
                <a:latin typeface="Times New Roman" pitchFamily="34" charset="0"/>
                <a:ea typeface="微软雅黑" pitchFamily="34" charset="-122"/>
                <a:cs typeface="Times New Roman" pitchFamily="34" charset="-120"/>
              </a:rPr>
              <a:t>”货运飞船由“长征七号</a:t>
            </a:r>
            <a:r>
              <a:rPr lang="en-US" altLang="zh-CN" sz="2800" b="0" i="0">
                <a:solidFill>
                  <a:srgbClr val="000000"/>
                </a:solidFill>
                <a:latin typeface="Times New Roman" pitchFamily="34" charset="0"/>
                <a:ea typeface="微软雅黑" pitchFamily="34" charset="-122"/>
                <a:cs typeface="Times New Roman" pitchFamily="34" charset="-120"/>
              </a:rPr>
              <a:t>”运载火箭成功发</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射</a:t>
            </a:r>
            <a:r>
              <a:rPr lang="en-US" altLang="zh-CN" sz="2800" b="0" i="0" dirty="0">
                <a:solidFill>
                  <a:srgbClr val="000000"/>
                </a:solidFill>
                <a:latin typeface="Times New Roman" pitchFamily="34" charset="0"/>
                <a:ea typeface="微软雅黑" pitchFamily="34" charset="-122"/>
                <a:cs typeface="Times New Roman" pitchFamily="34" charset="-120"/>
              </a:rPr>
              <a:t>，历经数小时飞行后与“天和”</a:t>
            </a:r>
            <a:r>
              <a:rPr lang="en-US" altLang="zh-CN" sz="2800" b="0" i="0">
                <a:solidFill>
                  <a:srgbClr val="000000"/>
                </a:solidFill>
                <a:latin typeface="Times New Roman" pitchFamily="34" charset="0"/>
                <a:ea typeface="微软雅黑" pitchFamily="34" charset="-122"/>
                <a:cs typeface="Times New Roman" pitchFamily="34" charset="-120"/>
              </a:rPr>
              <a:t>核心舱成功对接。</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C_5_AN.28_1#8789756bf.bracket?vbadefaultcenterpage=1&amp;parentnodeid=735ac8bdc&amp;vbapositionanswer=21&amp;vbahtmlprocessed=1"/>
          <p:cNvSpPr/>
          <p:nvPr/>
        </p:nvSpPr>
        <p:spPr>
          <a:xfrm>
            <a:off x="3607816" y="2704210"/>
            <a:ext cx="319088" cy="475933"/>
          </a:xfrm>
          <a:prstGeom prst="rect">
            <a:avLst/>
          </a:prstGeom>
          <a:noFill/>
          <a:ln/>
        </p:spPr>
        <p:txBody>
          <a:bodyPr wrap="square" lIns="0" tIns="0" rIns="0" bIns="0" rtlCol="0" anchor="t"/>
          <a:lstStyle/>
          <a:p>
            <a:pPr algn="ctr" latinLnBrk="1">
              <a:lnSpc>
                <a:spcPts val="4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sp>
        <p:nvSpPr>
          <p:cNvPr id="7" name="QC_5_BD.29_1#8789756bf.choices?hastextimagelayout=1&amp;vbadefaultcenterpage=1&amp;parentnodeid=735ac8bdc&amp;vbahtmlprocessed=1"/>
          <p:cNvSpPr/>
          <p:nvPr/>
        </p:nvSpPr>
        <p:spPr>
          <a:xfrm>
            <a:off x="356616" y="3177984"/>
            <a:ext cx="7580376" cy="2562289"/>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A.火箭加速上升过程中，受到平衡力的作用</a:t>
            </a:r>
            <a:endParaRPr lang="en-US" altLang="zh-CN" sz="2800" dirty="0"/>
          </a:p>
          <a:p>
            <a:pPr algn="l" latinLnBrk="1">
              <a:lnSpc>
                <a:spcPct val="120000"/>
              </a:lnSpc>
            </a:pPr>
            <a:r>
              <a:rPr lang="en-US" altLang="zh-CN" sz="2800" b="0" i="0" dirty="0" err="1">
                <a:solidFill>
                  <a:srgbClr val="000000"/>
                </a:solidFill>
                <a:latin typeface="Times New Roman" pitchFamily="34" charset="0"/>
                <a:ea typeface="微软雅黑" pitchFamily="34" charset="-122"/>
                <a:cs typeface="Times New Roman" pitchFamily="34" charset="-120"/>
              </a:rPr>
              <a:t>B.以上升的火箭为参照物，地面是静止的</a:t>
            </a:r>
            <a:endParaRPr lang="en-US" altLang="zh-CN" sz="2800" dirty="0"/>
          </a:p>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C.“天舟四号”完成对接后，仍具有惯性</a:t>
            </a:r>
            <a:endParaRPr lang="en-US" altLang="zh-CN" sz="2800" dirty="0"/>
          </a:p>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D.“天舟四号”绕地球运动过程中，运动状态始终不变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Hexin Slide 31checked= 1 &amp; amp; version = 1.0.5checked=1&amp;version=1.0.5">
    <p:spTree>
      <p:nvGrpSpPr>
        <p:cNvPr id="1" name=""/>
        <p:cNvGrpSpPr/>
        <p:nvPr/>
      </p:nvGrpSpPr>
      <p:grpSpPr>
        <a:xfrm>
          <a:off x="0" y="0"/>
          <a:ext cx="0" cy="0"/>
          <a:chOff x="0" y="0"/>
          <a:chExt cx="0" cy="0"/>
        </a:xfrm>
      </p:grpSpPr>
      <p:sp>
        <p:nvSpPr>
          <p:cNvPr id="2" name="QC_5#02e5273e4?vbadefaultcenterpage=1&amp;parentnodeid=735ac8bdc&amp;vbahtmlprocessed=1&amp;hasbroken=1"/>
          <p:cNvSpPr/>
          <p:nvPr/>
        </p:nvSpPr>
        <p:spPr>
          <a:xfrm>
            <a:off x="356616" y="145361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（2022·自贡中考）</a:t>
            </a:r>
            <a:r>
              <a:rPr lang="en-US" altLang="zh-CN" sz="2800" b="0" i="0" dirty="0">
                <a:solidFill>
                  <a:srgbClr val="000000"/>
                </a:solidFill>
                <a:latin typeface="Times New Roman" pitchFamily="34" charset="0"/>
                <a:ea typeface="微软雅黑" pitchFamily="34" charset="-122"/>
                <a:cs typeface="Times New Roman" pitchFamily="34" charset="-120"/>
              </a:rPr>
              <a:t>小强和爷爷周末乘车到荣县双溪水库风景区去游玩。</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下列有关惯性的说法正确的是</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30_1#02e5273e4.bracket?vbadefaultcenterpage=1&amp;parentnodeid=735ac8bdc&amp;vbapositionanswer=22&amp;vbahtmlprocessed=1"/>
          <p:cNvSpPr/>
          <p:nvPr/>
        </p:nvSpPr>
        <p:spPr>
          <a:xfrm>
            <a:off x="5385816" y="2122874"/>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sp>
        <p:nvSpPr>
          <p:cNvPr id="4" name="QC_5_BD.31_1#02e5273e4.choices?vbadefaultcenterpage=1&amp;parentnodeid=735ac8bdc&amp;vbahtmlprocessed=1"/>
          <p:cNvSpPr/>
          <p:nvPr/>
        </p:nvSpPr>
        <p:spPr>
          <a:xfrm>
            <a:off x="356616" y="2738786"/>
            <a:ext cx="11475720"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A.小强和爷爷都系上安全带，是为了减小汽车行驶中人的惯性</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B.汽车紧急刹车时，小强向前倾，是由于受到惯性力的作用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C.驾驶员踩刹车后，汽车仍向前滑行了一段距离，是由于汽车具有惯性</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D.高速公路严禁超速，是因为汽车速度越大，惯性越大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Hexin Slide 32checked= 1 &amp; amp; version = 1.0.5checked=1&amp;version=1.0.5">
    <p:spTree>
      <p:nvGrpSpPr>
        <p:cNvPr id="1" name=""/>
        <p:cNvGrpSpPr/>
        <p:nvPr/>
      </p:nvGrpSpPr>
      <p:grpSpPr>
        <a:xfrm>
          <a:off x="0" y="0"/>
          <a:ext cx="0" cy="0"/>
          <a:chOff x="0" y="0"/>
          <a:chExt cx="0" cy="0"/>
        </a:xfrm>
      </p:grpSpPr>
      <p:sp>
        <p:nvSpPr>
          <p:cNvPr id="2" name="QC_5#c3f6adf88?vbadefaultcenterpage=1&amp;parentnodeid=735ac8bdc&amp;vbahtmlprocessed=1&amp;hasbroken=1"/>
          <p:cNvSpPr/>
          <p:nvPr/>
        </p:nvSpPr>
        <p:spPr>
          <a:xfrm>
            <a:off x="356616" y="145361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（2022·泰安中考）</a:t>
            </a:r>
            <a:r>
              <a:rPr lang="en-US" altLang="zh-CN" sz="2800" b="0" i="0" dirty="0">
                <a:solidFill>
                  <a:srgbClr val="000000"/>
                </a:solidFill>
                <a:latin typeface="Times New Roman" pitchFamily="34" charset="0"/>
                <a:ea typeface="微软雅黑" pitchFamily="34" charset="-122"/>
                <a:cs typeface="Times New Roman" pitchFamily="34" charset="-120"/>
              </a:rPr>
              <a:t>打羽毛球是同学们喜爱的体育活动</a:t>
            </a:r>
            <a:r>
              <a:rPr lang="en-US" altLang="zh-CN" sz="2800" b="0" i="0">
                <a:solidFill>
                  <a:srgbClr val="000000"/>
                </a:solidFill>
                <a:latin typeface="Times New Roman" pitchFamily="34" charset="0"/>
                <a:ea typeface="微软雅黑" pitchFamily="34" charset="-122"/>
                <a:cs typeface="Times New Roman" pitchFamily="34" charset="-120"/>
              </a:rPr>
              <a:t>。下列与这项活</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动有关的说法正确的是(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32_1#c3f6adf88.bracket?vbadefaultcenterpage=1&amp;parentnodeid=735ac8bdc&amp;vbapositionanswer=23&amp;vbahtmlprocessed=1"/>
          <p:cNvSpPr/>
          <p:nvPr/>
        </p:nvSpPr>
        <p:spPr>
          <a:xfrm>
            <a:off x="4306316" y="2093690"/>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4" name="QC_5_BD.33_1#c3f6adf88.choices?vbadefaultcenterpage=1&amp;parentnodeid=735ac8bdc&amp;vbahtmlprocessed=1"/>
          <p:cNvSpPr/>
          <p:nvPr/>
        </p:nvSpPr>
        <p:spPr>
          <a:xfrm>
            <a:off x="356616" y="2738786"/>
            <a:ext cx="11475720"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A.发球时，球拍对羽毛球施加了力，羽毛球对球拍没有力的作用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B.羽毛球飞行的速度越大，惯性越大</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C.羽毛球运动到最高点时，不受任何力的作用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D.迎面飞来的羽毛球被球拍挡回，说明力可以改变物体的运动状态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Hexin Slide 33checked= 1 &amp; amp; version = 1.0.5checked=1&amp;version=1.0.5">
    <p:spTree>
      <p:nvGrpSpPr>
        <p:cNvPr id="1" name=""/>
        <p:cNvGrpSpPr/>
        <p:nvPr/>
      </p:nvGrpSpPr>
      <p:grpSpPr>
        <a:xfrm>
          <a:off x="0" y="0"/>
          <a:ext cx="0" cy="0"/>
          <a:chOff x="0" y="0"/>
          <a:chExt cx="0" cy="0"/>
        </a:xfrm>
      </p:grpSpPr>
      <p:pic>
        <p:nvPicPr>
          <p:cNvPr id="2" name="QC_5_BD.34_1#3e9c4b2c7?imagetipindex=9&amp;hastextimagelayout=1&amp;vbadefaultcenterpage=1&amp;parentnodeid=735ac8b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51542" y="1476724"/>
            <a:ext cx="2423160" cy="30083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34_2#3e9c4b2c7?imagetipindex=9&amp;hastextimagelayout=1&amp;vbadefaultcenterpage=1&amp;parentnodeid=735ac8bdc&amp;vbahtmlprocessed=1"/>
          <p:cNvSpPr/>
          <p:nvPr/>
        </p:nvSpPr>
        <p:spPr>
          <a:xfrm>
            <a:off x="9870179" y="4612100"/>
            <a:ext cx="1385887" cy="475615"/>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图1-10-9</a:t>
            </a:r>
            <a:endParaRPr lang="en-US" altLang="zh-CN" sz="2800" dirty="0"/>
          </a:p>
        </p:txBody>
      </p:sp>
      <p:sp>
        <p:nvSpPr>
          <p:cNvPr id="4" name="QC_5_BD.34_3#3e9c4b2c7?hastextimagelayout=1&amp;segpoint=1&amp;vbadefaultcenterpage=1&amp;parentnodeid=735ac8bdc&amp;vbahtmlprocessed=1&amp;hasbroken=1"/>
          <p:cNvSpPr/>
          <p:nvPr/>
        </p:nvSpPr>
        <p:spPr>
          <a:xfrm>
            <a:off x="356616" y="1458436"/>
            <a:ext cx="8887968" cy="37673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1" i="0" dirty="0">
                <a:solidFill>
                  <a:srgbClr val="29964C"/>
                </a:solidFill>
                <a:latin typeface="KaiTi" pitchFamily="34" charset="0"/>
                <a:ea typeface="KaiTi" pitchFamily="34" charset="-122"/>
                <a:cs typeface="KaiTi" pitchFamily="34" charset="-120"/>
              </a:rPr>
              <a:t>（2022·鄂州中考）</a:t>
            </a:r>
            <a:r>
              <a:rPr lang="en-US" altLang="zh-CN" sz="2800" b="0" i="0" dirty="0">
                <a:solidFill>
                  <a:srgbClr val="000000"/>
                </a:solidFill>
                <a:latin typeface="Times New Roman" pitchFamily="34" charset="0"/>
                <a:ea typeface="微软雅黑" pitchFamily="34" charset="-122"/>
                <a:cs typeface="Times New Roman" pitchFamily="34" charset="-120"/>
              </a:rPr>
              <a:t>物理知识在生产生活中的应用极大</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地激发了同学们学习物理的兴趣，同学们课后开始联想</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一些生活中与物理相关的情景。乒乓球是我国的“国球</a:t>
            </a:r>
            <a:r>
              <a:rPr lang="en-US" altLang="zh-CN" sz="2800" b="0" i="0" dirty="0">
                <a:solidFill>
                  <a:srgbClr val="000000"/>
                </a:solidFill>
                <a:latin typeface="Times New Roman" pitchFamily="34" charset="0"/>
                <a:ea typeface="微软雅黑" pitchFamily="34" charset="-122"/>
                <a:cs typeface="Times New Roman" pitchFamily="34" charset="-120"/>
              </a:rPr>
              <a:t>”，</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在世界级比赛中，我国运动员基本包揽所有乒乓球项目</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的金牌，为国争光，扬我国威。关于乒乓球比赛时的情</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景，下列说法正确的是</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1" i="0" dirty="0" smtClean="0">
                <a:solidFill>
                  <a:srgbClr val="FF0000"/>
                </a:solidFill>
                <a:latin typeface="SimSun" pitchFamily="34" charset="0"/>
                <a:ea typeface="SimSun" pitchFamily="34" charset="-122"/>
                <a:cs typeface="SimSun" pitchFamily="34" charset="-120"/>
              </a:rPr>
              <a:t>C </a:t>
            </a:r>
            <a:r>
              <a:rPr lang="en-US" altLang="zh-CN" sz="2800" b="0" i="0" dirty="0" smtClean="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name="Hexin Slide 34checked= 1 &amp; amp; version = 1.0.5checked=1&amp;version=1.0.5">
    <p:spTree>
      <p:nvGrpSpPr>
        <p:cNvPr id="1" name=""/>
        <p:cNvGrpSpPr/>
        <p:nvPr/>
      </p:nvGrpSpPr>
      <p:grpSpPr>
        <a:xfrm>
          <a:off x="0" y="0"/>
          <a:ext cx="0" cy="0"/>
          <a:chOff x="0" y="0"/>
          <a:chExt cx="0" cy="0"/>
        </a:xfrm>
      </p:grpSpPr>
      <p:sp>
        <p:nvSpPr>
          <p:cNvPr id="2" name="QC_5_BD.36_1#3e9c4b2c7.choices?vbadefaultcenterpage=1&amp;parentnodeid=735ac8bdc&amp;vbahtmlprocessed=1">
            <a:extLst>
              <a:ext uri="{FF2B5EF4-FFF2-40B4-BE49-F238E27FC236}">
                <a16:creationId xmlns:a16="http://schemas.microsoft.com/office/drawing/2014/main" xmlns="" id="{3B0E9F07-5EF7-483E-9046-AEAA356DFC90}"/>
              </a:ext>
            </a:extLst>
          </p:cNvPr>
          <p:cNvSpPr/>
          <p:nvPr/>
        </p:nvSpPr>
        <p:spPr>
          <a:xfrm>
            <a:off x="356616" y="576072"/>
            <a:ext cx="11475720" cy="253758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A.击球时，球拍对球的力只改变了球的运动状态</a:t>
            </a:r>
            <a:endParaRPr lang="en-US" altLang="zh-CN" sz="2800" dirty="0"/>
          </a:p>
          <a:p>
            <a:pPr algn="l" latinLnBrk="1">
              <a:lnSpc>
                <a:spcPct val="1500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.击球时，球拍对球的力只改变了球的形状</a:t>
            </a:r>
            <a:endParaRPr lang="en-US" altLang="zh-CN" sz="2800" dirty="0"/>
          </a:p>
          <a:p>
            <a:pPr algn="l" latinLnBrk="1">
              <a:lnSpc>
                <a:spcPct val="1500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.击球时，球拍对球的力同时改变了球的形状和球的运动状态</a:t>
            </a:r>
            <a:endParaRPr lang="en-US" altLang="zh-CN" sz="2800" dirty="0"/>
          </a:p>
          <a:p>
            <a:pPr algn="l" latinLnBrk="1">
              <a:lnSpc>
                <a:spcPct val="1500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.击球时，球拍对球有力的作用，球对球拍没有力的作用</a:t>
            </a:r>
            <a:endParaRPr lang="en-US" altLang="zh-CN" sz="2800" dirty="0"/>
          </a:p>
        </p:txBody>
      </p:sp>
      <p:sp>
        <p:nvSpPr>
          <p:cNvPr id="3" name="QC_5_AN.35_1#3e9c4b2c7.bracket?vbadefaultcenterpage=1&amp;parentnodeid=735ac8bdc&amp;vbapositionanswer=24&amp;vbahtmlprocessed=1">
            <a:extLst>
              <a:ext uri="{FF2B5EF4-FFF2-40B4-BE49-F238E27FC236}">
                <a16:creationId xmlns:a16="http://schemas.microsoft.com/office/drawing/2014/main" xmlns="" id="{3854C4C3-79B3-4534-A8F5-9DE4C005194B}"/>
              </a:ext>
            </a:extLst>
          </p:cNvPr>
          <p:cNvSpPr txBox="1"/>
          <p:nvPr/>
        </p:nvSpPr>
        <p:spPr>
          <a:xfrm>
            <a:off x="229614" y="1919732"/>
            <a:ext cx="698500" cy="678712"/>
          </a:xfrm>
          <a:prstGeom prst="rect">
            <a:avLst/>
          </a:prstGeom>
          <a:noFill/>
        </p:spPr>
        <p:txBody>
          <a:bodyPr vert="horz" wrap="square" lIns="0" tIns="0" rIns="0" bIns="0" rtlCol="0">
            <a:spAutoFit/>
          </a:bodyPr>
          <a:lstStyle/>
          <a:p>
            <a:pPr>
              <a:lnSpc>
                <a:spcPts val="5700"/>
              </a:lnSpc>
            </a:pPr>
            <a:endParaRPr lang="zh-CN" altLang="en-US" sz="4400" b="1" dirty="0">
              <a:solidFill>
                <a:srgbClr val="FF0000"/>
              </a:solidFill>
              <a:latin typeface="华文细黑" panose="02010600040101010101" pitchFamily="2" charset="-122"/>
            </a:endParaRPr>
          </a:p>
        </p:txBody>
      </p:sp>
    </p:spTree>
    <p:extLst>
      <p:ext uri="{BB962C8B-B14F-4D97-AF65-F5344CB8AC3E}">
        <p14:creationId xmlns:p14="http://schemas.microsoft.com/office/powerpoint/2010/main" val="1462052222"/>
      </p:ext>
    </p:extLst>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name="Hexin Slide 35checked= 1 &amp; amp; version = 1.0.5checked=1&amp;version=1.0.5">
    <p:spTree>
      <p:nvGrpSpPr>
        <p:cNvPr id="1" name=""/>
        <p:cNvGrpSpPr/>
        <p:nvPr/>
      </p:nvGrpSpPr>
      <p:grpSpPr>
        <a:xfrm>
          <a:off x="0" y="0"/>
          <a:ext cx="0" cy="0"/>
          <a:chOff x="0" y="0"/>
          <a:chExt cx="0" cy="0"/>
        </a:xfrm>
      </p:grpSpPr>
      <p:sp>
        <p:nvSpPr>
          <p:cNvPr id="2" name="QC_5_BD.37_1#92684dc20?segpoint=1&amp;vbadefaultcenterpage=1&amp;parentnodeid=735ac8bdc&amp;vbahtmlprocessed=1&amp;hasbroken=1"/>
          <p:cNvSpPr/>
          <p:nvPr/>
        </p:nvSpPr>
        <p:spPr>
          <a:xfrm>
            <a:off x="356616" y="681926"/>
            <a:ext cx="11475720" cy="2007172"/>
          </a:xfrm>
          <a:prstGeom prst="rect">
            <a:avLst/>
          </a:prstGeom>
          <a:noFill/>
          <a:ln/>
        </p:spPr>
        <p:txBody>
          <a:bodyPr wrap="none" lIns="0" tIns="0" rIns="0" bIns="0" rtlCol="0" anchor="t"/>
          <a:lstStyle/>
          <a:p>
            <a:pPr algn="l" latinLnBrk="1">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5.</a:t>
            </a:r>
            <a:r>
              <a:rPr lang="en-US" altLang="zh-CN" sz="2800" b="1" i="0" dirty="0">
                <a:solidFill>
                  <a:srgbClr val="29964C"/>
                </a:solidFill>
                <a:latin typeface="KaiTi" pitchFamily="34" charset="0"/>
                <a:ea typeface="KaiTi" pitchFamily="34" charset="-122"/>
                <a:cs typeface="KaiTi" pitchFamily="34" charset="-120"/>
              </a:rPr>
              <a:t>（2022·常州中考）</a:t>
            </a:r>
            <a:r>
              <a:rPr lang="en-US" altLang="zh-CN" sz="2800" b="0" i="0" dirty="0">
                <a:solidFill>
                  <a:srgbClr val="000000"/>
                </a:solidFill>
                <a:latin typeface="Times New Roman" pitchFamily="34" charset="0"/>
                <a:ea typeface="微软雅黑" pitchFamily="34" charset="-122"/>
                <a:cs typeface="Times New Roman" pitchFamily="34" charset="-120"/>
              </a:rPr>
              <a:t>如图1-10-10所示为2022</a:t>
            </a:r>
            <a:r>
              <a:rPr lang="en-US" altLang="zh-CN" sz="2800" b="0" i="0">
                <a:solidFill>
                  <a:srgbClr val="000000"/>
                </a:solidFill>
                <a:latin typeface="Times New Roman" pitchFamily="34" charset="0"/>
                <a:ea typeface="微软雅黑" pitchFamily="34" charset="-122"/>
                <a:cs typeface="Times New Roman" pitchFamily="34" charset="-120"/>
              </a:rPr>
              <a:t>年北京冬奥会高山滑雪比赛，</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运动员与旗门杆</a:t>
            </a:r>
            <a:r>
              <a:rPr lang="en-US" altLang="zh-CN" sz="2800" b="0" i="0" dirty="0">
                <a:solidFill>
                  <a:srgbClr val="000000"/>
                </a:solidFill>
                <a:latin typeface="Times New Roman" pitchFamily="34" charset="0"/>
                <a:ea typeface="微软雅黑" pitchFamily="34" charset="-122"/>
                <a:cs typeface="Times New Roman" pitchFamily="34" charset="-120"/>
              </a:rPr>
              <a:t>（弹性杆）发生碰撞</a:t>
            </a:r>
            <a:r>
              <a:rPr lang="en-US" altLang="zh-CN" sz="2800" b="0" i="0">
                <a:solidFill>
                  <a:srgbClr val="000000"/>
                </a:solidFill>
                <a:latin typeface="Times New Roman" pitchFamily="34" charset="0"/>
                <a:ea typeface="微软雅黑" pitchFamily="34" charset="-122"/>
                <a:cs typeface="Times New Roman" pitchFamily="34" charset="-120"/>
              </a:rPr>
              <a:t>，导致运动员滑行速度明显变小且杆</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明显变弯</a:t>
            </a:r>
            <a:r>
              <a:rPr lang="en-US" altLang="zh-CN" sz="2800" b="0" i="0" dirty="0">
                <a:solidFill>
                  <a:srgbClr val="000000"/>
                </a:solidFill>
                <a:latin typeface="Times New Roman" pitchFamily="34" charset="0"/>
                <a:ea typeface="微软雅黑" pitchFamily="34" charset="-122"/>
                <a:cs typeface="Times New Roman" pitchFamily="34" charset="-120"/>
              </a:rPr>
              <a:t>。碰撞过程中</a:t>
            </a:r>
            <a:r>
              <a:rPr lang="en-US" altLang="zh-CN" sz="2800" b="0" i="0">
                <a:solidFill>
                  <a:srgbClr val="000000"/>
                </a:solidFill>
                <a:latin typeface="Times New Roman" pitchFamily="34" charset="0"/>
                <a:ea typeface="微软雅黑" pitchFamily="34" charset="-122"/>
                <a:cs typeface="Times New Roman" pitchFamily="34" charset="-120"/>
              </a:rPr>
              <a:t>，杆阻碍运动员滑行的力与运动员撞击杆的力属于</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38_1#92684dc20.bracket?vbadefaultcenterpage=1&amp;parentnodeid=735ac8bdc&amp;vbapositionanswer=25&amp;vbahtmlprocessed=1"/>
          <p:cNvSpPr/>
          <p:nvPr/>
        </p:nvSpPr>
        <p:spPr>
          <a:xfrm>
            <a:off x="763016" y="2262943"/>
            <a:ext cx="319088" cy="475933"/>
          </a:xfrm>
          <a:prstGeom prst="rect">
            <a:avLst/>
          </a:prstGeom>
          <a:noFill/>
          <a:ln/>
        </p:spPr>
        <p:txBody>
          <a:bodyPr wrap="square" lIns="0" tIns="0" rIns="0" bIns="0" rtlCol="0" anchor="t"/>
          <a:lstStyle/>
          <a:p>
            <a:pPr algn="ctr" latinLnBrk="1">
              <a:lnSpc>
                <a:spcPts val="4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pic>
        <p:nvPicPr>
          <p:cNvPr id="4" name="QC_5_BD.39_1#92684dc20?imagetipindex=10&amp;hastextimagelayout=1&amp;vbadefaultcenterpage=1&amp;parentnodeid=735ac8b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1084" y="2821114"/>
            <a:ext cx="1993392" cy="2578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39_2#92684dc20?imagetipindex=10&amp;hastextimagelayout=1&amp;vbadefaultcenterpage=1&amp;parentnodeid=735ac8bdc&amp;vbahtmlprocessed=1"/>
          <p:cNvSpPr/>
          <p:nvPr/>
        </p:nvSpPr>
        <p:spPr>
          <a:xfrm>
            <a:off x="8685936" y="5526722"/>
            <a:ext cx="1563687" cy="475615"/>
          </a:xfrm>
          <a:prstGeom prst="rect">
            <a:avLst/>
          </a:prstGeom>
          <a:noFill/>
          <a:ln/>
        </p:spPr>
        <p:txBody>
          <a:bodyPr wrap="square" lIns="0" tIns="0" rIns="0" bIns="0" rtlCol="0" anchor="t"/>
          <a:lstStyle/>
          <a:p>
            <a:pPr algn="ctr"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图1-10-10</a:t>
            </a:r>
            <a:endParaRPr lang="en-US" altLang="zh-CN" sz="2800" dirty="0"/>
          </a:p>
        </p:txBody>
      </p:sp>
      <p:sp>
        <p:nvSpPr>
          <p:cNvPr id="6" name="QC_5_BD.39_3#92684dc20.choices?hastextimagelayout=1&amp;vbadefaultcenterpage=1&amp;parentnodeid=735ac8bdc&amp;vbahtmlprocessed=1"/>
          <p:cNvSpPr/>
          <p:nvPr/>
        </p:nvSpPr>
        <p:spPr>
          <a:xfrm>
            <a:off x="356616" y="2735198"/>
            <a:ext cx="8531352" cy="2011807"/>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A.同一个力</a:t>
            </a:r>
            <a:endParaRPr lang="en-US" altLang="zh-CN" sz="2800" dirty="0"/>
          </a:p>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B.一对平衡力</a:t>
            </a:r>
            <a:endParaRPr lang="en-US" altLang="zh-CN" sz="2800" dirty="0"/>
          </a:p>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C.一对相互作用力</a:t>
            </a:r>
            <a:endParaRPr lang="en-US" altLang="zh-CN" sz="2800" dirty="0"/>
          </a:p>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D.同一物体受到的不满足平衡条件的两个力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Hexin Slide 36checked= 1 &amp; amp; version = 1.0.5checked=1&amp;version=1.0.5">
    <p:spTree>
      <p:nvGrpSpPr>
        <p:cNvPr id="1" name=""/>
        <p:cNvGrpSpPr/>
        <p:nvPr/>
      </p:nvGrpSpPr>
      <p:grpSpPr>
        <a:xfrm>
          <a:off x="0" y="0"/>
          <a:ext cx="0" cy="0"/>
          <a:chOff x="0" y="0"/>
          <a:chExt cx="0" cy="0"/>
        </a:xfrm>
      </p:grpSpPr>
      <p:sp>
        <p:nvSpPr>
          <p:cNvPr id="2" name="QC_5_BD.40_1#db986e5c6?segpoint=1&amp;vbadefaultcenterpage=1&amp;parentnodeid=735ac8bdc&amp;vbahtmlprocessed=1&amp;hasbroken=1"/>
          <p:cNvSpPr/>
          <p:nvPr/>
        </p:nvSpPr>
        <p:spPr>
          <a:xfrm>
            <a:off x="356616" y="81353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6.</a:t>
            </a:r>
            <a:r>
              <a:rPr lang="en-US" altLang="zh-CN" sz="2800" b="1" i="0" dirty="0">
                <a:solidFill>
                  <a:srgbClr val="29964C"/>
                </a:solidFill>
                <a:latin typeface="KaiTi" pitchFamily="34" charset="0"/>
                <a:ea typeface="KaiTi" pitchFamily="34" charset="-122"/>
                <a:cs typeface="KaiTi" pitchFamily="34" charset="-120"/>
              </a:rPr>
              <a:t>（2022·鄂尔多斯中考）</a:t>
            </a:r>
            <a:r>
              <a:rPr lang="en-US" altLang="zh-CN" sz="2800" b="0" i="0" dirty="0">
                <a:solidFill>
                  <a:srgbClr val="000000"/>
                </a:solidFill>
                <a:latin typeface="Times New Roman" pitchFamily="34" charset="0"/>
                <a:ea typeface="微软雅黑" pitchFamily="34" charset="-122"/>
                <a:cs typeface="Times New Roman" pitchFamily="34" charset="-120"/>
              </a:rPr>
              <a:t>如图1-10-11所示是一款消毒机器人</a:t>
            </a:r>
            <a:r>
              <a:rPr lang="en-US" altLang="zh-CN" sz="2800" b="0" i="0">
                <a:solidFill>
                  <a:srgbClr val="000000"/>
                </a:solidFill>
                <a:latin typeface="Times New Roman" pitchFamily="34" charset="0"/>
                <a:ea typeface="微软雅黑" pitchFamily="34" charset="-122"/>
                <a:cs typeface="Times New Roman" pitchFamily="34" charset="-120"/>
              </a:rPr>
              <a:t>，消毒液储</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存于机器人箱体内部</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41_1#db986e5c6.bracket?vbadefaultcenterpage=1&amp;parentnodeid=735ac8bdc&amp;vbapositionanswer=26&amp;vbahtmlprocessed=1"/>
          <p:cNvSpPr/>
          <p:nvPr/>
        </p:nvSpPr>
        <p:spPr>
          <a:xfrm>
            <a:off x="7176516" y="1498435"/>
            <a:ext cx="30480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p:pic>
        <p:nvPicPr>
          <p:cNvPr id="4" name="QC_5_BD.42_1#db986e5c6?imagetipindex=11&amp;hastextimagelayout=1&amp;vbadefaultcenterpage=1&amp;parentnodeid=735ac8b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62388" y="2152618"/>
            <a:ext cx="1188720" cy="24048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2_2#db986e5c6?imagetipindex=11&amp;hastextimagelayout=1&amp;vbadefaultcenterpage=1&amp;parentnodeid=735ac8bdc&amp;vbahtmlprocessed=1"/>
          <p:cNvSpPr/>
          <p:nvPr/>
        </p:nvSpPr>
        <p:spPr>
          <a:xfrm>
            <a:off x="9581508" y="4684490"/>
            <a:ext cx="1550479"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图1-10-11</a:t>
            </a:r>
            <a:endParaRPr lang="en-US" altLang="zh-CN" sz="2800" dirty="0"/>
          </a:p>
        </p:txBody>
      </p:sp>
      <p:sp>
        <p:nvSpPr>
          <p:cNvPr id="6" name="QC_5_BD.42_3#db986e5c6.choices?hastextimagelayout=1&amp;vbadefaultcenterpage=1&amp;parentnodeid=735ac8bdc&amp;vbahtmlprocessed=1"/>
          <p:cNvSpPr/>
          <p:nvPr/>
        </p:nvSpPr>
        <p:spPr>
          <a:xfrm>
            <a:off x="356616" y="2098706"/>
            <a:ext cx="8531352" cy="37720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A.机器人对地面的压力和机器人受到的重力是相互作用力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B.机器人匀速直线前进时，所受牵引力和阻力是一对平衡力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C.喷洒药液消毒过程中，机器人的惯性大小保持不变</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D.机器人边前进边消毒时，与地面间摩擦力大小不变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Hexin Slide 37checked= 1 &amp; amp; version = 1.0.5checked=1&amp;version=1.0.5">
    <p:spTree>
      <p:nvGrpSpPr>
        <p:cNvPr id="1" name=""/>
        <p:cNvGrpSpPr/>
        <p:nvPr/>
      </p:nvGrpSpPr>
      <p:grpSpPr>
        <a:xfrm>
          <a:off x="0" y="0"/>
          <a:ext cx="0" cy="0"/>
          <a:chOff x="0" y="0"/>
          <a:chExt cx="0" cy="0"/>
        </a:xfrm>
      </p:grpSpPr>
      <p:sp>
        <p:nvSpPr>
          <p:cNvPr id="2" name="QC_5_BD.43_1#ecdf40916?segpoint=1&amp;vbadefaultcenterpage=1&amp;parentnodeid=735ac8bdc&amp;vbahtmlprocessed=1&amp;hasbroken=1"/>
          <p:cNvSpPr/>
          <p:nvPr/>
        </p:nvSpPr>
        <p:spPr>
          <a:xfrm>
            <a:off x="356616" y="693356"/>
            <a:ext cx="11475720" cy="1729804"/>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7.</a:t>
            </a:r>
            <a:r>
              <a:rPr lang="en-US" altLang="zh-CN" sz="2800" b="1" i="0" dirty="0">
                <a:solidFill>
                  <a:srgbClr val="29964C"/>
                </a:solidFill>
                <a:latin typeface="KaiTi" pitchFamily="34" charset="0"/>
                <a:ea typeface="KaiTi" pitchFamily="34" charset="-122"/>
                <a:cs typeface="KaiTi" pitchFamily="34" charset="-120"/>
              </a:rPr>
              <a:t>（2022·南京中考）</a:t>
            </a:r>
            <a:r>
              <a:rPr lang="en-US" altLang="zh-CN" sz="2800" b="0" i="0" dirty="0">
                <a:solidFill>
                  <a:srgbClr val="000000"/>
                </a:solidFill>
                <a:latin typeface="Times New Roman" pitchFamily="34" charset="0"/>
                <a:ea typeface="微软雅黑" pitchFamily="34" charset="-122"/>
                <a:cs typeface="Times New Roman" pitchFamily="34" charset="-120"/>
              </a:rPr>
              <a:t>如图1-10-12所示，</a:t>
            </a:r>
            <a:r>
              <a:rPr lang="en-US" altLang="zh-CN" sz="2800" b="0" i="0">
                <a:solidFill>
                  <a:srgbClr val="000000"/>
                </a:solidFill>
                <a:latin typeface="Times New Roman" pitchFamily="34" charset="0"/>
                <a:ea typeface="微软雅黑" pitchFamily="34" charset="-122"/>
                <a:cs typeface="Times New Roman" pitchFamily="34" charset="-120"/>
              </a:rPr>
              <a:t>用球形的珠子连成均匀的珠链，</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把珠链挂在一个水平横杆上</a:t>
            </a:r>
            <a:r>
              <a:rPr lang="en-US" altLang="zh-CN" sz="2800" b="0" i="0" dirty="0">
                <a:solidFill>
                  <a:srgbClr val="000000"/>
                </a:solidFill>
                <a:latin typeface="Times New Roman" pitchFamily="34" charset="0"/>
                <a:ea typeface="微软雅黑" pitchFamily="34" charset="-122"/>
                <a:cs typeface="Times New Roman" pitchFamily="34" charset="-120"/>
              </a:rPr>
              <a:t>，横杆表面光滑，横截面为直角三角形</a:t>
            </a:r>
            <a:r>
              <a:rPr lang="en-US" altLang="zh-CN" sz="2800" b="0" i="0">
                <a:solidFill>
                  <a:srgbClr val="000000"/>
                </a:solidFill>
                <a:latin typeface="Times New Roman" pitchFamily="34" charset="0"/>
                <a:ea typeface="微软雅黑" pitchFamily="34" charset="-122"/>
                <a:cs typeface="Times New Roman" pitchFamily="34" charset="-120"/>
              </a:rPr>
              <a:t>。开始</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时</a:t>
            </a:r>
            <a:r>
              <a:rPr lang="en-US" altLang="zh-CN" sz="2800" b="0" i="0" dirty="0">
                <a:solidFill>
                  <a:srgbClr val="000000"/>
                </a:solidFill>
                <a:latin typeface="Times New Roman" pitchFamily="34" charset="0"/>
                <a:ea typeface="微软雅黑" pitchFamily="34" charset="-122"/>
                <a:cs typeface="Times New Roman" pitchFamily="34" charset="-120"/>
              </a:rPr>
              <a:t>，珠链静止。</a:t>
            </a:r>
            <a:r>
              <a:rPr lang="en-US" altLang="zh-CN" sz="2800" b="0" i="0">
                <a:solidFill>
                  <a:srgbClr val="000000"/>
                </a:solidFill>
                <a:latin typeface="Times New Roman" pitchFamily="34" charset="0"/>
                <a:ea typeface="微软雅黑" pitchFamily="34" charset="-122"/>
                <a:cs typeface="Times New Roman" pitchFamily="34" charset="-120"/>
              </a:rPr>
              <a:t>下列对珠链运动状态的判断正确的是(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44_1#ecdf40916.bracket?vbadefaultcenterpage=1&amp;parentnodeid=735ac8bdc&amp;vbapositionanswer=27&amp;vbahtmlprocessed=1"/>
          <p:cNvSpPr/>
          <p:nvPr/>
        </p:nvSpPr>
        <p:spPr>
          <a:xfrm>
            <a:off x="8941816" y="1950927"/>
            <a:ext cx="319088"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pic>
        <p:nvPicPr>
          <p:cNvPr id="4" name="QC_5_BD.45_1#ecdf40916?imagetipindex=12&amp;hastextimagelayout=1&amp;vbadefaultcenterpage=1&amp;parentnodeid=735ac8b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26614" y="2553144"/>
            <a:ext cx="3136392" cy="20208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5_2#ecdf40916?imagetipindex=12&amp;hastextimagelayout=1&amp;vbadefaultcenterpage=1&amp;parentnodeid=735ac8bdc&amp;vbahtmlprocessed=1"/>
          <p:cNvSpPr/>
          <p:nvPr/>
        </p:nvSpPr>
        <p:spPr>
          <a:xfrm>
            <a:off x="9312966" y="4700968"/>
            <a:ext cx="1563687" cy="539623"/>
          </a:xfrm>
          <a:prstGeom prst="rect">
            <a:avLst/>
          </a:prstGeom>
          <a:noFill/>
          <a:ln/>
        </p:spPr>
        <p:txBody>
          <a:bodyPr wrap="square" lIns="0" tIns="0" rIns="0" bIns="0" rtlCol="0" anchor="t"/>
          <a:lstStyle/>
          <a:p>
            <a:pPr algn="ctr"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图1-10-12</a:t>
            </a:r>
            <a:endParaRPr lang="en-US" altLang="zh-CN" sz="2800" dirty="0"/>
          </a:p>
        </p:txBody>
      </p:sp>
      <mc:AlternateContent xmlns:mc="http://schemas.openxmlformats.org/markup-compatibility/2006" xmlns:a14="http://schemas.microsoft.com/office/drawing/2010/main">
        <mc:Choice Requires="a14">
          <p:sp>
            <p:nvSpPr>
              <p:cNvPr id="6" name="QC_5_BD.45_3#ecdf40916.choices?hastextimagelayout=1&amp;vbadefaultcenterpage=1&amp;parentnodeid=735ac8bdc&amp;vbahtmlprocessed=1&amp;hasbroken=1"/>
              <p:cNvSpPr/>
              <p:nvPr/>
            </p:nvSpPr>
            <p:spPr>
              <a:xfrm>
                <a:off x="356616" y="2426144"/>
                <a:ext cx="8202168" cy="3564763"/>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A.斜面</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倾斜程度更大，</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面上的珠子将沿斜面</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下滑</a:t>
                </a:r>
                <a:r>
                  <a:rPr lang="en-US" altLang="zh-CN" sz="2800" b="0" i="0" dirty="0">
                    <a:solidFill>
                      <a:srgbClr val="000000"/>
                    </a:solidFill>
                    <a:latin typeface="Times New Roman" pitchFamily="34" charset="0"/>
                    <a:ea typeface="微软雅黑" pitchFamily="34" charset="-122"/>
                    <a:cs typeface="Times New Roman" pitchFamily="34" charset="-120"/>
                  </a:rPr>
                  <a:t>，拉动整个珠链绕横杆顺时针转动</a:t>
                </a:r>
                <a:endParaRPr lang="en-US" altLang="zh-CN" sz="2800" dirty="0"/>
              </a:p>
              <a:p>
                <a:pPr algn="l" latinLnBrk="1">
                  <a:lnSpc>
                    <a:spcPts val="49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.斜面</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上的珠子更多，</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𝐴𝐶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面上的珠子将沿斜面</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下滑</a:t>
                </a:r>
                <a:r>
                  <a:rPr lang="en-US" altLang="zh-CN" sz="2800" b="0" i="0" dirty="0">
                    <a:solidFill>
                      <a:srgbClr val="000000"/>
                    </a:solidFill>
                    <a:latin typeface="Times New Roman" pitchFamily="34" charset="0"/>
                    <a:ea typeface="微软雅黑" pitchFamily="34" charset="-122"/>
                    <a:cs typeface="Times New Roman" pitchFamily="34" charset="-120"/>
                  </a:rPr>
                  <a:t>，拉动整个珠链绕横杆逆时针转动</a:t>
                </a:r>
                <a:endParaRPr lang="en-US" altLang="zh-CN" sz="2800" dirty="0"/>
              </a:p>
              <a:p>
                <a:pPr algn="l" latinLnBrk="1">
                  <a:lnSpc>
                    <a:spcPts val="49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.珠链将保持静止</a:t>
                </a:r>
                <a:endParaRPr lang="en-US" altLang="zh-CN" sz="2800" dirty="0"/>
              </a:p>
              <a:p>
                <a:pPr algn="l"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.以上三种情况都有可能</a:t>
                </a:r>
                <a:endParaRPr lang="en-US" altLang="zh-CN" sz="2800" dirty="0"/>
              </a:p>
            </p:txBody>
          </p:sp>
        </mc:Choice>
        <mc:Fallback xmlns="">
          <p:sp>
            <p:nvSpPr>
              <p:cNvPr id="6" name="QC_5_BD.45_3#ecdf40916.choices?hastextimagelayout=1&amp;vbadefaultcenterpage=1&amp;parentnodeid=735ac8bdc&amp;vbahtmlprocessed=1&amp;hasbroken=1"/>
              <p:cNvSpPr>
                <a:spLocks noRot="1" noChangeAspect="1" noMove="1" noResize="1" noEditPoints="1" noAdjustHandles="1" noChangeArrowheads="1" noChangeShapeType="1" noTextEdit="1"/>
              </p:cNvSpPr>
              <p:nvPr/>
            </p:nvSpPr>
            <p:spPr>
              <a:xfrm>
                <a:off x="356616" y="2426144"/>
                <a:ext cx="8202168" cy="3564763"/>
              </a:xfrm>
              <a:prstGeom prst="rect">
                <a:avLst/>
              </a:prstGeom>
              <a:blipFill>
                <a:blip r:embed="rId4"/>
                <a:stretch>
                  <a:fillRect l="-2677" b="-735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Hexin Slide 38checked= 1 &amp; amp; version = 1.0.5checked=1&amp;version=1.0.5">
    <p:spTree>
      <p:nvGrpSpPr>
        <p:cNvPr id="1" name=""/>
        <p:cNvGrpSpPr/>
        <p:nvPr/>
      </p:nvGrpSpPr>
      <p:grpSpPr>
        <a:xfrm>
          <a:off x="0" y="0"/>
          <a:ext cx="0" cy="0"/>
          <a:chOff x="0" y="0"/>
          <a:chExt cx="0" cy="0"/>
        </a:xfrm>
      </p:grpSpPr>
      <p:sp>
        <p:nvSpPr>
          <p:cNvPr id="2" name="QC_5#b522c58c9?vbadefaultcenterpage=1&amp;parentnodeid=735ac8bdc&amp;vbahtmlprocessed=1&amp;hasbroken=1"/>
          <p:cNvSpPr/>
          <p:nvPr/>
        </p:nvSpPr>
        <p:spPr>
          <a:xfrm>
            <a:off x="356616" y="1434909"/>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8.</a:t>
            </a:r>
            <a:r>
              <a:rPr lang="en-US" altLang="zh-CN" sz="2800" b="0" i="0">
                <a:solidFill>
                  <a:srgbClr val="000000"/>
                </a:solidFill>
                <a:latin typeface="Times New Roman" pitchFamily="34" charset="0"/>
                <a:ea typeface="微软雅黑" pitchFamily="34" charset="-122"/>
                <a:cs typeface="Times New Roman" pitchFamily="34" charset="-120"/>
              </a:rPr>
              <a:t>下列关于力和运动关系的说法正确的是(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46_1#b522c58c9.bracket?vbadefaultcenterpage=1&amp;parentnodeid=735ac8bdc&amp;vbapositionanswer=28&amp;vbahtmlprocessed=1"/>
          <p:cNvSpPr/>
          <p:nvPr/>
        </p:nvSpPr>
        <p:spPr>
          <a:xfrm>
            <a:off x="7062216" y="1479734"/>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4" name="QC_5_BD.47_1#b522c58c9.choices?vbadefaultcenterpage=1&amp;parentnodeid=735ac8bdc&amp;vbahtmlprocessed=1"/>
          <p:cNvSpPr/>
          <p:nvPr/>
        </p:nvSpPr>
        <p:spPr>
          <a:xfrm>
            <a:off x="356616" y="2080513"/>
            <a:ext cx="11475720"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A.小明没有推动静止的汽车，是由于推力小于摩擦力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B.竖直向上抛出的篮球到达最高点时，受到平衡力的作用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C.行驶中的客车突然刹车时，乘客由于受到惯性的作用会向前倾倒</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D.粉笔盒放在水平桌面上，桌面对粉笔盒的支持力是由于桌面发生弹性形变产生的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Hexin Slide 39checked= 1 &amp; amp; version = 1.0.5checked=1&amp;version=1.0.5">
    <p:spTree>
      <p:nvGrpSpPr>
        <p:cNvPr id="1" name=""/>
        <p:cNvGrpSpPr/>
        <p:nvPr/>
      </p:nvGrpSpPr>
      <p:grpSpPr>
        <a:xfrm>
          <a:off x="0" y="0"/>
          <a:ext cx="0" cy="0"/>
          <a:chOff x="0" y="0"/>
          <a:chExt cx="0" cy="0"/>
        </a:xfrm>
      </p:grpSpPr>
      <p:sp>
        <p:nvSpPr>
          <p:cNvPr id="2" name="C_4_BD#e6d8cb9fb?vbadefaultcenterpage=1&amp;parentnodeid=0e2c035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二、填空与作图题</a:t>
            </a:r>
            <a:endParaRPr lang="en-US" altLang="zh-CN" sz="3000" dirty="0"/>
          </a:p>
        </p:txBody>
      </p:sp>
      <p:sp>
        <p:nvSpPr>
          <p:cNvPr id="3" name="QO_5#67abeed9d?vbadefaultcenterpage=1&amp;parentnodeid=e6d8cb9fb&amp;vbahtmlprocessed=1"/>
          <p:cNvSpPr/>
          <p:nvPr/>
        </p:nvSpPr>
        <p:spPr>
          <a:xfrm>
            <a:off x="356616" y="1220978"/>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9.</a:t>
            </a:r>
            <a:r>
              <a:rPr lang="en-US" altLang="zh-CN" sz="2800" b="1" i="0" dirty="0">
                <a:solidFill>
                  <a:srgbClr val="29964C"/>
                </a:solidFill>
                <a:latin typeface="KaiTi" pitchFamily="34" charset="0"/>
                <a:ea typeface="KaiTi" pitchFamily="34" charset="-122"/>
                <a:cs typeface="KaiTi" pitchFamily="34" charset="-120"/>
              </a:rPr>
              <a:t>（2022·临沂中考节选）</a:t>
            </a:r>
            <a:r>
              <a:rPr lang="en-US" altLang="zh-CN" sz="2800" b="0" i="0" dirty="0">
                <a:solidFill>
                  <a:srgbClr val="000000"/>
                </a:solidFill>
                <a:latin typeface="Times New Roman" pitchFamily="34" charset="0"/>
                <a:ea typeface="微软雅黑" pitchFamily="34" charset="-122"/>
                <a:cs typeface="Times New Roman" pitchFamily="34" charset="-120"/>
              </a:rPr>
              <a:t>2022年4月16日9时56分，神舟十三号载人飞船返回舱在东风着陆场成功着陆。神舟十三号载人飞行任务取得圆满成功，中国航天又站在了一个新的起点上。</a:t>
            </a:r>
            <a:endParaRPr lang="en-US" altLang="zh-CN" sz="2800" dirty="0"/>
          </a:p>
        </p:txBody>
      </p:sp>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name="Hexin Slide 4checked= 1 &amp; amp; version = 1.0.5checked=1&amp;version=1.0.5">
    <p:spTree>
      <p:nvGrpSpPr>
        <p:cNvPr id="1" name=""/>
        <p:cNvGrpSpPr/>
        <p:nvPr/>
      </p:nvGrpSpPr>
      <p:grpSpPr>
        <a:xfrm>
          <a:off x="0" y="0"/>
          <a:ext cx="0" cy="0"/>
          <a:chOff x="0" y="0"/>
          <a:chExt cx="0" cy="0"/>
        </a:xfrm>
      </p:grpSpPr>
      <p:sp>
        <p:nvSpPr>
          <p:cNvPr id="2" name="C_3_BD#3eca0f5d8.fixed?vbadefaultcenterpage=1&amp;parentnodeid=0d6e1e2cd&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基础知识梳理</a:t>
            </a:r>
            <a:endParaRPr lang="en-US" altLang="zh-CN" sz="5500" dirty="0"/>
          </a:p>
        </p:txBody>
      </p:sp>
      <p:sp>
        <p:nvSpPr>
          <p:cNvPr id="3" name="C_3#3eca0f5d8.fixed?vbadefaultcenterpage=1&amp;parentnodeid=0d6e1e2cd&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01</a:t>
            </a:r>
            <a:endParaRPr lang="en-US" altLang="zh-CN" sz="55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Hexin Slide 40checked= 1 &amp; amp; version = 1.0.5checked=1&amp;version=1.0.5">
    <p:spTree>
      <p:nvGrpSpPr>
        <p:cNvPr id="1" name=""/>
        <p:cNvGrpSpPr/>
        <p:nvPr/>
      </p:nvGrpSpPr>
      <p:grpSpPr>
        <a:xfrm>
          <a:off x="0" y="0"/>
          <a:ext cx="0" cy="0"/>
          <a:chOff x="0" y="0"/>
          <a:chExt cx="0" cy="0"/>
        </a:xfrm>
      </p:grpSpPr>
      <p:pic>
        <p:nvPicPr>
          <p:cNvPr id="2" name="QB_6_BD.48_1#5838311dd?imagetipindex=13&amp;hastextimagelayout=1&amp;vbadefaultcenterpage=1&amp;parentnodeid=67abeed9d&amp;vbahtmlprocessed=1&amp;hassurroun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28088" y="803750"/>
            <a:ext cx="3666744" cy="2496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6_BD.48_2#5838311dd?imagetipindex=13&amp;hastextimagelayout=1&amp;vbadefaultcenterpage=1&amp;parentnodeid=67abeed9d&amp;vbahtmlprocessed=1"/>
          <p:cNvSpPr/>
          <p:nvPr/>
        </p:nvSpPr>
        <p:spPr>
          <a:xfrm>
            <a:off x="9179616" y="3427062"/>
            <a:ext cx="15636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图1-10-13</a:t>
            </a:r>
            <a:endParaRPr lang="en-US" altLang="zh-CN" sz="2800" dirty="0"/>
          </a:p>
        </p:txBody>
      </p:sp>
      <p:sp>
        <p:nvSpPr>
          <p:cNvPr id="4" name="QB_6_BD.48_3#5838311dd?hastextimagelayout=1&amp;segpoint=1&amp;vbadefaultcenterpage=1&amp;parentnodeid=67abeed9d&amp;vbahtmlprocessed=1&amp;hasbroken=1&amp;hassurround=1"/>
          <p:cNvSpPr/>
          <p:nvPr/>
        </p:nvSpPr>
        <p:spPr>
          <a:xfrm>
            <a:off x="356616" y="785463"/>
            <a:ext cx="7671816" cy="3840480"/>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（1）2021年10月16日0时23分，搭载神舟十三号</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的运载火箭顺利发射升空。火箭发射前，发射台</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下的水池内需注入大量的水。点火升空时，发射</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台周围出现大量的“白雾”（如图1-10-13），</a:t>
            </a:r>
            <a:r>
              <a:rPr lang="en-US" altLang="zh-CN" sz="2800" b="0" i="0" dirty="0" err="1">
                <a:solidFill>
                  <a:srgbClr val="000000"/>
                </a:solidFill>
                <a:latin typeface="Times New Roman" pitchFamily="34" charset="0"/>
                <a:ea typeface="微软雅黑" pitchFamily="34" charset="-122"/>
                <a:cs typeface="Times New Roman" pitchFamily="34" charset="-120"/>
              </a:rPr>
              <a:t>这是</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水蒸气</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err="1">
                <a:solidFill>
                  <a:srgbClr val="000000"/>
                </a:solidFill>
                <a:latin typeface="Times New Roman" pitchFamily="34" charset="0"/>
                <a:ea typeface="微软雅黑" pitchFamily="34" charset="-122"/>
                <a:cs typeface="Times New Roman" pitchFamily="34" charset="-120"/>
              </a:rPr>
              <a:t>填物态变化名称）的结果。火箭</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加速升空的过程中，飞船的机械能</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。6时56</a:t>
            </a:r>
          </a:p>
          <a:p>
            <a:pPr latinLnBrk="1">
              <a:lnSpc>
                <a:spcPct val="150000"/>
              </a:lnSpc>
            </a:pPr>
            <a:endParaRPr lang="en-US" altLang="zh-CN" sz="2800" dirty="0"/>
          </a:p>
        </p:txBody>
      </p:sp>
      <p:sp>
        <p:nvSpPr>
          <p:cNvPr id="5" name="QB_6_AN.49_1#5838311dd.blank?vbadefaultcenterpage=1&amp;parentnodeid=67abeed9d&amp;vbapositionanswer=29&amp;vbahtmlprocessed=1"/>
          <p:cNvSpPr/>
          <p:nvPr/>
        </p:nvSpPr>
        <p:spPr>
          <a:xfrm>
            <a:off x="1563116" y="3324947"/>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液化</a:t>
            </a:r>
            <a:endParaRPr lang="en-US" altLang="zh-CN" sz="2800" dirty="0"/>
          </a:p>
        </p:txBody>
      </p:sp>
      <p:sp>
        <p:nvSpPr>
          <p:cNvPr id="6" name="QB_6_AN.50_1#5838311dd.blank?vbadefaultcenterpage=1&amp;parentnodeid=67abeed9d&amp;vbapositionanswer=30&amp;vbahtmlprocessed=1"/>
          <p:cNvSpPr/>
          <p:nvPr/>
        </p:nvSpPr>
        <p:spPr>
          <a:xfrm>
            <a:off x="5830316" y="3959871"/>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增大</a:t>
            </a:r>
            <a:endParaRPr lang="en-US" altLang="zh-CN" sz="2800" dirty="0"/>
          </a:p>
        </p:txBody>
      </p:sp>
      <p:sp>
        <p:nvSpPr>
          <p:cNvPr id="7" name="QB_6_AN.51_1#5838311dd.blank?vbadefaultcenterpage=1&amp;parentnodeid=67abeed9d&amp;vbapositionanswer=31&amp;vbahtmlprocessed=1"/>
          <p:cNvSpPr/>
          <p:nvPr/>
        </p:nvSpPr>
        <p:spPr>
          <a:xfrm>
            <a:off x="851916" y="529370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静止</a:t>
            </a:r>
            <a:endParaRPr lang="en-US" altLang="zh-CN" sz="2800" dirty="0"/>
          </a:p>
        </p:txBody>
      </p:sp>
      <p:sp>
        <p:nvSpPr>
          <p:cNvPr id="8" name="QB_6_BD.48_3#5838311dd?hastextimagelayout=1&amp;segpoint=1&amp;vbadefaultcenterpage=1&amp;parentnodeid=67abeed9d&amp;vbahtmlprocessed=1&amp;hasbroken=1&amp;hassurround=1">
            <a:extLst>
              <a:ext uri="{FF2B5EF4-FFF2-40B4-BE49-F238E27FC236}">
                <a16:creationId xmlns:a16="http://schemas.microsoft.com/office/drawing/2014/main" xmlns="" id="{A58D5D8F-5E98-4EF6-8434-160919A3CEF7}"/>
              </a:ext>
            </a:extLst>
          </p:cNvPr>
          <p:cNvSpPr/>
          <p:nvPr/>
        </p:nvSpPr>
        <p:spPr>
          <a:xfrm>
            <a:off x="356616" y="4691728"/>
            <a:ext cx="11475720" cy="1207072"/>
          </a:xfrm>
          <a:prstGeom prst="rect">
            <a:avLst/>
          </a:prstGeom>
          <a:noFill/>
          <a:ln/>
        </p:spPr>
        <p:txBody>
          <a:bodyPr wrap="none" lIns="0" tIns="0" rIns="0" bIns="0" rtlCol="0" anchor="t"/>
          <a:lstStyle/>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分，飞船与天和核心舱完成交会对接。对接后，相对于天和核心舱，飞船</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是</a:t>
            </a:r>
            <a:r>
              <a:rPr lang="en-US" altLang="zh-CN" sz="2800" i="0" dirty="0" err="1">
                <a:solidFill>
                  <a:srgbClr val="000000"/>
                </a:solidFill>
                <a:latin typeface="SimSun" pitchFamily="34" charset="0"/>
                <a:ea typeface="SimSun" pitchFamily="34" charset="-122"/>
                <a:cs typeface="SimSun" pitchFamily="34" charset="-120"/>
              </a:rPr>
              <a:t>______</a:t>
            </a:r>
            <a:r>
              <a:rPr lang="en-US" altLang="zh-CN" sz="2800" b="0" i="0" dirty="0" err="1">
                <a:solidFill>
                  <a:srgbClr val="000000"/>
                </a:solidFill>
                <a:latin typeface="Times New Roman" pitchFamily="34" charset="0"/>
                <a:ea typeface="微软雅黑" pitchFamily="34" charset="-122"/>
                <a:cs typeface="Times New Roman" pitchFamily="34" charset="-120"/>
              </a:rPr>
              <a:t>的</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Hexin Slide 41checked= 1 &amp; amp; version = 1.0.5checked=1&amp;version=1.0.5">
    <p:spTree>
      <p:nvGrpSpPr>
        <p:cNvPr id="1" name=""/>
        <p:cNvGrpSpPr/>
        <p:nvPr/>
      </p:nvGrpSpPr>
      <p:grpSpPr>
        <a:xfrm>
          <a:off x="0" y="0"/>
          <a:ext cx="0" cy="0"/>
          <a:chOff x="0" y="0"/>
          <a:chExt cx="0" cy="0"/>
        </a:xfrm>
      </p:grpSpPr>
      <p:pic>
        <p:nvPicPr>
          <p:cNvPr id="2" name="QB_6_BD.52_1#0a54195bd?imagetipindex=14&amp;hastextimagelayout=1&amp;vbadefaultcenterpage=1&amp;parentnodeid=67abeed9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30030" y="1151477"/>
            <a:ext cx="3300984" cy="2916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6_BD.52_2#0a54195bd?imagetipindex=14&amp;hastextimagelayout=1&amp;vbadefaultcenterpage=1&amp;parentnodeid=67abeed9d&amp;vbahtmlprocessed=1"/>
          <p:cNvSpPr/>
          <p:nvPr/>
        </p:nvSpPr>
        <p:spPr>
          <a:xfrm>
            <a:off x="9298678" y="4195413"/>
            <a:ext cx="15636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图1-10-14</a:t>
            </a:r>
            <a:endParaRPr lang="en-US" altLang="zh-CN" sz="2800" dirty="0"/>
          </a:p>
        </p:txBody>
      </p:sp>
      <p:sp>
        <p:nvSpPr>
          <p:cNvPr id="4" name="QB_6_BD.52_3#0a54195bd?hastextimagelayout=1&amp;segpoint=1&amp;vbadefaultcenterpage=1&amp;parentnodeid=67abeed9d&amp;vbahtmlprocessed=1"/>
          <p:cNvSpPr/>
          <p:nvPr/>
        </p:nvSpPr>
        <p:spPr>
          <a:xfrm>
            <a:off x="356616" y="1133189"/>
            <a:ext cx="8037576"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（2）2021年12月9日，“天宫课堂”第一课开讲。</a:t>
            </a:r>
            <a:endParaRPr lang="en-US" altLang="zh-CN" sz="2800" dirty="0"/>
          </a:p>
        </p:txBody>
      </p:sp>
      <mc:AlternateContent xmlns:mc="http://schemas.openxmlformats.org/markup-compatibility/2006" xmlns:a14="http://schemas.microsoft.com/office/drawing/2010/main">
        <mc:Choice Requires="a14">
          <p:sp>
            <p:nvSpPr>
              <p:cNvPr id="5" name="QB_6_BD.52_4#0a54195bd?hastextimagelayout=1&amp;segpoint=1&amp;vbadefaultcenterpage=1&amp;parentnodeid=67abeed9d&amp;vbahtmlprocessed=1&amp;hasbroken=1"/>
              <p:cNvSpPr/>
              <p:nvPr/>
            </p:nvSpPr>
            <p:spPr>
              <a:xfrm>
                <a:off x="356616" y="1778730"/>
                <a:ext cx="8037576" cy="377234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如图1-10-14所示，王亚平老师演示了水中的乒乓球</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不受浮力的实验。由此可判断，核心舱内</a:t>
                </a:r>
                <a:r>
                  <a:rPr lang="en-US" altLang="zh-CN" sz="2800" i="0" dirty="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（选填“能”或“不能”）用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U</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err="1">
                    <a:solidFill>
                      <a:srgbClr val="000000"/>
                    </a:solidFill>
                    <a:latin typeface="Times New Roman" pitchFamily="34" charset="0"/>
                    <a:ea typeface="微软雅黑" pitchFamily="34" charset="-122"/>
                    <a:cs typeface="Times New Roman" pitchFamily="34" charset="-120"/>
                  </a:rPr>
                  <a:t>形管压强计研究液体的</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压强。核心舱内有许多可供航天员随时把握的固定</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把手，以防止航天员移位时，由于</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err="1">
                    <a:solidFill>
                      <a:srgbClr val="000000"/>
                    </a:solidFill>
                    <a:latin typeface="Times New Roman" pitchFamily="34" charset="0"/>
                    <a:ea typeface="微软雅黑" pitchFamily="34" charset="-122"/>
                    <a:cs typeface="Times New Roman" pitchFamily="34" charset="-120"/>
                  </a:rPr>
                  <a:t>继续运动</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而碰到舱壁</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5" name="QB_6_BD.52_4#0a54195bd?hastextimagelayout=1&amp;segpoint=1&amp;vbadefaultcenterpage=1&amp;parentnodeid=67abeed9d&amp;vbahtmlprocessed=1&amp;hasbroken=1"/>
              <p:cNvSpPr>
                <a:spLocks noRot="1" noChangeAspect="1" noMove="1" noResize="1" noEditPoints="1" noAdjustHandles="1" noChangeArrowheads="1" noChangeShapeType="1" noTextEdit="1"/>
              </p:cNvSpPr>
              <p:nvPr/>
            </p:nvSpPr>
            <p:spPr>
              <a:xfrm>
                <a:off x="356616" y="1778730"/>
                <a:ext cx="8037576" cy="3772345"/>
              </a:xfrm>
              <a:prstGeom prst="rect">
                <a:avLst/>
              </a:prstGeom>
              <a:blipFill>
                <a:blip r:embed="rId4"/>
                <a:stretch>
                  <a:fillRect l="-2731" r="-379" b="-6624"/>
                </a:stretch>
              </a:blipFill>
              <a:ln/>
            </p:spPr>
            <p:txBody>
              <a:bodyPr/>
              <a:lstStyle/>
              <a:p>
                <a:r>
                  <a:rPr lang="zh-CN" altLang="en-US">
                    <a:noFill/>
                  </a:rPr>
                  <a:t> </a:t>
                </a:r>
              </a:p>
            </p:txBody>
          </p:sp>
        </mc:Fallback>
      </mc:AlternateContent>
      <p:sp>
        <p:nvSpPr>
          <p:cNvPr id="6" name="QB_6_AN.53_1#0a54195bd.blank?vbadefaultcenterpage=1&amp;parentnodeid=67abeed9d&amp;vbapositionanswer=32&amp;vbahtmlprocessed=1"/>
          <p:cNvSpPr/>
          <p:nvPr/>
        </p:nvSpPr>
        <p:spPr>
          <a:xfrm>
            <a:off x="6897116" y="2364193"/>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不能</a:t>
            </a:r>
            <a:endParaRPr lang="en-US" altLang="zh-CN" sz="2800" dirty="0"/>
          </a:p>
        </p:txBody>
      </p:sp>
      <p:sp>
        <p:nvSpPr>
          <p:cNvPr id="7" name="QB_6_AN.54_1#0a54195bd.blank?vbadefaultcenterpage=1&amp;parentnodeid=67abeed9d&amp;vbapositionanswer=33&amp;vbahtmlprocessed=1"/>
          <p:cNvSpPr/>
          <p:nvPr/>
        </p:nvSpPr>
        <p:spPr>
          <a:xfrm>
            <a:off x="5830316" y="430675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惯性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Hexin Slide 4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5_1#4ca736cbd?segpoint=1&amp;vbadefaultcenterpage=1&amp;parentnodeid=67abeed9d&amp;vbahtmlprocessed=1&amp;hasbroken=1"/>
              <p:cNvSpPr/>
              <p:nvPr/>
            </p:nvSpPr>
            <p:spPr>
              <a:xfrm>
                <a:off x="356616" y="425517"/>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（3）2022年3月23日，“天宫课堂”再度开课。如图1-10-15甲所示</a:t>
                </a:r>
                <a:r>
                  <a:rPr lang="en-US" altLang="zh-CN" sz="2800" b="0" i="0">
                    <a:solidFill>
                      <a:srgbClr val="000000"/>
                    </a:solidFill>
                    <a:latin typeface="Times New Roman" pitchFamily="34" charset="0"/>
                    <a:ea typeface="微软雅黑" pitchFamily="34" charset="-122"/>
                    <a:cs typeface="Times New Roman" pitchFamily="34" charset="-120"/>
                  </a:rPr>
                  <a:t>，两块透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明板上的水球接触后合成一个</a:t>
                </a:r>
                <a:r>
                  <a:rPr lang="en-US" altLang="zh-CN" sz="2800" b="0" i="0" dirty="0">
                    <a:solidFill>
                      <a:srgbClr val="000000"/>
                    </a:solidFill>
                    <a:latin typeface="Times New Roman" pitchFamily="34" charset="0"/>
                    <a:ea typeface="微软雅黑" pitchFamily="34" charset="-122"/>
                    <a:cs typeface="Times New Roman" pitchFamily="34" charset="-120"/>
                  </a:rPr>
                  <a:t>，然后将两块透明板分开</a:t>
                </a:r>
                <a:r>
                  <a:rPr lang="en-US" altLang="zh-CN" sz="2800" b="0" i="0">
                    <a:solidFill>
                      <a:srgbClr val="000000"/>
                    </a:solidFill>
                    <a:latin typeface="Times New Roman" pitchFamily="34" charset="0"/>
                    <a:ea typeface="微软雅黑" pitchFamily="34" charset="-122"/>
                    <a:cs typeface="Times New Roman" pitchFamily="34" charset="-120"/>
                  </a:rPr>
                  <a:t>，中间形成一个长</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约</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的液桥</a:t>
                </a:r>
                <a:r>
                  <a:rPr lang="en-US" altLang="zh-CN" sz="2800" b="0" i="0">
                    <a:solidFill>
                      <a:srgbClr val="000000"/>
                    </a:solidFill>
                    <a:latin typeface="Times New Roman" pitchFamily="34" charset="0"/>
                    <a:ea typeface="微软雅黑" pitchFamily="34" charset="-122"/>
                    <a:cs typeface="Times New Roman" pitchFamily="34" charset="-120"/>
                  </a:rPr>
                  <a:t>。这一实验说明分子间存在</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力</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6_BD.55_1#4ca736cbd?segpoint=1&amp;vbadefaultcenterpage=1&amp;parentnodeid=67abeed9d&amp;vbahtmlprocessed=1&amp;hasbroken=1"/>
              <p:cNvSpPr>
                <a:spLocks noRot="1" noChangeAspect="1" noMove="1" noResize="1" noEditPoints="1" noAdjustHandles="1" noChangeArrowheads="1" noChangeShapeType="1" noTextEdit="1"/>
              </p:cNvSpPr>
              <p:nvPr/>
            </p:nvSpPr>
            <p:spPr>
              <a:xfrm>
                <a:off x="356616" y="425517"/>
                <a:ext cx="11475720" cy="1847152"/>
              </a:xfrm>
              <a:prstGeom prst="rect">
                <a:avLst/>
              </a:prstGeom>
              <a:blipFill>
                <a:blip r:embed="rId3"/>
                <a:stretch>
                  <a:fillRect l="-1913" r="-956" b="-1254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BD.55_2#4ca736cbd?segpoint=1&amp;vbadefaultcenterpage=1&amp;parentnodeid=67abeed9d&amp;vbahtmlprocessed=1&amp;hasbroken=1"/>
              <p:cNvSpPr/>
              <p:nvPr/>
            </p:nvSpPr>
            <p:spPr>
              <a:xfrm>
                <a:off x="356616" y="2285305"/>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如图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1−10−15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乙所示，太空抛物实验中，奥运顶流“冰墩墩</a:t>
                </a:r>
                <a:r>
                  <a:rPr lang="en-US" altLang="zh-CN" sz="2800" b="0" i="0">
                    <a:solidFill>
                      <a:srgbClr val="000000"/>
                    </a:solidFill>
                    <a:latin typeface="Times New Roman" pitchFamily="34" charset="0"/>
                    <a:ea typeface="微软雅黑" pitchFamily="34" charset="-122"/>
                    <a:cs typeface="Times New Roman" pitchFamily="34" charset="-120"/>
                  </a:rPr>
                  <a:t>”被王亚平</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抛出后</a:t>
                </a:r>
                <a:r>
                  <a:rPr lang="en-US" altLang="zh-CN" sz="2800" b="0" i="0" dirty="0">
                    <a:solidFill>
                      <a:srgbClr val="000000"/>
                    </a:solidFill>
                    <a:latin typeface="Times New Roman" pitchFamily="34" charset="0"/>
                    <a:ea typeface="微软雅黑" pitchFamily="34" charset="-122"/>
                    <a:cs typeface="Times New Roman" pitchFamily="34" charset="-120"/>
                  </a:rPr>
                  <a:t>，假如它不受任何外力</a:t>
                </a:r>
                <a:r>
                  <a:rPr lang="en-US" altLang="zh-CN" sz="2800" b="0" i="0">
                    <a:solidFill>
                      <a:srgbClr val="000000"/>
                    </a:solidFill>
                    <a:latin typeface="Times New Roman" pitchFamily="34" charset="0"/>
                    <a:ea typeface="微软雅黑" pitchFamily="34" charset="-122"/>
                    <a:cs typeface="Times New Roman" pitchFamily="34" charset="-120"/>
                  </a:rPr>
                  <a:t>，将</a:t>
                </a:r>
                <a:r>
                  <a:rPr lang="en-US" altLang="zh-CN" sz="2800" i="0">
                    <a:solidFill>
                      <a:srgbClr val="000000"/>
                    </a:solidFill>
                    <a:latin typeface="SimSun" pitchFamily="34" charset="0"/>
                    <a:ea typeface="SimSun" pitchFamily="34" charset="-122"/>
                    <a:cs typeface="SimSun" pitchFamily="34" charset="-120"/>
                  </a:rPr>
                  <a:t>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3" name="QB_6_BD.55_2#4ca736cbd?segpoint=1&amp;vbadefaultcenterpage=1&amp;parentnodeid=67abeed9d&amp;vbahtmlprocessed=1&amp;hasbroken=1"/>
              <p:cNvSpPr>
                <a:spLocks noRot="1" noChangeAspect="1" noMove="1" noResize="1" noEditPoints="1" noAdjustHandles="1" noChangeArrowheads="1" noChangeShapeType="1" noTextEdit="1"/>
              </p:cNvSpPr>
              <p:nvPr/>
            </p:nvSpPr>
            <p:spPr>
              <a:xfrm>
                <a:off x="356616" y="2285305"/>
                <a:ext cx="11475720" cy="1207072"/>
              </a:xfrm>
              <a:prstGeom prst="rect">
                <a:avLst/>
              </a:prstGeom>
              <a:blipFill>
                <a:blip r:embed="rId4"/>
                <a:stretch>
                  <a:fillRect l="-1913" b="-18687"/>
                </a:stretch>
              </a:blipFill>
              <a:ln/>
            </p:spPr>
            <p:txBody>
              <a:bodyPr/>
              <a:lstStyle/>
              <a:p>
                <a:r>
                  <a:rPr lang="zh-CN" altLang="en-US">
                    <a:noFill/>
                  </a:rPr>
                  <a:t> </a:t>
                </a:r>
              </a:p>
            </p:txBody>
          </p:sp>
        </mc:Fallback>
      </mc:AlternateContent>
      <p:sp>
        <p:nvSpPr>
          <p:cNvPr id="6" name="QB_6_AN.56_1#4ca736cbd.blank?vbadefaultcenterpage=1&amp;parentnodeid=67abeed9d&amp;vbapositionanswer=34&amp;vbahtmlprocessed=1"/>
          <p:cNvSpPr/>
          <p:nvPr/>
        </p:nvSpPr>
        <p:spPr>
          <a:xfrm>
            <a:off x="7235254" y="1667577"/>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引</a:t>
            </a:r>
            <a:endParaRPr lang="en-US" altLang="zh-CN" sz="2800" dirty="0"/>
          </a:p>
        </p:txBody>
      </p:sp>
      <p:sp>
        <p:nvSpPr>
          <p:cNvPr id="7" name="QB_6_AN.57_1#4ca736cbd.blank?vbadefaultcenterpage=1&amp;parentnodeid=67abeed9d&amp;vbapositionanswer=35&amp;vbahtmlprocessed=1"/>
          <p:cNvSpPr/>
          <p:nvPr/>
        </p:nvSpPr>
        <p:spPr>
          <a:xfrm>
            <a:off x="5830316" y="2887285"/>
            <a:ext cx="2570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做匀速直线运动</a:t>
            </a:r>
            <a:endParaRPr lang="en-US" altLang="zh-CN" sz="2800" dirty="0"/>
          </a:p>
        </p:txBody>
      </p:sp>
      <p:pic>
        <p:nvPicPr>
          <p:cNvPr id="8" name="QB_6_BD.55_3#4ca736cbd?imagetipindex=15&amp;vbadefaultcenterpage=1&amp;parentnodeid=67abeed9d&amp;vbahtmlprocessed=1" descr="preencoded.png">
            <a:extLst>
              <a:ext uri="{FF2B5EF4-FFF2-40B4-BE49-F238E27FC236}">
                <a16:creationId xmlns:a16="http://schemas.microsoft.com/office/drawing/2014/main" xmlns="" id="{D1A2A4C4-D102-4AA8-AF70-8E3E78C1763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834384" y="3695986"/>
            <a:ext cx="5504688" cy="2359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B_6_BD.55_4#4ca736cbd?imagetipindex=15&amp;vbadefaultcenterpage=1&amp;parentnodeid=67abeed9d&amp;vbahtmlprocessed=1">
            <a:extLst>
              <a:ext uri="{FF2B5EF4-FFF2-40B4-BE49-F238E27FC236}">
                <a16:creationId xmlns:a16="http://schemas.microsoft.com/office/drawing/2014/main" xmlns="" id="{1ED4D506-F9E5-4230-ABCB-B533907BF753}"/>
              </a:ext>
            </a:extLst>
          </p:cNvPr>
          <p:cNvSpPr/>
          <p:nvPr/>
        </p:nvSpPr>
        <p:spPr>
          <a:xfrm>
            <a:off x="5804884" y="5949048"/>
            <a:ext cx="1563687" cy="571627"/>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图1-10-15</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Hexin Slide 44checked= 1 &amp; amp; version = 1.0.5checked=1&amp;version=1.0.5">
    <p:spTree>
      <p:nvGrpSpPr>
        <p:cNvPr id="1" name=""/>
        <p:cNvGrpSpPr/>
        <p:nvPr/>
      </p:nvGrpSpPr>
      <p:grpSpPr>
        <a:xfrm>
          <a:off x="0" y="0"/>
          <a:ext cx="0" cy="0"/>
          <a:chOff x="0" y="0"/>
          <a:chExt cx="0" cy="0"/>
        </a:xfrm>
      </p:grpSpPr>
      <p:sp>
        <p:nvSpPr>
          <p:cNvPr id="2" name="QO_6_BD.58_1#9d88ff243?segpoint=1&amp;vbadefaultcenterpage=1&amp;parentnodeid=d781d9087&amp;vbahtmlprocessed=1"/>
          <p:cNvSpPr/>
          <p:nvPr/>
        </p:nvSpPr>
        <p:spPr>
          <a:xfrm>
            <a:off x="356616" y="1231741"/>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10.（1）</a:t>
            </a:r>
            <a:r>
              <a:rPr lang="en-US" altLang="zh-CN" sz="2800" b="1" i="0" dirty="0">
                <a:solidFill>
                  <a:srgbClr val="29964C"/>
                </a:solidFill>
                <a:latin typeface="KaiTi" pitchFamily="34" charset="0"/>
                <a:ea typeface="KaiTi" pitchFamily="34" charset="-122"/>
                <a:cs typeface="KaiTi" pitchFamily="34" charset="-120"/>
              </a:rPr>
              <a:t>（2022·自贡中考）</a:t>
            </a:r>
            <a:r>
              <a:rPr lang="en-US" altLang="zh-CN" sz="2800" b="0" i="0" dirty="0">
                <a:solidFill>
                  <a:srgbClr val="000000"/>
                </a:solidFill>
                <a:latin typeface="Times New Roman" pitchFamily="34" charset="0"/>
                <a:ea typeface="微软雅黑" pitchFamily="34" charset="-122"/>
                <a:cs typeface="Times New Roman" pitchFamily="34" charset="-120"/>
              </a:rPr>
              <a:t>如图1-10-16所示，物体A与弹簧连接，静止在光滑的斜面上。请作出物体A所受力的示意图。</a:t>
            </a:r>
            <a:endParaRPr lang="en-US" altLang="zh-CN" sz="2800" dirty="0"/>
          </a:p>
        </p:txBody>
      </p:sp>
      <p:sp>
        <p:nvSpPr>
          <p:cNvPr id="3" name="QO_6_BD.58_2#9d88ff243?imagetipindex=16&amp;vbadefaultcenterpage=1&amp;parentnodeid=d781d9087&amp;vbahtmlprocessed=1"/>
          <p:cNvSpPr/>
          <p:nvPr/>
        </p:nvSpPr>
        <p:spPr>
          <a:xfrm>
            <a:off x="2400268" y="4880896"/>
            <a:ext cx="15636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图1-10-16</a:t>
            </a:r>
            <a:endParaRPr lang="en-US" altLang="zh-CN" sz="2800" dirty="0"/>
          </a:p>
        </p:txBody>
      </p:sp>
      <p:pic>
        <p:nvPicPr>
          <p:cNvPr id="4" name="QO_6_BD.58_3#9d88ff243?imagetipindex=16&amp;hastextimagelayout=1&amp;vbadefaultcenterpage=1&amp;parentnodeid=d781d908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609344" y="3016536"/>
            <a:ext cx="3145536" cy="17373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AN.59_1#9d88ff243?hastextimagelayout=1&amp;vbadefaultcenterpage=1&amp;parentnodeid=d781d9087&amp;vbahtmlprocessed=1"/>
          <p:cNvSpPr/>
          <p:nvPr/>
        </p:nvSpPr>
        <p:spPr>
          <a:xfrm>
            <a:off x="6080760" y="2509107"/>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6_AN.59_2#9d88ff243?hastextimagelayout=1&amp;vbadefaultcenterpage=1&amp;parentnodeid=d781d9087&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379208" y="3203099"/>
            <a:ext cx="3145536" cy="224942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Hexin Slide 45checked= 1 &amp; amp; version = 1.0.5checked=1&amp;version=1.0.5">
    <p:spTree>
      <p:nvGrpSpPr>
        <p:cNvPr id="1" name=""/>
        <p:cNvGrpSpPr/>
        <p:nvPr/>
      </p:nvGrpSpPr>
      <p:grpSpPr>
        <a:xfrm>
          <a:off x="0" y="0"/>
          <a:ext cx="0" cy="0"/>
          <a:chOff x="0" y="0"/>
          <a:chExt cx="0" cy="0"/>
        </a:xfrm>
      </p:grpSpPr>
      <p:sp>
        <p:nvSpPr>
          <p:cNvPr id="2" name="QO_6_BD.60_1#3986ee909?segpoint=1&amp;vbadefaultcenterpage=1&amp;parentnodeid=d781d9087&amp;vbahtmlprocessed=1"/>
          <p:cNvSpPr/>
          <p:nvPr/>
        </p:nvSpPr>
        <p:spPr>
          <a:xfrm>
            <a:off x="356616" y="1250029"/>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（2022·鄂州中考）</a:t>
            </a:r>
            <a:r>
              <a:rPr lang="en-US" altLang="zh-CN" sz="2800" b="0" i="0" dirty="0">
                <a:solidFill>
                  <a:srgbClr val="000000"/>
                </a:solidFill>
                <a:latin typeface="Times New Roman" pitchFamily="34" charset="0"/>
                <a:ea typeface="微软雅黑" pitchFamily="34" charset="-122"/>
                <a:cs typeface="Times New Roman" pitchFamily="34" charset="-120"/>
              </a:rPr>
              <a:t>如图1-10-17所示，物块正在光滑的水平面上向左滑动，并压缩弹簧。请作出物块受力的示意图（不计空气阻力）。</a:t>
            </a:r>
            <a:endParaRPr lang="en-US" altLang="zh-CN" sz="2800" dirty="0"/>
          </a:p>
        </p:txBody>
      </p:sp>
      <p:sp>
        <p:nvSpPr>
          <p:cNvPr id="3" name="QO_6_BD.60_2#3986ee909?imagetipindex=17&amp;vbadefaultcenterpage=1&amp;parentnodeid=d781d9087&amp;vbahtmlprocessed=1"/>
          <p:cNvSpPr/>
          <p:nvPr/>
        </p:nvSpPr>
        <p:spPr>
          <a:xfrm>
            <a:off x="2400268" y="4862607"/>
            <a:ext cx="15636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图1-10-17</a:t>
            </a:r>
            <a:endParaRPr lang="en-US" altLang="zh-CN" sz="2800" dirty="0"/>
          </a:p>
        </p:txBody>
      </p:sp>
      <p:pic>
        <p:nvPicPr>
          <p:cNvPr id="4" name="QO_6_BD.60_3#3986ee909?imagetipindex=17&amp;hastextimagelayout=1&amp;vbadefaultcenterpage=1&amp;parentnodeid=d781d908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0976" y="3327431"/>
            <a:ext cx="4462272" cy="14081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AN.61_1#3986ee909?hastextimagelayout=1&amp;vbadefaultcenterpage=1&amp;parentnodeid=d781d9087&amp;vbahtmlprocessed=1"/>
          <p:cNvSpPr/>
          <p:nvPr/>
        </p:nvSpPr>
        <p:spPr>
          <a:xfrm>
            <a:off x="6080760" y="2527395"/>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6_AN.61_2#3986ee909?hastextimagelayout=1&amp;vbadefaultcenterpage=1&amp;parentnodeid=d781d9087&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702552" y="3221386"/>
            <a:ext cx="4498848" cy="221284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Hexin Slide 46checked= 1 &amp; amp; version = 1.0.5checked=1&amp;version=1.0.5">
    <p:spTree>
      <p:nvGrpSpPr>
        <p:cNvPr id="1" name=""/>
        <p:cNvGrpSpPr/>
        <p:nvPr/>
      </p:nvGrpSpPr>
      <p:grpSpPr>
        <a:xfrm>
          <a:off x="0" y="0"/>
          <a:ext cx="0" cy="0"/>
          <a:chOff x="0" y="0"/>
          <a:chExt cx="0" cy="0"/>
        </a:xfrm>
      </p:grpSpPr>
      <p:sp>
        <p:nvSpPr>
          <p:cNvPr id="2" name="C_4_BD#b92d58a78?vbadefaultcenterpage=1&amp;parentnodeid=0e2c035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三、实验与探究题</a:t>
            </a:r>
            <a:endParaRPr lang="en-US" altLang="zh-CN" sz="3000" dirty="0"/>
          </a:p>
        </p:txBody>
      </p:sp>
      <mc:AlternateContent xmlns:mc="http://schemas.openxmlformats.org/markup-compatibility/2006" xmlns:a14="http://schemas.microsoft.com/office/drawing/2010/main">
        <mc:Choice Requires="a14">
          <p:sp>
            <p:nvSpPr>
              <p:cNvPr id="3" name="QO_5_BD.62_1#b9b0f1bce?segpoint=1&amp;vbadefaultcenterpage=1&amp;parentnodeid=b92d58a78&amp;vbahtmlprocessed=1&amp;hasbroken=1"/>
              <p:cNvSpPr/>
              <p:nvPr/>
            </p:nvSpPr>
            <p:spPr>
              <a:xfrm>
                <a:off x="356616" y="1220978"/>
                <a:ext cx="11475720" cy="249218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11.</a:t>
                </a:r>
                <a:r>
                  <a:rPr lang="en-US" altLang="zh-CN" sz="2800" b="1" i="0" dirty="0">
                    <a:solidFill>
                      <a:srgbClr val="29964C"/>
                    </a:solidFill>
                    <a:latin typeface="KaiTi" pitchFamily="34" charset="0"/>
                    <a:ea typeface="KaiTi" pitchFamily="34" charset="-122"/>
                    <a:cs typeface="KaiTi" pitchFamily="34" charset="-120"/>
                  </a:rPr>
                  <a:t>（2022·舟山中考）</a:t>
                </a:r>
                <a:r>
                  <a:rPr lang="en-US" altLang="zh-CN" sz="2800" b="0" i="0" dirty="0">
                    <a:solidFill>
                      <a:srgbClr val="000000"/>
                    </a:solidFill>
                    <a:latin typeface="Times New Roman" pitchFamily="34" charset="0"/>
                    <a:ea typeface="微软雅黑" pitchFamily="34" charset="-122"/>
                    <a:cs typeface="Times New Roman" pitchFamily="34" charset="-120"/>
                  </a:rPr>
                  <a:t>小舟骑自行车时发现，猛踩脚踏板提升车速后</a:t>
                </a:r>
                <a:r>
                  <a:rPr lang="en-US" altLang="zh-CN" sz="2800" b="0" i="0">
                    <a:solidFill>
                      <a:srgbClr val="000000"/>
                    </a:solidFill>
                    <a:latin typeface="Times New Roman" pitchFamily="34" charset="0"/>
                    <a:ea typeface="微软雅黑" pitchFamily="34" charset="-122"/>
                    <a:cs typeface="Times New Roman" pitchFamily="34" charset="-120"/>
                  </a:rPr>
                  <a:t>，车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子能滑行的距离比不踩时远，车子在较光滑路面上滑行的距离比粗糙的路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面上要远</a:t>
                </a:r>
                <a:r>
                  <a:rPr lang="en-US" altLang="zh-CN" sz="2800" b="0" i="0" dirty="0">
                    <a:solidFill>
                      <a:srgbClr val="000000"/>
                    </a:solidFill>
                    <a:latin typeface="Times New Roman" pitchFamily="34" charset="0"/>
                    <a:ea typeface="微软雅黑" pitchFamily="34" charset="-122"/>
                    <a:cs typeface="Times New Roman" pitchFamily="34" charset="-120"/>
                  </a:rPr>
                  <a:t>。基于上述生活经验，小舟猜想：</a:t>
                </a:r>
                <a:r>
                  <a:rPr lang="en-US" altLang="zh-CN" sz="2800" b="0" i="0">
                    <a:solidFill>
                      <a:srgbClr val="000000"/>
                    </a:solidFill>
                    <a:latin typeface="Times New Roman" pitchFamily="34" charset="0"/>
                    <a:ea typeface="微软雅黑" pitchFamily="34" charset="-122"/>
                    <a:cs typeface="Times New Roman" pitchFamily="34" charset="-120"/>
                  </a:rPr>
                  <a:t>影响物体运动的因素有哪些呢？</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他进行如下探究</a:t>
                </a:r>
                <a:r>
                  <a:rPr lang="en-US" altLang="zh-CN" sz="2800" b="0" i="0" dirty="0">
                    <a:solidFill>
                      <a:srgbClr val="000000"/>
                    </a:solidFill>
                    <a:latin typeface="Times New Roman" pitchFamily="34" charset="0"/>
                    <a:ea typeface="微软雅黑" pitchFamily="34" charset="-122"/>
                    <a:cs typeface="Times New Roman" pitchFamily="34" charset="-120"/>
                  </a:rPr>
                  <a:t>，装置如图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1−10−18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所示。</a:t>
                </a:r>
                <a:endParaRPr lang="en-US" altLang="zh-CN" sz="2800" dirty="0"/>
              </a:p>
            </p:txBody>
          </p:sp>
        </mc:Choice>
        <mc:Fallback xmlns="">
          <p:sp>
            <p:nvSpPr>
              <p:cNvPr id="3" name="QO_5_BD.62_1#b9b0f1bce?segpoint=1&amp;vbadefaultcenterpage=1&amp;parentnodeid=b92d58a78&amp;vbahtmlprocessed=1&amp;hasbroken=1"/>
              <p:cNvSpPr>
                <a:spLocks noRot="1" noChangeAspect="1" noMove="1" noResize="1" noEditPoints="1" noAdjustHandles="1" noChangeArrowheads="1" noChangeShapeType="1" noTextEdit="1"/>
              </p:cNvSpPr>
              <p:nvPr/>
            </p:nvSpPr>
            <p:spPr>
              <a:xfrm>
                <a:off x="356616" y="1220978"/>
                <a:ext cx="11475720" cy="2492185"/>
              </a:xfrm>
              <a:prstGeom prst="rect">
                <a:avLst/>
              </a:prstGeom>
              <a:blipFill>
                <a:blip r:embed="rId3"/>
                <a:stretch>
                  <a:fillRect l="-1913" r="-3879" b="-9535"/>
                </a:stretch>
              </a:blipFill>
              <a:ln/>
            </p:spPr>
            <p:txBody>
              <a:bodyPr/>
              <a:lstStyle/>
              <a:p>
                <a:r>
                  <a:rPr lang="zh-CN" altLang="en-US">
                    <a:noFill/>
                  </a:rPr>
                  <a:t> </a:t>
                </a:r>
              </a:p>
            </p:txBody>
          </p:sp>
        </mc:Fallback>
      </mc:AlternateContent>
      <p:pic>
        <p:nvPicPr>
          <p:cNvPr id="4" name="QO_5_BD.62_2#b9b0f1bce?imagetipindex=18&amp;vbadefaultcenterpage=1&amp;parentnodeid=b92d58a78&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22192" y="3848100"/>
            <a:ext cx="4544568" cy="1435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2_3#b9b0f1bce?imagetipindex=18&amp;vbadefaultcenterpage=1&amp;parentnodeid=b92d58a78&amp;vbahtmlprocessed=1"/>
          <p:cNvSpPr/>
          <p:nvPr/>
        </p:nvSpPr>
        <p:spPr>
          <a:xfrm>
            <a:off x="5312632" y="5410708"/>
            <a:ext cx="15636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图1-10-18</a:t>
            </a: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name="Hexin Slide 4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62_4#b9b0f1bce?vbadefaultcenterpage=1&amp;parentnodeid=b92d58a78&amp;vbahtmlprocessed=1"/>
              <p:cNvSpPr/>
              <p:nvPr/>
            </p:nvSpPr>
            <p:spPr>
              <a:xfrm>
                <a:off x="356616" y="1455959"/>
                <a:ext cx="11475720" cy="3772345"/>
              </a:xfrm>
              <a:prstGeom prst="rect">
                <a:avLst/>
              </a:prstGeom>
              <a:noFill/>
              <a:ln/>
            </p:spPr>
            <p:txBody>
              <a:bodyPr wrap="squar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err="1">
                    <a:solidFill>
                      <a:srgbClr val="000000"/>
                    </a:solidFill>
                    <a:latin typeface="Times New Roman" pitchFamily="34" charset="0"/>
                    <a:ea typeface="微软雅黑" pitchFamily="34" charset="-122"/>
                    <a:cs typeface="Times New Roman" pitchFamily="34" charset="-120"/>
                  </a:rPr>
                  <a:t>建立猜想</a:t>
                </a:r>
                <a:r>
                  <a:rPr lang="en-US" altLang="zh-CN" sz="2800" b="0" i="0" dirty="0" smtClean="0">
                    <a:solidFill>
                      <a:srgbClr val="000000"/>
                    </a:solidFill>
                    <a:latin typeface="Times New Roman" pitchFamily="34" charset="0"/>
                    <a:ea typeface="微软雅黑" pitchFamily="34" charset="-122"/>
                    <a:cs typeface="Times New Roman" pitchFamily="34" charset="-120"/>
                  </a:rPr>
                  <a:t>】①</a:t>
                </a:r>
                <a:r>
                  <a:rPr lang="en-US" altLang="zh-CN" sz="900" b="0" i="0" u="none" dirty="0" smtClean="0">
                    <a:solidFill>
                      <a:srgbClr val="000000"/>
                    </a:solidFill>
                    <a:latin typeface="SimSun" pitchFamily="34" charset="0"/>
                    <a:ea typeface="SimSun" pitchFamily="34" charset="-122"/>
                    <a:cs typeface="SimSun" pitchFamily="34" charset="-120"/>
                  </a:rPr>
                  <a:t> </a:t>
                </a:r>
                <a:r>
                  <a:rPr lang="en-US" altLang="zh-CN" sz="100" b="0" i="0" kern="0" spc="-99900" dirty="0" smtClean="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a:t>
                </a:r>
                <a14:m>
                  <m:oMath xmlns:m="http://schemas.openxmlformats.org/officeDocument/2006/math">
                    <m:r>
                      <a:rPr lang="en-US" altLang="zh-CN" sz="2800" b="0" i="0" dirty="0" smtClean="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a:t>
                </a:r>
                <a:r>
                  <a:rPr lang="en-US" altLang="zh-CN" sz="100" b="0" i="0" kern="0" spc="-99900" dirty="0" smtClean="0">
                    <a:solidFill>
                      <a:srgbClr val="FFFFFF"/>
                    </a:solidFill>
                    <a:latin typeface="Times New Roman" pitchFamily="34" charset="0"/>
                    <a:ea typeface="微软雅黑" pitchFamily="34" charset="-122"/>
                    <a:cs typeface="Times New Roman" pitchFamily="34" charset="-120"/>
                  </a:rPr>
                  <a:t>m</a:t>
                </a:r>
                <a:r>
                  <a:rPr lang="en-US" altLang="zh-CN" sz="900" b="0" i="0" u="none" dirty="0" smtClean="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；②物体运动可能与阻力大小有关。</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【设计方案】</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方案一：在水平木板上不铺材料，让小车从斜面的不同高度由静止开始滑下，观察小车在水平面上运动的距离。</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方案二：在水平木板上分别铺上毛巾、铺上棉布和不铺材料，让小车从斜面顶端由静止开始滑下，观察小车在水平面上运动的距离。</a:t>
                </a:r>
                <a:endParaRPr lang="en-US" altLang="zh-CN" sz="2800" dirty="0"/>
              </a:p>
            </p:txBody>
          </p:sp>
        </mc:Choice>
        <mc:Fallback xmlns="">
          <p:sp>
            <p:nvSpPr>
              <p:cNvPr id="2" name="QO_5_BD.62_4#b9b0f1bce?vbadefaultcenterpage=1&amp;parentnodeid=b92d58a78&amp;vbahtmlprocessed=1"/>
              <p:cNvSpPr>
                <a:spLocks noRot="1" noChangeAspect="1" noMove="1" noResize="1" noEditPoints="1" noAdjustHandles="1" noChangeArrowheads="1" noChangeShapeType="1" noTextEdit="1"/>
              </p:cNvSpPr>
              <p:nvPr/>
            </p:nvSpPr>
            <p:spPr>
              <a:xfrm>
                <a:off x="356616" y="1455959"/>
                <a:ext cx="11475720" cy="3772345"/>
              </a:xfrm>
              <a:prstGeom prst="rect">
                <a:avLst/>
              </a:prstGeom>
              <a:blipFill rotWithShape="1">
                <a:blip r:embed="rId3"/>
                <a:stretch>
                  <a:fillRect l="-1913" r="-797" b="-6139"/>
                </a:stretch>
              </a:blipFill>
              <a:ln/>
            </p:spPr>
            <p:txBody>
              <a:bodyPr/>
              <a:lstStyle/>
              <a:p>
                <a:r>
                  <a:rPr lang="zh-CN" altLang="en-US">
                    <a:noFill/>
                  </a:rPr>
                  <a:t> </a:t>
                </a:r>
              </a:p>
            </p:txBody>
          </p:sp>
        </mc:Fallback>
      </mc:AlternateContent>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name="Hexin Slide 48checked= 1 &amp; amp; version = 1.0.5checked=1&amp;version=1.0.5">
    <p:spTree>
      <p:nvGrpSpPr>
        <p:cNvPr id="1" name=""/>
        <p:cNvGrpSpPr/>
        <p:nvPr/>
      </p:nvGrpSpPr>
      <p:grpSpPr>
        <a:xfrm>
          <a:off x="0" y="0"/>
          <a:ext cx="0" cy="0"/>
          <a:chOff x="0" y="0"/>
          <a:chExt cx="0" cy="0"/>
        </a:xfrm>
      </p:grpSpPr>
      <p:sp>
        <p:nvSpPr>
          <p:cNvPr id="2" name="QO_5_BD.62_5#b9b0f1bce?vbadefaultcenterpage=1&amp;parentnodeid=b92d58a78&amp;vbahtmlprocessed=1"/>
          <p:cNvSpPr/>
          <p:nvPr/>
        </p:nvSpPr>
        <p:spPr>
          <a:xfrm>
            <a:off x="356616" y="640842"/>
            <a:ext cx="11475720" cy="539941"/>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【交流反思】</a:t>
            </a:r>
            <a:endParaRPr lang="en-US" altLang="zh-CN" sz="2800" dirty="0"/>
          </a:p>
        </p:txBody>
      </p:sp>
      <p:sp>
        <p:nvSpPr>
          <p:cNvPr id="3" name="QB_6#b61ebb55d?vbadefaultcenterpage=1&amp;parentnodeid=b9b0f1bce&amp;vbahtmlprocessed=1&amp;hasbroken=1"/>
          <p:cNvSpPr/>
          <p:nvPr/>
        </p:nvSpPr>
        <p:spPr>
          <a:xfrm>
            <a:off x="356616" y="1238313"/>
            <a:ext cx="11475720" cy="1132396"/>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（1）方案一的设计中，小舟基于的猜想是</a:t>
            </a:r>
            <a:endParaRPr lang="en-US" altLang="zh-CN" sz="2800" dirty="0"/>
          </a:p>
          <a:p>
            <a:pPr algn="l" latinLnBrk="1">
              <a:lnSpc>
                <a:spcPts val="4800"/>
              </a:lnSpc>
            </a:pPr>
            <a:r>
              <a:rPr lang="en-US" altLang="zh-CN" sz="2800" i="0">
                <a:solidFill>
                  <a:srgbClr val="000000"/>
                </a:solidFill>
                <a:latin typeface="SimSun" pitchFamily="34" charset="0"/>
                <a:ea typeface="SimSun" pitchFamily="34" charset="-122"/>
                <a:cs typeface="SimSun" pitchFamily="34" charset="-120"/>
              </a:rPr>
              <a:t>____________________________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B_6_AN.63_1#b61ebb55d.blank?vbadefaultcenterpage=1&amp;parentnodeid=b9b0f1bce&amp;vbapositionanswer=36&amp;vbahtmlprocessed=1"/>
          <p:cNvSpPr/>
          <p:nvPr/>
        </p:nvSpPr>
        <p:spPr>
          <a:xfrm>
            <a:off x="496316" y="1797621"/>
            <a:ext cx="47037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物体运动可能与速度大小有关</a:t>
            </a:r>
            <a:endParaRPr lang="en-US" altLang="zh-CN" sz="2800" dirty="0"/>
          </a:p>
        </p:txBody>
      </p:sp>
      <p:sp>
        <p:nvSpPr>
          <p:cNvPr id="5" name="QB_6#a24f3d06e?vbadefaultcenterpage=1&amp;parentnodeid=b9b0f1bce&amp;vbahtmlprocessed=1&amp;hasbroken=1"/>
          <p:cNvSpPr/>
          <p:nvPr/>
        </p:nvSpPr>
        <p:spPr>
          <a:xfrm>
            <a:off x="356616" y="2437066"/>
            <a:ext cx="11475720" cy="1729804"/>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（2）方案二中观察到小车在毛巾表面滑行距离最近</a:t>
            </a:r>
            <a:r>
              <a:rPr lang="en-US" altLang="zh-CN" sz="2800" b="0" i="0">
                <a:solidFill>
                  <a:srgbClr val="000000"/>
                </a:solidFill>
                <a:latin typeface="Times New Roman" pitchFamily="34" charset="0"/>
                <a:ea typeface="微软雅黑" pitchFamily="34" charset="-122"/>
                <a:cs typeface="Times New Roman" pitchFamily="34" charset="-120"/>
              </a:rPr>
              <a:t>，在木板表面滑行距</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离最远</a:t>
            </a:r>
            <a:r>
              <a:rPr lang="en-US" altLang="zh-CN" sz="2800" b="0" i="0" dirty="0">
                <a:solidFill>
                  <a:srgbClr val="000000"/>
                </a:solidFill>
                <a:latin typeface="Times New Roman" pitchFamily="34" charset="0"/>
                <a:ea typeface="微软雅黑" pitchFamily="34" charset="-122"/>
                <a:cs typeface="Times New Roman" pitchFamily="34" charset="-120"/>
              </a:rPr>
              <a:t>，由此现象可知：小车受到的阻力越小，速度减小得越慢</a:t>
            </a:r>
            <a:r>
              <a:rPr lang="en-US" altLang="zh-CN" sz="2800" b="0" i="0">
                <a:solidFill>
                  <a:srgbClr val="000000"/>
                </a:solidFill>
                <a:latin typeface="Times New Roman" pitchFamily="34" charset="0"/>
                <a:ea typeface="微软雅黑" pitchFamily="34" charset="-122"/>
                <a:cs typeface="Times New Roman" pitchFamily="34" charset="-120"/>
              </a:rPr>
              <a:t>。进一步</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推理可得，不受阻力的小车将</a:t>
            </a:r>
            <a:r>
              <a:rPr lang="en-US" altLang="zh-CN" sz="2800" i="0">
                <a:solidFill>
                  <a:srgbClr val="000000"/>
                </a:solidFill>
                <a:latin typeface="SimSun" pitchFamily="34" charset="0"/>
                <a:ea typeface="SimSun" pitchFamily="34" charset="-122"/>
                <a:cs typeface="SimSun" pitchFamily="34" charset="-120"/>
              </a:rPr>
              <a:t>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6_AN.64_1#a24f3d06e.blank?vbadefaultcenterpage=1&amp;parentnodeid=b9b0f1bce&amp;vbapositionanswer=37&amp;vbahtmlprocessed=1"/>
          <p:cNvSpPr/>
          <p:nvPr/>
        </p:nvSpPr>
        <p:spPr>
          <a:xfrm>
            <a:off x="5119116" y="3593782"/>
            <a:ext cx="25701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做匀速直线运动</a:t>
            </a:r>
            <a:endParaRPr lang="en-US" altLang="zh-CN" sz="2800" dirty="0"/>
          </a:p>
        </p:txBody>
      </p:sp>
      <p:sp>
        <p:nvSpPr>
          <p:cNvPr id="7" name="QB_6#15fdbc63f?vbadefaultcenterpage=1&amp;parentnodeid=b9b0f1bce&amp;vbahtmlprocessed=1&amp;hasbroken=1"/>
          <p:cNvSpPr/>
          <p:nvPr/>
        </p:nvSpPr>
        <p:spPr>
          <a:xfrm>
            <a:off x="356616" y="4240466"/>
            <a:ext cx="11475720" cy="1729804"/>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（3）很多运动项目都需要助跑，如跳远、跳高、标枪等</a:t>
            </a:r>
            <a:r>
              <a:rPr lang="en-US" altLang="zh-CN" sz="2800" b="0" i="0">
                <a:solidFill>
                  <a:srgbClr val="000000"/>
                </a:solidFill>
                <a:latin typeface="Times New Roman" pitchFamily="34" charset="0"/>
                <a:ea typeface="微软雅黑" pitchFamily="34" charset="-122"/>
                <a:cs typeface="Times New Roman" pitchFamily="34" charset="-120"/>
              </a:rPr>
              <a:t>，目的是提高成</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绩，其原因是</a:t>
            </a:r>
          </a:p>
          <a:p>
            <a:pPr latinLnBrk="1">
              <a:lnSpc>
                <a:spcPts val="4800"/>
              </a:lnSpc>
            </a:pPr>
            <a:r>
              <a:rPr lang="en-US" altLang="zh-CN" sz="2800" i="0">
                <a:solidFill>
                  <a:srgbClr val="000000"/>
                </a:solidFill>
                <a:latin typeface="SimSun" pitchFamily="34" charset="0"/>
                <a:ea typeface="SimSun" pitchFamily="34" charset="-122"/>
                <a:cs typeface="SimSun" pitchFamily="34" charset="-120"/>
              </a:rPr>
              <a:t>_________________________________________________________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8" name="QB_6_AN.65_1#15fdbc63f.blank?vbadefaultcenterpage=1&amp;parentnodeid=b9b0f1bce&amp;vbapositionanswer=38&amp;vbahtmlprocessed=1"/>
          <p:cNvSpPr/>
          <p:nvPr/>
        </p:nvSpPr>
        <p:spPr>
          <a:xfrm>
            <a:off x="585216" y="5397182"/>
            <a:ext cx="9682163" cy="539941"/>
          </a:xfrm>
          <a:prstGeom prst="rect">
            <a:avLst/>
          </a:prstGeom>
          <a:noFill/>
          <a:ln/>
        </p:spPr>
        <p:txBody>
          <a:bodyPr wrap="square" lIns="0" tIns="0" rIns="0" bIns="0" rtlCol="0" anchor="t"/>
          <a:lstStyle/>
          <a:p>
            <a:pPr algn="ctr" latinLnBrk="1">
              <a:lnSpc>
                <a:spcPts val="4800"/>
              </a:lnSpc>
            </a:pPr>
            <a:r>
              <a:rPr lang="en-US" altLang="zh-CN" sz="2800" b="0" i="0">
                <a:solidFill>
                  <a:srgbClr val="FF0000"/>
                </a:solidFill>
                <a:latin typeface="微软雅黑" pitchFamily="34" charset="0"/>
                <a:ea typeface="微软雅黑" pitchFamily="34" charset="-122"/>
                <a:cs typeface="微软雅黑" pitchFamily="34" charset="-120"/>
              </a:rPr>
              <a:t>助跑会增大动能</a:t>
            </a:r>
            <a:r>
              <a:rPr lang="en-US" altLang="zh-CN" sz="2800" b="0" i="0" dirty="0">
                <a:solidFill>
                  <a:srgbClr val="FF0000"/>
                </a:solidFill>
                <a:latin typeface="微软雅黑" pitchFamily="34" charset="0"/>
                <a:ea typeface="微软雅黑" pitchFamily="34" charset="-122"/>
                <a:cs typeface="微软雅黑" pitchFamily="34" charset="-120"/>
              </a:rPr>
              <a:t>，通过转化为更多的其他形式的能来提高成绩</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Hexin Slide 49checked= 1 &amp; amp; version = 1.0.5checked=1&amp;version=1.0.5">
    <p:spTree>
      <p:nvGrpSpPr>
        <p:cNvPr id="1" name=""/>
        <p:cNvGrpSpPr/>
        <p:nvPr/>
      </p:nvGrpSpPr>
      <p:grpSpPr>
        <a:xfrm>
          <a:off x="0" y="0"/>
          <a:ext cx="0" cy="0"/>
          <a:chOff x="0" y="0"/>
          <a:chExt cx="0" cy="0"/>
        </a:xfrm>
      </p:grpSpPr>
      <p:sp>
        <p:nvSpPr>
          <p:cNvPr id="2" name="QO_5_BD.66_1#3631403f7?segpoint=1&amp;vbadefaultcenterpage=1&amp;parentnodeid=b92d58a78&amp;vbahtmlprocessed=1"/>
          <p:cNvSpPr/>
          <p:nvPr/>
        </p:nvSpPr>
        <p:spPr>
          <a:xfrm>
            <a:off x="356616" y="731615"/>
            <a:ext cx="11475720" cy="987679"/>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12.</a:t>
            </a:r>
            <a:r>
              <a:rPr lang="en-US" altLang="zh-CN" sz="2800" b="1" i="0" dirty="0">
                <a:solidFill>
                  <a:srgbClr val="29964C"/>
                </a:solidFill>
                <a:latin typeface="KaiTi" pitchFamily="34" charset="0"/>
                <a:ea typeface="KaiTi" pitchFamily="34" charset="-122"/>
                <a:cs typeface="KaiTi" pitchFamily="34" charset="-120"/>
              </a:rPr>
              <a:t>（2022·聊城中考）</a:t>
            </a:r>
            <a:r>
              <a:rPr lang="en-US" altLang="zh-CN" sz="2800" b="0" i="0" dirty="0">
                <a:solidFill>
                  <a:srgbClr val="000000"/>
                </a:solidFill>
                <a:latin typeface="Times New Roman" pitchFamily="34" charset="0"/>
                <a:ea typeface="微软雅黑" pitchFamily="34" charset="-122"/>
                <a:cs typeface="Times New Roman" pitchFamily="34" charset="-120"/>
              </a:rPr>
              <a:t>在探究“二力平衡条件”的实验中，小聪同学采用的实验装置如图1-10-19甲所示，小明同学采用的实验装置</a:t>
            </a:r>
            <a:endParaRPr lang="en-US" altLang="zh-CN" sz="2800" dirty="0"/>
          </a:p>
        </p:txBody>
      </p:sp>
      <p:sp>
        <p:nvSpPr>
          <p:cNvPr id="3" name="QO_5_BD.66_2#3631403f7?segpoint=1&amp;vbadefaultcenterpage=1&amp;parentnodeid=b92d58a78&amp;vbahtmlprocessed=1"/>
          <p:cNvSpPr/>
          <p:nvPr/>
        </p:nvSpPr>
        <p:spPr>
          <a:xfrm>
            <a:off x="356616" y="1793081"/>
            <a:ext cx="11475720" cy="475615"/>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如图1-10-19乙所示。</a:t>
            </a:r>
            <a:endParaRPr lang="en-US" altLang="zh-CN" sz="2800" dirty="0"/>
          </a:p>
        </p:txBody>
      </p:sp>
      <p:pic>
        <p:nvPicPr>
          <p:cNvPr id="4" name="QO_5_BD.66_3#3631403f7?imagetipindex=19&amp;vbadefaultcenterpage=1&amp;parentnodeid=b92d58a78&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37560" y="2400903"/>
            <a:ext cx="5513832" cy="19202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6_4#3631403f7?imagetipindex=19&amp;vbadefaultcenterpage=1&amp;parentnodeid=b92d58a78&amp;vbahtmlprocessed=1"/>
          <p:cNvSpPr/>
          <p:nvPr/>
        </p:nvSpPr>
        <p:spPr>
          <a:xfrm>
            <a:off x="5312632" y="4448143"/>
            <a:ext cx="1563687" cy="475615"/>
          </a:xfrm>
          <a:prstGeom prst="rect">
            <a:avLst/>
          </a:prstGeom>
          <a:noFill/>
          <a:ln/>
        </p:spPr>
        <p:txBody>
          <a:bodyPr wrap="square" lIns="0" tIns="0" rIns="0" bIns="0" rtlCol="0" anchor="t"/>
          <a:lstStyle/>
          <a:p>
            <a:pPr algn="ctr"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图1-10-19</a:t>
            </a:r>
            <a:endParaRPr lang="en-US" altLang="zh-CN" sz="2800" dirty="0"/>
          </a:p>
        </p:txBody>
      </p:sp>
      <p:sp>
        <p:nvSpPr>
          <p:cNvPr id="6" name="QB_6#972efb4d0?vbadefaultcenterpage=1&amp;parentnodeid=3631403f7&amp;vbahtmlprocessed=1&amp;hasbroken=1"/>
          <p:cNvSpPr/>
          <p:nvPr/>
        </p:nvSpPr>
        <p:spPr>
          <a:xfrm>
            <a:off x="356616" y="4964652"/>
            <a:ext cx="11475720" cy="987997"/>
          </a:xfrm>
          <a:prstGeom prst="rect">
            <a:avLst/>
          </a:prstGeom>
          <a:noFill/>
          <a:ln/>
        </p:spPr>
        <p:txBody>
          <a:bodyPr wrap="none" lIns="0" tIns="0" rIns="0" bIns="0" rtlCol="0" anchor="t"/>
          <a:lstStyle/>
          <a:p>
            <a:pPr algn="l" latinLnBrk="1">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（1）老师指出图乙的装置更科学</a:t>
            </a:r>
            <a:r>
              <a:rPr lang="en-US" altLang="zh-CN" sz="2800" b="0" i="0">
                <a:solidFill>
                  <a:srgbClr val="000000"/>
                </a:solidFill>
                <a:latin typeface="Times New Roman" pitchFamily="34" charset="0"/>
                <a:ea typeface="微软雅黑" pitchFamily="34" charset="-122"/>
                <a:cs typeface="Times New Roman" pitchFamily="34" charset="-120"/>
              </a:rPr>
              <a:t>，原因是选用小车可以减小</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对</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实验结果的影响</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7" name="QB_6_AN.67_1#972efb4d0.blank?vbadefaultcenterpage=1&amp;parentnodeid=3631403f7&amp;vbapositionanswer=39&amp;vbahtmlprocessed=1"/>
          <p:cNvSpPr/>
          <p:nvPr/>
        </p:nvSpPr>
        <p:spPr>
          <a:xfrm>
            <a:off x="9919716" y="4926552"/>
            <a:ext cx="1147763" cy="475933"/>
          </a:xfrm>
          <a:prstGeom prst="rect">
            <a:avLst/>
          </a:prstGeom>
          <a:noFill/>
          <a:ln/>
        </p:spPr>
        <p:txBody>
          <a:bodyPr wrap="square" lIns="0" tIns="0" rIns="0" bIns="0" rtlCol="0" anchor="t"/>
          <a:lstStyle/>
          <a:p>
            <a:pPr algn="ctr" latinLnBrk="1">
              <a:lnSpc>
                <a:spcPts val="4100"/>
              </a:lnSpc>
            </a:pPr>
            <a:r>
              <a:rPr lang="en-US" altLang="zh-CN" sz="2800" b="0" i="0" dirty="0">
                <a:solidFill>
                  <a:srgbClr val="FF0000"/>
                </a:solidFill>
                <a:latin typeface="微软雅黑" pitchFamily="34" charset="0"/>
                <a:ea typeface="微软雅黑" pitchFamily="34" charset="-122"/>
                <a:cs typeface="微软雅黑" pitchFamily="34" charset="-120"/>
              </a:rPr>
              <a:t>摩擦力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Hexin Slide 50checked= 1 &amp; amp; version = 1.0.5checked=1&amp;version=1.0.5">
    <p:spTree>
      <p:nvGrpSpPr>
        <p:cNvPr id="1" name=""/>
        <p:cNvGrpSpPr/>
        <p:nvPr/>
      </p:nvGrpSpPr>
      <p:grpSpPr>
        <a:xfrm>
          <a:off x="0" y="0"/>
          <a:ext cx="0" cy="0"/>
          <a:chOff x="0" y="0"/>
          <a:chExt cx="0" cy="0"/>
        </a:xfrm>
      </p:grpSpPr>
      <p:sp>
        <p:nvSpPr>
          <p:cNvPr id="2" name="QB_6#b8693766e?vbadefaultcenterpage=1&amp;parentnodeid=3631403f7&amp;vbahtmlprocessed=1&amp;hasbroken=1"/>
          <p:cNvSpPr/>
          <p:nvPr/>
        </p:nvSpPr>
        <p:spPr>
          <a:xfrm>
            <a:off x="356616" y="1148810"/>
            <a:ext cx="11475720" cy="121170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0" i="0">
                <a:solidFill>
                  <a:srgbClr val="000000"/>
                </a:solidFill>
                <a:latin typeface="Times New Roman" pitchFamily="34" charset="0"/>
                <a:ea typeface="微软雅黑" pitchFamily="34" charset="-122"/>
                <a:cs typeface="Times New Roman" pitchFamily="34" charset="-120"/>
              </a:rPr>
              <a:t>）实验中判断小车是否受平衡力作用的依据是小车是否保持</a:t>
            </a:r>
            <a:r>
              <a:rPr lang="en-US" altLang="zh-CN" sz="2800" i="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选填“静止”或“匀速直线运动”）状态。</a:t>
            </a:r>
            <a:endParaRPr lang="en-US" altLang="zh-CN" sz="2800" dirty="0"/>
          </a:p>
        </p:txBody>
      </p:sp>
      <p:sp>
        <p:nvSpPr>
          <p:cNvPr id="3" name="QB_6_AN.68_1#b8693766e.blank?vbadefaultcenterpage=1&amp;parentnodeid=3631403f7&amp;vbapositionanswer=40&amp;vbahtmlprocessed=1"/>
          <p:cNvSpPr/>
          <p:nvPr/>
        </p:nvSpPr>
        <p:spPr>
          <a:xfrm>
            <a:off x="10275316" y="106914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静止</a:t>
            </a:r>
            <a:endParaRPr lang="en-US" altLang="zh-CN" sz="2800" dirty="0"/>
          </a:p>
        </p:txBody>
      </p:sp>
      <p:sp>
        <p:nvSpPr>
          <p:cNvPr id="4" name="QB_6#a1971f838?vbadefaultcenterpage=1&amp;parentnodeid=3631403f7&amp;vbahtmlprocessed=1&amp;hasbroken=1"/>
          <p:cNvSpPr/>
          <p:nvPr/>
        </p:nvSpPr>
        <p:spPr>
          <a:xfrm>
            <a:off x="356616" y="2437479"/>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（3）左右两盘放质量相等的砝码，小车保持静止</a:t>
            </a:r>
            <a:r>
              <a:rPr lang="en-US" altLang="zh-CN" sz="2800" b="0" i="0">
                <a:solidFill>
                  <a:srgbClr val="000000"/>
                </a:solidFill>
                <a:latin typeface="Times New Roman" pitchFamily="34" charset="0"/>
                <a:ea typeface="微软雅黑" pitchFamily="34" charset="-122"/>
                <a:cs typeface="Times New Roman" pitchFamily="34" charset="-120"/>
              </a:rPr>
              <a:t>。在左盘中再添加一个</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砝码</a:t>
            </a:r>
            <a:r>
              <a:rPr lang="en-US" altLang="zh-CN" sz="2800" b="0" i="0" dirty="0">
                <a:solidFill>
                  <a:srgbClr val="000000"/>
                </a:solidFill>
                <a:latin typeface="Times New Roman" pitchFamily="34" charset="0"/>
                <a:ea typeface="微软雅黑" pitchFamily="34" charset="-122"/>
                <a:cs typeface="Times New Roman" pitchFamily="34" charset="-120"/>
              </a:rPr>
              <a:t>，小车将运动</a:t>
            </a:r>
            <a:r>
              <a:rPr lang="en-US" altLang="zh-CN" sz="2800" b="0" i="0">
                <a:solidFill>
                  <a:srgbClr val="000000"/>
                </a:solidFill>
                <a:latin typeface="Times New Roman" pitchFamily="34" charset="0"/>
                <a:ea typeface="微软雅黑" pitchFamily="34" charset="-122"/>
                <a:cs typeface="Times New Roman" pitchFamily="34" charset="-120"/>
              </a:rPr>
              <a:t>，说明彼此平衡的两个力大小</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B_6_AN.69_1#a1971f838.blank?vbadefaultcenterpage=1&amp;parentnodeid=3631403f7&amp;vbapositionanswer=41&amp;vbahtmlprocessed=1"/>
          <p:cNvSpPr/>
          <p:nvPr/>
        </p:nvSpPr>
        <p:spPr>
          <a:xfrm>
            <a:off x="7963916" y="303945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相等</a:t>
            </a:r>
            <a:endParaRPr lang="en-US" altLang="zh-CN" sz="2800" dirty="0"/>
          </a:p>
        </p:txBody>
      </p:sp>
      <mc:AlternateContent xmlns:mc="http://schemas.openxmlformats.org/markup-compatibility/2006" xmlns:a14="http://schemas.microsoft.com/office/drawing/2010/main">
        <mc:Choice Requires="a14">
          <p:sp>
            <p:nvSpPr>
              <p:cNvPr id="6" name="QB_6#e4ef81825?vbadefaultcenterpage=1&amp;parentnodeid=3631403f7&amp;vbahtmlprocessed=1&amp;hasbroken=1"/>
              <p:cNvSpPr/>
              <p:nvPr/>
            </p:nvSpPr>
            <p:spPr>
              <a:xfrm>
                <a:off x="356616" y="3651726"/>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（4）小车处于静止后，保持</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与</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的大小不变</a:t>
                </a:r>
                <a:r>
                  <a:rPr lang="en-US" altLang="zh-CN" sz="2800" b="0" i="0">
                    <a:solidFill>
                      <a:srgbClr val="000000"/>
                    </a:solidFill>
                    <a:latin typeface="Times New Roman" pitchFamily="34" charset="0"/>
                    <a:ea typeface="微软雅黑" pitchFamily="34" charset="-122"/>
                    <a:cs typeface="Times New Roman" pitchFamily="34" charset="-120"/>
                  </a:rPr>
                  <a:t>，把小车在水平桌面上扭</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转一个角度后释放</a:t>
                </a:r>
                <a:r>
                  <a:rPr lang="en-US" altLang="zh-CN" sz="2800" b="0" i="0" dirty="0">
                    <a:solidFill>
                      <a:srgbClr val="000000"/>
                    </a:solidFill>
                    <a:latin typeface="Times New Roman" pitchFamily="34" charset="0"/>
                    <a:ea typeface="微软雅黑" pitchFamily="34" charset="-122"/>
                    <a:cs typeface="Times New Roman" pitchFamily="34" charset="-120"/>
                  </a:rPr>
                  <a:t>，小车将转动</a:t>
                </a:r>
                <a:r>
                  <a:rPr lang="en-US" altLang="zh-CN" sz="2800" b="0" i="0">
                    <a:solidFill>
                      <a:srgbClr val="000000"/>
                    </a:solidFill>
                    <a:latin typeface="Times New Roman" pitchFamily="34" charset="0"/>
                    <a:ea typeface="微软雅黑" pitchFamily="34" charset="-122"/>
                    <a:cs typeface="Times New Roman" pitchFamily="34" charset="-120"/>
                  </a:rPr>
                  <a:t>，说明彼此平衡的两个力必须在</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a:t>
                </a:r>
                <a:r>
                  <a:rPr lang="en-US" altLang="zh-CN" sz="2800" b="0" i="0">
                    <a:solidFill>
                      <a:srgbClr val="000000"/>
                    </a:solidFill>
                    <a:latin typeface="Times New Roman" pitchFamily="34" charset="0"/>
                    <a:ea typeface="微软雅黑" pitchFamily="34" charset="-122"/>
                    <a:cs typeface="Times New Roman" pitchFamily="34" charset="-120"/>
                  </a:rPr>
                  <a:t>上</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6" name="QB_6#e4ef81825?vbadefaultcenterpage=1&amp;parentnodeid=3631403f7&amp;vbahtmlprocessed=1&amp;hasbroken=1"/>
              <p:cNvSpPr>
                <a:spLocks noRot="1" noChangeAspect="1" noMove="1" noResize="1" noEditPoints="1" noAdjustHandles="1" noChangeArrowheads="1" noChangeShapeType="1" noTextEdit="1"/>
              </p:cNvSpPr>
              <p:nvPr/>
            </p:nvSpPr>
            <p:spPr>
              <a:xfrm>
                <a:off x="356616" y="3651726"/>
                <a:ext cx="11475720" cy="1847152"/>
              </a:xfrm>
              <a:prstGeom prst="rect">
                <a:avLst/>
              </a:prstGeom>
              <a:blipFill>
                <a:blip r:embed="rId3"/>
                <a:stretch>
                  <a:fillRect l="-1913" r="-956" b="-12871"/>
                </a:stretch>
              </a:blipFill>
              <a:ln/>
            </p:spPr>
            <p:txBody>
              <a:bodyPr/>
              <a:lstStyle/>
              <a:p>
                <a:r>
                  <a:rPr lang="zh-CN" altLang="en-US">
                    <a:noFill/>
                  </a:rPr>
                  <a:t> </a:t>
                </a:r>
              </a:p>
            </p:txBody>
          </p:sp>
        </mc:Fallback>
      </mc:AlternateContent>
      <p:sp>
        <p:nvSpPr>
          <p:cNvPr id="7" name="QB_6_AN.70_1#e4ef81825.blank?vbadefaultcenterpage=1&amp;parentnodeid=3631403f7&amp;vbapositionanswer=42&amp;vbahtmlprocessed=1"/>
          <p:cNvSpPr/>
          <p:nvPr/>
        </p:nvSpPr>
        <p:spPr>
          <a:xfrm>
            <a:off x="585216" y="4893786"/>
            <a:ext cx="1503363" cy="571945"/>
          </a:xfrm>
          <a:prstGeom prst="rect">
            <a:avLst/>
          </a:prstGeom>
          <a:noFill/>
          <a:ln/>
        </p:spPr>
        <p:txBody>
          <a:bodyPr wrap="square" lIns="0" tIns="0" rIns="0" bIns="0" rtlCol="0" anchor="t"/>
          <a:lstStyle/>
          <a:p>
            <a:pPr algn="ctr" latinLnBrk="1">
              <a:lnSpc>
                <a:spcPts val="5100"/>
              </a:lnSpc>
            </a:pPr>
            <a:r>
              <a:rPr lang="en-US" altLang="zh-CN" sz="2800" b="0" i="0">
                <a:solidFill>
                  <a:srgbClr val="FF0000"/>
                </a:solidFill>
                <a:latin typeface="微软雅黑" pitchFamily="34" charset="0"/>
                <a:ea typeface="微软雅黑" pitchFamily="34" charset="-122"/>
                <a:cs typeface="微软雅黑" pitchFamily="34" charset="-120"/>
              </a:rPr>
              <a:t>同一直线</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Hexin Slide 5checked= 1 &amp; amp; version = 1.0.5checked=1&amp;version=1.0.5">
    <p:spTree>
      <p:nvGrpSpPr>
        <p:cNvPr id="1" name=""/>
        <p:cNvGrpSpPr/>
        <p:nvPr/>
      </p:nvGrpSpPr>
      <p:grpSpPr>
        <a:xfrm>
          <a:off x="0" y="0"/>
          <a:ext cx="0" cy="0"/>
          <a:chOff x="0" y="0"/>
          <a:chExt cx="0" cy="0"/>
        </a:xfrm>
      </p:grpSpPr>
      <p:sp>
        <p:nvSpPr>
          <p:cNvPr id="2" name="C_4_BD#e86292b53?vbadefaultcenterpage=1&amp;parentnodeid=3eca0f5d8&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阻力对物体运动的影响</a:t>
            </a:r>
            <a:endParaRPr lang="en-US" altLang="zh-CN" sz="3000" dirty="0"/>
          </a:p>
        </p:txBody>
      </p:sp>
      <p:sp>
        <p:nvSpPr>
          <p:cNvPr id="3" name="P_5_BD#9acb2c64a?vbadefaultcenterpage=1&amp;parentnodeid=e86292b53&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物体的运动并不需要力来维持，运动的物体之所以会停下来</a:t>
            </a:r>
            <a:r>
              <a:rPr lang="en-US" altLang="zh-CN" sz="2800" b="0" i="0">
                <a:solidFill>
                  <a:srgbClr val="000000"/>
                </a:solidFill>
                <a:latin typeface="Times New Roman" pitchFamily="34" charset="0"/>
                <a:ea typeface="微软雅黑" pitchFamily="34" charset="-122"/>
                <a:cs typeface="Times New Roman" pitchFamily="34" charset="-120"/>
              </a:rPr>
              <a:t>，是因为</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受到了</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AN.1_1#9acb2c64a.blank?vbadefaultcenterpage=1&amp;parentnodeid=e86292b53&amp;vbapositionanswer=1&amp;vbahtmlprocessed=1"/>
          <p:cNvSpPr/>
          <p:nvPr/>
        </p:nvSpPr>
        <p:spPr>
          <a:xfrm>
            <a:off x="1563116" y="1852142"/>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阻力</a:t>
            </a:r>
            <a:endParaRPr lang="en-US" altLang="zh-CN" sz="2800" dirty="0"/>
          </a:p>
        </p:txBody>
      </p:sp>
      <p:sp>
        <p:nvSpPr>
          <p:cNvPr id="5" name="C_4_BD#c310d0224?vbadefaultcenterpage=1&amp;parentnodeid=3eca0f5d8&amp;vbahtmlprocessed=1"/>
          <p:cNvSpPr/>
          <p:nvPr/>
        </p:nvSpPr>
        <p:spPr>
          <a:xfrm>
            <a:off x="356616" y="247897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牛顿第一定律（惯性定律）</a:t>
            </a:r>
            <a:endParaRPr lang="en-US" altLang="zh-CN" sz="3000" dirty="0"/>
          </a:p>
        </p:txBody>
      </p:sp>
      <p:sp>
        <p:nvSpPr>
          <p:cNvPr id="6" name="P_5_BD#aeefbab55?vbadefaultcenterpage=1&amp;parentnodeid=c310d0224&amp;vbahtmlprocessed=1&amp;hasbroken=1"/>
          <p:cNvSpPr/>
          <p:nvPr/>
        </p:nvSpPr>
        <p:spPr>
          <a:xfrm>
            <a:off x="356616" y="3164078"/>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一切物体在没有受到力的作用时</a:t>
            </a:r>
            <a:r>
              <a:rPr lang="en-US" altLang="zh-CN" sz="2800" b="0" i="0">
                <a:solidFill>
                  <a:srgbClr val="000000"/>
                </a:solidFill>
                <a:latin typeface="Times New Roman" pitchFamily="34" charset="0"/>
                <a:ea typeface="微软雅黑" pitchFamily="34" charset="-122"/>
                <a:cs typeface="Times New Roman" pitchFamily="34" charset="-120"/>
              </a:rPr>
              <a:t>，总保持</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状态或</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_______________</a:t>
            </a:r>
            <a:r>
              <a:rPr lang="en-US" altLang="zh-CN" sz="2800" b="0" i="0">
                <a:solidFill>
                  <a:srgbClr val="000000"/>
                </a:solidFill>
                <a:latin typeface="Times New Roman" pitchFamily="34" charset="0"/>
                <a:ea typeface="微软雅黑" pitchFamily="34" charset="-122"/>
                <a:cs typeface="Times New Roman" pitchFamily="34" charset="-120"/>
              </a:rPr>
              <a:t>状态</a:t>
            </a:r>
            <a:r>
              <a:rPr lang="en-US" altLang="zh-CN" sz="2800" b="0" i="0" dirty="0">
                <a:solidFill>
                  <a:srgbClr val="000000"/>
                </a:solidFill>
                <a:latin typeface="Times New Roman" pitchFamily="34" charset="0"/>
                <a:ea typeface="微软雅黑" pitchFamily="34" charset="-122"/>
                <a:cs typeface="Times New Roman" pitchFamily="34" charset="-120"/>
              </a:rPr>
              <a:t>。牛顿第一定律不是由实验直接得出的</a:t>
            </a:r>
            <a:r>
              <a:rPr lang="en-US" altLang="zh-CN" sz="2800" b="0" i="0">
                <a:solidFill>
                  <a:srgbClr val="000000"/>
                </a:solidFill>
                <a:latin typeface="Times New Roman" pitchFamily="34" charset="0"/>
                <a:ea typeface="微软雅黑" pitchFamily="34" charset="-122"/>
                <a:cs typeface="Times New Roman" pitchFamily="34" charset="-120"/>
              </a:rPr>
              <a:t>，而是在大</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量实验的基础上通过</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得来的</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7" name="P_5_AN.2_1#aeefbab55.blank?vbadefaultcenterpage=1&amp;parentnodeid=c310d0224&amp;vbapositionanswer=2&amp;vbahtmlprocessed=1"/>
          <p:cNvSpPr/>
          <p:nvPr/>
        </p:nvSpPr>
        <p:spPr>
          <a:xfrm>
            <a:off x="7608316" y="3127183"/>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静止</a:t>
            </a:r>
            <a:endParaRPr lang="en-US" altLang="zh-CN" sz="2800" dirty="0"/>
          </a:p>
        </p:txBody>
      </p:sp>
      <p:sp>
        <p:nvSpPr>
          <p:cNvPr id="8" name="P_5_AN.3_1#aeefbab55.blank?vbadefaultcenterpage=1&amp;parentnodeid=c310d0224&amp;vbapositionanswer=3&amp;vbahtmlprocessed=1"/>
          <p:cNvSpPr/>
          <p:nvPr/>
        </p:nvSpPr>
        <p:spPr>
          <a:xfrm>
            <a:off x="585216" y="3788421"/>
            <a:ext cx="2214563" cy="571945"/>
          </a:xfrm>
          <a:prstGeom prst="rect">
            <a:avLst/>
          </a:prstGeom>
          <a:noFill/>
          <a:ln/>
        </p:spPr>
        <p:txBody>
          <a:bodyPr wrap="square" lIns="0" tIns="0" rIns="0" bIns="0" rtlCol="0" anchor="t"/>
          <a:lstStyle/>
          <a:p>
            <a:pPr algn="ctr" latinLnBrk="1">
              <a:lnSpc>
                <a:spcPts val="5100"/>
              </a:lnSpc>
            </a:pPr>
            <a:r>
              <a:rPr lang="zh-CN" altLang="en-US" sz="2800" b="1" dirty="0" smtClean="0">
                <a:solidFill>
                  <a:srgbClr val="FF0000"/>
                </a:solidFill>
              </a:rPr>
              <a:t>匀速直线运动</a:t>
            </a:r>
            <a:endParaRPr lang="en-US" altLang="zh-CN" sz="2800" b="1" dirty="0">
              <a:solidFill>
                <a:srgbClr val="FF0000"/>
              </a:solidFill>
            </a:endParaRPr>
          </a:p>
        </p:txBody>
      </p:sp>
      <p:sp>
        <p:nvSpPr>
          <p:cNvPr id="9" name="P_5_AN.4_1#aeefbab55.blank?vbadefaultcenterpage=1&amp;parentnodeid=c310d0224&amp;vbapositionanswer=4&amp;vbahtmlprocessed=1"/>
          <p:cNvSpPr/>
          <p:nvPr/>
        </p:nvSpPr>
        <p:spPr>
          <a:xfrm>
            <a:off x="3696716" y="4425594"/>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科学推理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blinds(horizontal)">
                                      <p:cBhvr>
                                        <p:cTn id="31" dur="500"/>
                                        <p:tgtEl>
                                          <p:spTgt spid="9">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blinds(horizontal)">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8" grpId="0" build="p" animBg="1"/>
      <p:bldP spid="9"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Hexin Slide 5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name="Hexin Slide 6checked= 1 &amp; amp; version = 1.0.5checked=1&amp;version=1.0.5">
    <p:spTree>
      <p:nvGrpSpPr>
        <p:cNvPr id="1" name=""/>
        <p:cNvGrpSpPr/>
        <p:nvPr/>
      </p:nvGrpSpPr>
      <p:grpSpPr>
        <a:xfrm>
          <a:off x="0" y="0"/>
          <a:ext cx="0" cy="0"/>
          <a:chOff x="0" y="0"/>
          <a:chExt cx="0" cy="0"/>
        </a:xfrm>
      </p:grpSpPr>
      <p:sp>
        <p:nvSpPr>
          <p:cNvPr id="2" name="C_4_BD#ccb49c5a8?vbadefaultcenterpage=1&amp;parentnodeid=3eca0f5d8&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惯性</a:t>
            </a:r>
            <a:endParaRPr lang="en-US" altLang="zh-CN" sz="3000" dirty="0"/>
          </a:p>
        </p:txBody>
      </p:sp>
      <p:sp>
        <p:nvSpPr>
          <p:cNvPr id="3" name="P_5_BD#2a57b94e4?segpoint=1&amp;vbadefaultcenterpage=1&amp;parentnodeid=ccb49c5a8&amp;vbahtmlprocessed=1&amp;hasbroken=1"/>
          <p:cNvSpPr/>
          <p:nvPr/>
        </p:nvSpPr>
        <p:spPr>
          <a:xfrm>
            <a:off x="356616" y="1220978"/>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1.定义</a:t>
            </a:r>
            <a:r>
              <a:rPr lang="en-US" altLang="zh-CN" sz="2800" b="0" i="0">
                <a:solidFill>
                  <a:srgbClr val="000000"/>
                </a:solidFill>
                <a:latin typeface="Times New Roman" pitchFamily="34" charset="0"/>
                <a:ea typeface="微软雅黑" pitchFamily="34" charset="-122"/>
                <a:cs typeface="Times New Roman" pitchFamily="34" charset="-120"/>
              </a:rPr>
              <a:t>：物体具有保持原来运动状态</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的性质</a:t>
            </a:r>
            <a:r>
              <a:rPr lang="en-US" altLang="zh-CN" sz="2800" b="0" i="0" dirty="0">
                <a:solidFill>
                  <a:srgbClr val="000000"/>
                </a:solidFill>
                <a:latin typeface="Times New Roman" pitchFamily="34" charset="0"/>
                <a:ea typeface="微软雅黑" pitchFamily="34" charset="-122"/>
                <a:cs typeface="Times New Roman" pitchFamily="34" charset="-120"/>
              </a:rPr>
              <a:t>，叫作惯性</a:t>
            </a:r>
            <a:r>
              <a:rPr lang="en-US" altLang="zh-CN" sz="2800" b="0" i="0">
                <a:solidFill>
                  <a:srgbClr val="000000"/>
                </a:solidFill>
                <a:latin typeface="Times New Roman" pitchFamily="34" charset="0"/>
                <a:ea typeface="微软雅黑" pitchFamily="34" charset="-122"/>
                <a:cs typeface="Times New Roman" pitchFamily="34" charset="-120"/>
              </a:rPr>
              <a:t>。一切</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物体都具有惯性</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BD#2a57b94e4?segpoint=1&amp;vbadefaultcenterpage=1&amp;parentnodeid=ccb49c5a8&amp;vbahtmlprocessed=1&amp;hasbroken=1"/>
          <p:cNvSpPr/>
          <p:nvPr/>
        </p:nvSpPr>
        <p:spPr>
          <a:xfrm>
            <a:off x="356616" y="2506535"/>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2.影响惯性大小的因素</a:t>
            </a:r>
            <a:r>
              <a:rPr lang="en-US" altLang="zh-CN" sz="2800" b="0" i="0">
                <a:solidFill>
                  <a:srgbClr val="000000"/>
                </a:solidFill>
                <a:latin typeface="Times New Roman" pitchFamily="34" charset="0"/>
                <a:ea typeface="微软雅黑" pitchFamily="34" charset="-122"/>
                <a:cs typeface="Times New Roman" pitchFamily="34" charset="-120"/>
              </a:rPr>
              <a:t>：惯性的大小只与物体的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有关，与物体</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是否受力</a:t>
            </a:r>
            <a:r>
              <a:rPr lang="en-US" altLang="zh-CN" sz="2800" b="0" i="0" dirty="0">
                <a:solidFill>
                  <a:srgbClr val="000000"/>
                </a:solidFill>
                <a:latin typeface="Times New Roman" pitchFamily="34" charset="0"/>
                <a:ea typeface="微软雅黑" pitchFamily="34" charset="-122"/>
                <a:cs typeface="Times New Roman" pitchFamily="34" charset="-120"/>
              </a:rPr>
              <a:t>、运动状态等因素无关。</a:t>
            </a:r>
            <a:endParaRPr lang="en-US" altLang="zh-CN" sz="2800" dirty="0"/>
          </a:p>
        </p:txBody>
      </p:sp>
      <p:sp>
        <p:nvSpPr>
          <p:cNvPr id="5" name="P_5_AN.5_1#2a57b94e4.blank?vbadefaultcenterpage=1&amp;parentnodeid=ccb49c5a8&amp;vbapositionanswer=5&amp;vbahtmlprocessed=1"/>
          <p:cNvSpPr/>
          <p:nvPr/>
        </p:nvSpPr>
        <p:spPr>
          <a:xfrm>
            <a:off x="6808216" y="1196097"/>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不变</a:t>
            </a:r>
            <a:endParaRPr lang="en-US" altLang="zh-CN" sz="2800" dirty="0"/>
          </a:p>
        </p:txBody>
      </p:sp>
      <p:sp>
        <p:nvSpPr>
          <p:cNvPr id="6" name="P_5_AN.6_1#2a57b94e4.blank?vbadefaultcenterpage=1&amp;parentnodeid=ccb49c5a8&amp;vbapositionanswer=6&amp;vbahtmlprocessed=1"/>
          <p:cNvSpPr/>
          <p:nvPr/>
        </p:nvSpPr>
        <p:spPr>
          <a:xfrm>
            <a:off x="8586216" y="2468815"/>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质量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Hexin Slide 7checked= 1 &amp; amp; version = 1.0.5checked=1&amp;version=1.0.5">
    <p:spTree>
      <p:nvGrpSpPr>
        <p:cNvPr id="1" name=""/>
        <p:cNvGrpSpPr/>
        <p:nvPr/>
      </p:nvGrpSpPr>
      <p:grpSpPr>
        <a:xfrm>
          <a:off x="0" y="0"/>
          <a:ext cx="0" cy="0"/>
          <a:chOff x="0" y="0"/>
          <a:chExt cx="0" cy="0"/>
        </a:xfrm>
      </p:grpSpPr>
      <p:sp>
        <p:nvSpPr>
          <p:cNvPr id="2" name="P_5_BD#2a57b94e4?segpoint=1&amp;vbadefaultcenterpage=1&amp;parentnodeid=ccb49c5a8&amp;vbahtmlprocessed=1"/>
          <p:cNvSpPr/>
          <p:nvPr/>
        </p:nvSpPr>
        <p:spPr>
          <a:xfrm>
            <a:off x="356616" y="1411383"/>
            <a:ext cx="11475720" cy="120707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（1）一切物体在任何情况下都具有惯性。</a:t>
            </a:r>
            <a:endParaRPr lang="en-US" altLang="zh-CN" sz="2800" dirty="0"/>
          </a:p>
        </p:txBody>
      </p:sp>
      <p:sp>
        <p:nvSpPr>
          <p:cNvPr id="3" name="P_5_BD#2a57b94e4?segpoint=1&amp;vbadefaultcenterpage=1&amp;parentnodeid=ccb49c5a8&amp;vbahtmlprocessed=1"/>
          <p:cNvSpPr/>
          <p:nvPr/>
        </p:nvSpPr>
        <p:spPr>
          <a:xfrm>
            <a:off x="356616" y="2697575"/>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（2）惯性是物体本身的一种性质，它不是力（力是物体对物体的作用）。单独一个物体不会产生力，但该物体却具有惯性。</a:t>
            </a:r>
            <a:endParaRPr lang="en-US" altLang="zh-CN" sz="2800" dirty="0"/>
          </a:p>
        </p:txBody>
      </p:sp>
      <p:sp>
        <p:nvSpPr>
          <p:cNvPr id="4" name="P_5_BD#2a57b94e4?segpoint=1&amp;vbadefaultcenterpage=1&amp;parentnodeid=ccb49c5a8&amp;vbahtmlprocessed=1"/>
          <p:cNvSpPr/>
          <p:nvPr/>
        </p:nvSpPr>
        <p:spPr>
          <a:xfrm>
            <a:off x="356616" y="3988022"/>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（3）只能说一个物体“具有惯性”，不能说物体“受到惯性”“受到惯性作用”或“受到惯性力”。</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name="Hexin Slide 8checked= 1 &amp; amp; version = 1.0.5checked=1&amp;version=1.0.5">
    <p:spTree>
      <p:nvGrpSpPr>
        <p:cNvPr id="1" name=""/>
        <p:cNvGrpSpPr/>
        <p:nvPr/>
      </p:nvGrpSpPr>
      <p:grpSpPr>
        <a:xfrm>
          <a:off x="0" y="0"/>
          <a:ext cx="0" cy="0"/>
          <a:chOff x="0" y="0"/>
          <a:chExt cx="0" cy="0"/>
        </a:xfrm>
      </p:grpSpPr>
      <p:sp>
        <p:nvSpPr>
          <p:cNvPr id="2" name="C_4_BD#ea1dc74ad?vbadefaultcenterpage=1&amp;parentnodeid=3eca0f5d8&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二力平衡</a:t>
            </a:r>
            <a:endParaRPr lang="en-US" altLang="zh-CN" sz="3000" dirty="0"/>
          </a:p>
        </p:txBody>
      </p:sp>
      <p:sp>
        <p:nvSpPr>
          <p:cNvPr id="3" name="P_5_BD#ad4b8fd20?segpoint=1&amp;vbadefaultcenterpage=1&amp;parentnodeid=ea1dc74ad&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1.平衡状态：物体受到几个力的作用时，如果保持</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状态或</a:t>
            </a:r>
          </a:p>
          <a:p>
            <a:pPr algn="l" latinLnBrk="1">
              <a:lnSpc>
                <a:spcPts val="5100"/>
              </a:lnSpc>
            </a:pPr>
            <a:r>
              <a:rPr lang="en-US" altLang="zh-CN" sz="2800" i="0" dirty="0" smtClean="0">
                <a:solidFill>
                  <a:srgbClr val="000000"/>
                </a:solidFill>
                <a:latin typeface="SimSun" pitchFamily="34" charset="0"/>
                <a:ea typeface="SimSun" pitchFamily="34" charset="-122"/>
                <a:cs typeface="SimSun" pitchFamily="34" charset="-120"/>
              </a:rPr>
              <a:t>_______________</a:t>
            </a:r>
            <a:r>
              <a:rPr lang="en-US" altLang="zh-CN" sz="2800" b="0" i="0" dirty="0" err="1">
                <a:solidFill>
                  <a:srgbClr val="000000"/>
                </a:solidFill>
                <a:latin typeface="Times New Roman" pitchFamily="34" charset="0"/>
                <a:ea typeface="微软雅黑" pitchFamily="34" charset="-122"/>
                <a:cs typeface="Times New Roman" pitchFamily="34" charset="-120"/>
              </a:rPr>
              <a:t>状态，我们就说这几个力相互平衡，物体处于平衡状态</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BD#ad4b8fd20?segpoint=1&amp;vbadefaultcenterpage=1&amp;parentnodeid=ea1dc74ad&amp;vbahtmlprocessed=1"/>
          <p:cNvSpPr/>
          <p:nvPr/>
        </p:nvSpPr>
        <p:spPr>
          <a:xfrm>
            <a:off x="356616" y="250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2.二力平衡的条件</a:t>
            </a:r>
            <a:endParaRPr lang="en-US" altLang="zh-CN" sz="2800" dirty="0"/>
          </a:p>
        </p:txBody>
      </p:sp>
      <p:sp>
        <p:nvSpPr>
          <p:cNvPr id="5" name="P_5_BD#ad4b8fd20?segpoint=1&amp;vbadefaultcenterpage=1&amp;parentnodeid=ea1dc74ad&amp;vbahtmlprocessed=1&amp;hasbroken=1"/>
          <p:cNvSpPr/>
          <p:nvPr/>
        </p:nvSpPr>
        <p:spPr>
          <a:xfrm>
            <a:off x="356616" y="31386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0" i="0">
                <a:solidFill>
                  <a:srgbClr val="000000"/>
                </a:solidFill>
                <a:latin typeface="Times New Roman" pitchFamily="34" charset="0"/>
                <a:ea typeface="微软雅黑" pitchFamily="34" charset="-122"/>
                <a:cs typeface="Times New Roman" pitchFamily="34" charset="-120"/>
              </a:rPr>
              <a:t>）作用在</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上</a:t>
            </a:r>
            <a:r>
              <a:rPr lang="en-US" altLang="zh-CN" sz="2800" b="0" i="0" dirty="0">
                <a:solidFill>
                  <a:srgbClr val="000000"/>
                </a:solidFill>
                <a:latin typeface="Times New Roman" pitchFamily="34" charset="0"/>
                <a:ea typeface="微软雅黑" pitchFamily="34" charset="-122"/>
                <a:cs typeface="Times New Roman" pitchFamily="34" charset="-120"/>
              </a:rPr>
              <a:t>（即“同体”）；</a:t>
            </a:r>
            <a:endParaRPr lang="en-US" altLang="zh-CN" sz="2800" dirty="0"/>
          </a:p>
        </p:txBody>
      </p:sp>
      <p:sp>
        <p:nvSpPr>
          <p:cNvPr id="6" name="P_5_BD#ad4b8fd20?segpoint=1&amp;vbadefaultcenterpage=1&amp;parentnodeid=ea1dc74ad&amp;vbahtmlprocessed=1&amp;hasbroken=1"/>
          <p:cNvSpPr/>
          <p:nvPr/>
        </p:nvSpPr>
        <p:spPr>
          <a:xfrm>
            <a:off x="356616" y="37736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0" i="0">
                <a:solidFill>
                  <a:srgbClr val="000000"/>
                </a:solidFill>
                <a:latin typeface="Times New Roman" pitchFamily="34" charset="0"/>
                <a:ea typeface="微软雅黑" pitchFamily="34" charset="-122"/>
                <a:cs typeface="Times New Roman" pitchFamily="34" charset="-120"/>
              </a:rPr>
              <a:t>）大小</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（即“等大”）；</a:t>
            </a:r>
            <a:endParaRPr lang="en-US" altLang="zh-CN" sz="2800" dirty="0"/>
          </a:p>
        </p:txBody>
      </p:sp>
      <p:sp>
        <p:nvSpPr>
          <p:cNvPr id="7" name="P_5_BD#ad4b8fd20?segpoint=1&amp;vbadefaultcenterpage=1&amp;parentnodeid=ea1dc74ad&amp;vbahtmlprocessed=1&amp;hasbroken=1"/>
          <p:cNvSpPr/>
          <p:nvPr/>
        </p:nvSpPr>
        <p:spPr>
          <a:xfrm>
            <a:off x="356616" y="44086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0" i="0">
                <a:solidFill>
                  <a:srgbClr val="000000"/>
                </a:solidFill>
                <a:latin typeface="Times New Roman" pitchFamily="34" charset="0"/>
                <a:ea typeface="微软雅黑" pitchFamily="34" charset="-122"/>
                <a:cs typeface="Times New Roman" pitchFamily="34" charset="-120"/>
              </a:rPr>
              <a:t>）方向</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（即“反向”）；</a:t>
            </a:r>
            <a:endParaRPr lang="en-US" altLang="zh-CN" sz="2800" dirty="0"/>
          </a:p>
        </p:txBody>
      </p:sp>
      <p:sp>
        <p:nvSpPr>
          <p:cNvPr id="8" name="P_5_BD#ad4b8fd20?segpoint=1&amp;vbadefaultcenterpage=1&amp;parentnodeid=ea1dc74ad&amp;vbahtmlprocessed=1"/>
          <p:cNvSpPr/>
          <p:nvPr/>
        </p:nvSpPr>
        <p:spPr>
          <a:xfrm>
            <a:off x="356616" y="504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（4）作用在同一条直线上（即“共线”）。</a:t>
            </a:r>
            <a:endParaRPr lang="en-US" altLang="zh-CN" sz="2800" dirty="0"/>
          </a:p>
        </p:txBody>
      </p:sp>
      <p:sp>
        <p:nvSpPr>
          <p:cNvPr id="9" name="P_5_AN.7_1#ad4b8fd20.blank?vbadefaultcenterpage=1&amp;parentnodeid=ea1dc74ad&amp;vbapositionanswer=7&amp;vbahtmlprocessed=1"/>
          <p:cNvSpPr/>
          <p:nvPr/>
        </p:nvSpPr>
        <p:spPr>
          <a:xfrm>
            <a:off x="8941816" y="113772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静止</a:t>
            </a:r>
            <a:endParaRPr lang="en-US" altLang="zh-CN" sz="2800" dirty="0"/>
          </a:p>
        </p:txBody>
      </p:sp>
      <p:sp>
        <p:nvSpPr>
          <p:cNvPr id="10" name="P_5_AN.8_1#ad4b8fd20.blank?vbadefaultcenterpage=1&amp;parentnodeid=ea1dc74ad&amp;vbapositionanswer=8&amp;vbahtmlprocessed=1"/>
          <p:cNvSpPr/>
          <p:nvPr/>
        </p:nvSpPr>
        <p:spPr>
          <a:xfrm>
            <a:off x="356616" y="1202334"/>
            <a:ext cx="10087864" cy="571945"/>
          </a:xfrm>
          <a:prstGeom prst="rect">
            <a:avLst/>
          </a:prstGeom>
          <a:noFill/>
          <a:ln/>
        </p:spPr>
        <p:txBody>
          <a:bodyPr wrap="square" lIns="0" tIns="0" rIns="0" bIns="0" rtlCol="0" anchor="t"/>
          <a:lstStyle/>
          <a:p>
            <a:pPr latinLnBrk="1">
              <a:lnSpc>
                <a:spcPct val="150000"/>
              </a:lnSpc>
            </a:pPr>
            <a:r>
              <a:rPr lang="en-US" altLang="zh-CN" sz="2800" b="0" i="0" dirty="0">
                <a:solidFill>
                  <a:srgbClr val="FF0000"/>
                </a:solidFill>
                <a:latin typeface="SimSun" panose="02010600030101010101" pitchFamily="2" charset="-122"/>
                <a:ea typeface="微软雅黑" pitchFamily="34" charset="-122"/>
                <a:cs typeface="微软雅黑" pitchFamily="34" charset="-120"/>
              </a:rPr>
              <a:t>                                               </a:t>
            </a:r>
            <a:r>
              <a:rPr lang="en-US" altLang="zh-CN" sz="2800" b="0" i="0" dirty="0" smtClean="0">
                <a:solidFill>
                  <a:srgbClr val="FF0000"/>
                </a:solidFill>
                <a:latin typeface="SimSun" panose="02010600030101010101" pitchFamily="2" charset="-122"/>
                <a:ea typeface="微软雅黑" pitchFamily="34" charset="-122"/>
                <a:cs typeface="微软雅黑" pitchFamily="34" charset="-120"/>
              </a:rPr>
              <a:t>              </a:t>
            </a:r>
            <a:r>
              <a:rPr lang="en-US" altLang="zh-CN" sz="2800" b="0" i="0" dirty="0" err="1">
                <a:solidFill>
                  <a:srgbClr val="FF0000"/>
                </a:solidFill>
                <a:latin typeface="微软雅黑" pitchFamily="34" charset="0"/>
                <a:ea typeface="微软雅黑" pitchFamily="34" charset="-122"/>
                <a:cs typeface="微软雅黑" pitchFamily="34" charset="-120"/>
              </a:rPr>
              <a:t>匀速直线运动</a:t>
            </a:r>
            <a:endParaRPr lang="en-US" altLang="zh-CN" sz="2800" dirty="0"/>
          </a:p>
        </p:txBody>
      </p:sp>
      <p:sp>
        <p:nvSpPr>
          <p:cNvPr id="11" name="P_5_AN.9_1#ad4b8fd20.blank?vbadefaultcenterpage=1&amp;parentnodeid=ea1dc74ad&amp;vbapositionanswer=9&amp;vbahtmlprocessed=1"/>
          <p:cNvSpPr/>
          <p:nvPr/>
        </p:nvSpPr>
        <p:spPr>
          <a:xfrm>
            <a:off x="3163316" y="3100578"/>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同一物体</a:t>
            </a:r>
            <a:endParaRPr lang="en-US" altLang="zh-CN" sz="2800" dirty="0"/>
          </a:p>
        </p:txBody>
      </p:sp>
      <p:sp>
        <p:nvSpPr>
          <p:cNvPr id="12" name="P_5_AN.10_1#ad4b8fd20.blank?vbadefaultcenterpage=1&amp;parentnodeid=ea1dc74ad&amp;vbapositionanswer=10&amp;vbahtmlprocessed=1"/>
          <p:cNvSpPr/>
          <p:nvPr/>
        </p:nvSpPr>
        <p:spPr>
          <a:xfrm>
            <a:off x="2807716" y="37355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相等</a:t>
            </a:r>
            <a:endParaRPr lang="en-US" altLang="zh-CN" sz="2800" dirty="0"/>
          </a:p>
        </p:txBody>
      </p:sp>
      <p:sp>
        <p:nvSpPr>
          <p:cNvPr id="13" name="P_5_AN.11_1#ad4b8fd20.blank?vbadefaultcenterpage=1&amp;parentnodeid=ea1dc74ad&amp;vbapositionanswer=11&amp;vbahtmlprocessed=1"/>
          <p:cNvSpPr/>
          <p:nvPr/>
        </p:nvSpPr>
        <p:spPr>
          <a:xfrm>
            <a:off x="2807716" y="43705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相反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blinds(horizontal)">
                                      <p:cBhvr>
                                        <p:cTn id="7" dur="500"/>
                                        <p:tgtEl>
                                          <p:spTgt spid="9">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bg/>
                                          </p:spTgt>
                                        </p:tgtEl>
                                        <p:attrNameLst>
                                          <p:attrName>style.visibility</p:attrName>
                                        </p:attrNameLst>
                                      </p:cBhvr>
                                      <p:to>
                                        <p:strVal val="visible"/>
                                      </p:to>
                                    </p:set>
                                    <p:animEffect transition="in" filter="blinds(horizontal)">
                                      <p:cBhvr>
                                        <p:cTn id="15" dur="500"/>
                                        <p:tgtEl>
                                          <p:spTgt spid="10">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blinds(horizontal)">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1">
                                            <p:bg/>
                                          </p:spTgt>
                                        </p:tgtEl>
                                        <p:attrNameLst>
                                          <p:attrName>style.visibility</p:attrName>
                                        </p:attrNameLst>
                                      </p:cBhvr>
                                      <p:to>
                                        <p:strVal val="visible"/>
                                      </p:to>
                                    </p:set>
                                    <p:animEffect transition="in" filter="blinds(horizontal)">
                                      <p:cBhvr>
                                        <p:cTn id="23" dur="500"/>
                                        <p:tgtEl>
                                          <p:spTgt spid="11">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blinds(horizontal)">
                                      <p:cBhvr>
                                        <p:cTn id="26" dur="500"/>
                                        <p:tgtEl>
                                          <p:spTgt spid="11">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2">
                                            <p:bg/>
                                          </p:spTgt>
                                        </p:tgtEl>
                                        <p:attrNameLst>
                                          <p:attrName>style.visibility</p:attrName>
                                        </p:attrNameLst>
                                      </p:cBhvr>
                                      <p:to>
                                        <p:strVal val="visible"/>
                                      </p:to>
                                    </p:set>
                                    <p:animEffect transition="in" filter="blinds(horizontal)">
                                      <p:cBhvr>
                                        <p:cTn id="31" dur="500"/>
                                        <p:tgtEl>
                                          <p:spTgt spid="12">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blinds(horizontal)">
                                      <p:cBhvr>
                                        <p:cTn id="34" dur="500"/>
                                        <p:tgtEl>
                                          <p:spTgt spid="12">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blinds(horizontal)">
                                      <p:cBhvr>
                                        <p:cTn id="39" dur="500"/>
                                        <p:tgtEl>
                                          <p:spTgt spid="13">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blinds(horizontal)">
                                      <p:cBhvr>
                                        <p:cTn id="4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0" grpId="0" build="p" animBg="1"/>
      <p:bldP spid="11" grpId="0" build="p" animBg="1"/>
      <p:bldP spid="12" grpId="0" build="p" animBg="1"/>
      <p:bldP spid="1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Hexin Slide 9checked= 1 &amp; amp; version = 1.0.5checked=1&amp;version=1.0.5">
    <p:spTree>
      <p:nvGrpSpPr>
        <p:cNvPr id="1" name=""/>
        <p:cNvGrpSpPr/>
        <p:nvPr/>
      </p:nvGrpSpPr>
      <p:grpSpPr>
        <a:xfrm>
          <a:off x="0" y="0"/>
          <a:ext cx="0" cy="0"/>
          <a:chOff x="0" y="0"/>
          <a:chExt cx="0" cy="0"/>
        </a:xfrm>
      </p:grpSpPr>
      <p:sp>
        <p:nvSpPr>
          <p:cNvPr id="2" name="C_4_BD#d2a9a57b4?vbadefaultcenterpage=1&amp;parentnodeid=3eca0f5d8&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知识点5</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力与运动综合</a:t>
            </a:r>
            <a:endParaRPr lang="en-US" altLang="zh-CN" sz="3000" dirty="0"/>
          </a:p>
        </p:txBody>
      </p:sp>
      <p:pic>
        <p:nvPicPr>
          <p:cNvPr id="3" name="P_5_BD#8eb53b721?imagetipindex=1&amp;vbadefaultcenterpage=1&amp;parentnodeid=d2a9a57b4&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13432" y="1282700"/>
            <a:ext cx="7562088" cy="28986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8eb53b721?imagetipindex=1&amp;vbadefaultcenterpage=1&amp;parentnodeid=d2a9a57b4&amp;vbahtmlprocessed=1"/>
          <p:cNvSpPr/>
          <p:nvPr/>
        </p:nvSpPr>
        <p:spPr>
          <a:xfrm>
            <a:off x="5401532" y="4308348"/>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图1-10-1</a:t>
            </a:r>
            <a:endParaRPr lang="en-US" altLang="zh-CN" sz="2800" dirty="0"/>
          </a:p>
        </p:txBody>
      </p:sp>
      <p:sp>
        <p:nvSpPr>
          <p:cNvPr id="5" name="P_5_BD#8eb53b721?vbadefaultcenterpage=1&amp;parentnodeid=d2a9a57b4&amp;vbahtmlprocessed=1&amp;hasbroken=1"/>
          <p:cNvSpPr/>
          <p:nvPr/>
        </p:nvSpPr>
        <p:spPr>
          <a:xfrm>
            <a:off x="356616" y="49547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a:t>
            </a:r>
            <a:r>
              <a:rPr lang="en-US" altLang="zh-CN" sz="2800" b="0" i="0">
                <a:solidFill>
                  <a:srgbClr val="000000"/>
                </a:solidFill>
                <a:latin typeface="Times New Roman" pitchFamily="34" charset="0"/>
                <a:ea typeface="微软雅黑" pitchFamily="34" charset="-122"/>
                <a:cs typeface="Times New Roman" pitchFamily="34" charset="-120"/>
              </a:rPr>
              <a:t>：力是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物体运动状态的原因，而不是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物体运动的原因</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P_5_AN.12_1#8eb53b721.blank?vbadefaultcenterpage=1&amp;parentnodeid=d2a9a57b4&amp;vbapositionanswer=12&amp;vbahtmlprocessed=1"/>
          <p:cNvSpPr/>
          <p:nvPr/>
        </p:nvSpPr>
        <p:spPr>
          <a:xfrm>
            <a:off x="2629916" y="49166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改变</a:t>
            </a:r>
            <a:endParaRPr lang="en-US" altLang="zh-CN" sz="2800" dirty="0"/>
          </a:p>
        </p:txBody>
      </p:sp>
      <p:sp>
        <p:nvSpPr>
          <p:cNvPr id="7" name="P_5_AN.13_1#8eb53b721.blank?vbadefaultcenterpage=1&amp;parentnodeid=d2a9a57b4&amp;vbapositionanswer=13&amp;vbahtmlprocessed=1"/>
          <p:cNvSpPr/>
          <p:nvPr/>
        </p:nvSpPr>
        <p:spPr>
          <a:xfrm>
            <a:off x="8319516" y="49166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维持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theme/theme1.xml><?xml version="1.0" encoding="utf-8"?>
<a:theme xmlns:a="http://schemas.openxmlformats.org/drawingml/2006/main" name="合心科技出品">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1750</Words>
  <Application>Microsoft Office PowerPoint</Application>
  <PresentationFormat>自定义</PresentationFormat>
  <Paragraphs>359</Paragraphs>
  <Slides>50</Slides>
  <Notes>49</Notes>
  <HiddenSlides>0</HiddenSlides>
  <MMClips>0</MMClips>
  <ScaleCrop>false</ScaleCrop>
  <HeadingPairs>
    <vt:vector size="4" baseType="variant">
      <vt:variant>
        <vt:lpstr>主题</vt:lpstr>
      </vt:variant>
      <vt:variant>
        <vt:i4>1</vt:i4>
      </vt:variant>
      <vt:variant>
        <vt:lpstr>幻灯片标题</vt:lpstr>
      </vt:variant>
      <vt:variant>
        <vt:i4>50</vt:i4>
      </vt:variant>
    </vt:vector>
  </HeadingPairs>
  <TitlesOfParts>
    <vt:vector size="51" baseType="lpstr">
      <vt:lpstr>合心科技出品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合心科技出品</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合心科技出品</dc:title>
  <dc:subject/>
  <dc:creator>合心科技出品</dc:creator>
  <cp:keywords/>
  <dc:description/>
  <cp:lastModifiedBy>Microsoft</cp:lastModifiedBy>
  <cp:revision>11</cp:revision>
  <dcterms:created xsi:type="dcterms:W3CDTF">2023-03-09T08:53:20Z</dcterms:created>
  <dcterms:modified xsi:type="dcterms:W3CDTF">2023-03-21T07:56:15Z</dcterms:modified>
  <cp:category/>
  <cp:contentStatus/>
</cp:coreProperties>
</file>