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122" d="100"/>
          <a:sy n="122" d="100"/>
        </p:scale>
        <p:origin x="-114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3774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405f2345c2a3fb1cab2a64a#tid=64093886bb9c340009b8c1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ECB0F80-0B94-74CC-5BD5-86F8F3FFFA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7" y="0"/>
            <a:ext cx="12170365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first_page" descr="preencoded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3384" y="6108192"/>
            <a:ext cx="1133856" cy="758952"/>
          </a:xfrm>
          <a:prstGeom prst="rect">
            <a:avLst/>
          </a:prstGeom>
        </p:spPr>
      </p:pic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2760" y="182880"/>
            <a:ext cx="1417320" cy="393192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429768" y="219456"/>
            <a:ext cx="3236976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2023年    初 中 终 结 性 练 习 · 物 理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17_1#ccf758f29?segpoint=1&amp;vbadefaultcenterpage=1&amp;parentnodeid=800013358&amp;vbahtmlprocessed=1&amp;hasbroken=1"/>
              <p:cNvSpPr/>
              <p:nvPr/>
            </p:nvSpPr>
            <p:spPr>
              <a:xfrm>
                <a:off x="356616" y="817816"/>
                <a:ext cx="11475720" cy="24872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8.为了减少食物浪费，某自助餐厅开展了“吃多少，拿多少”的活动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，在平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台上放了一个电子秤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。如图2-1-4所示是电子秤的原理图，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是定值电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是滑动变阻器，它的金属滑片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与弹簧顶端固定在一起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。下列说法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BD.17_1#ccf758f29?segpoint=1&amp;vbadefaultcenterpage=1&amp;parentnodeid=800013358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817816"/>
                <a:ext cx="11475720" cy="2487232"/>
              </a:xfrm>
              <a:prstGeom prst="rect">
                <a:avLst/>
              </a:prstGeom>
              <a:blipFill>
                <a:blip r:embed="rId3"/>
                <a:stretch>
                  <a:fillRect l="-1913" r="-691" b="-98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8_1#ccf758f29.bracket?vbadefaultcenterpage=1&amp;parentnodeid=800013358&amp;vbapositionanswer=8&amp;vbahtmlprocessed=1"/>
          <p:cNvSpPr/>
          <p:nvPr/>
        </p:nvSpPr>
        <p:spPr>
          <a:xfrm>
            <a:off x="2185416" y="2784946"/>
            <a:ext cx="3190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4_BD.19_1#ccf758f29?imagetipindex=3&amp;hastextimagelayout=1&amp;vbadefaultcenterpage=1&amp;parentnodeid=800013358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0573" y="3439604"/>
            <a:ext cx="3547872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4_BD.19_2#ccf758f29?imagetipindex=3&amp;hastextimagelayout=1&amp;vbadefaultcenterpage=1&amp;parentnodeid=800013358&amp;vbahtmlprocessed=1"/>
          <p:cNvSpPr/>
          <p:nvPr/>
        </p:nvSpPr>
        <p:spPr>
          <a:xfrm>
            <a:off x="8360465" y="5294820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4_BD.19_3#ccf758f29.choices?hastextimagelayout=1&amp;vbadefaultcenterpage=1&amp;parentnodeid=800013358&amp;vbahtmlprocessed=1&amp;hasbroken=1"/>
              <p:cNvSpPr/>
              <p:nvPr/>
            </p:nvSpPr>
            <p:spPr>
              <a:xfrm>
                <a:off x="356616" y="3312604"/>
                <a:ext cx="7799832" cy="249186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是并联的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B.电子秤仪表是由电压表改装而成的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C.电路中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起到保护电路的作用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D.食品质量越大，仪表示数越小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4_BD.19_3#ccf758f29.choices?hastextimagelayout=1&amp;vbadefaultcenterpage=1&amp;parentnodeid=800013358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312604"/>
                <a:ext cx="7799832" cy="2491867"/>
              </a:xfrm>
              <a:prstGeom prst="rect">
                <a:avLst/>
              </a:prstGeom>
              <a:blipFill>
                <a:blip r:embed="rId5"/>
                <a:stretch>
                  <a:fillRect l="-2815" b="-95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0_1#df9ec1f05?segpoint=1&amp;vbadefaultcenterpage=1&amp;parentnodeid=800013358&amp;vbahtmlprocessed=1&amp;hasbroken=1"/>
          <p:cNvSpPr/>
          <p:nvPr/>
        </p:nvSpPr>
        <p:spPr>
          <a:xfrm>
            <a:off x="356616" y="624776"/>
            <a:ext cx="11475720" cy="9830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9.如图2-1-5所示，物理实验室中经常需要对物体加热，下列描述中与实际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相符的是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1" i="0" dirty="0" smtClean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B</a:t>
            </a:r>
            <a:r>
              <a:rPr lang="en-US" altLang="zh-CN" sz="2800" b="0" i="0" dirty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4_BD.22_1#df9ec1f05?imagetipindex=4&amp;vbadefaultcenterpage=1&amp;parentnodeid=800013358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35424" y="1735264"/>
            <a:ext cx="3118104" cy="372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4_BD.22_2#df9ec1f05?imagetipindex=4&amp;vbadefaultcenterpage=1&amp;parentnodeid=800013358&amp;vbahtmlprocessed=1"/>
          <p:cNvSpPr/>
          <p:nvPr/>
        </p:nvSpPr>
        <p:spPr>
          <a:xfrm>
            <a:off x="5490432" y="5583872"/>
            <a:ext cx="1208087" cy="4756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22_3#df9ec1f05.choices?vbadefaultcenterpage=1&amp;parentnodeid=800013358&amp;vbahtmlprocessed=1&amp;hasbroken=1"/>
              <p:cNvSpPr/>
              <p:nvPr/>
            </p:nvSpPr>
            <p:spPr>
              <a:xfrm>
                <a:off x="356616" y="1456118"/>
                <a:ext cx="11475720" cy="377202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A.甲图中，对沸腾的水继续加热，温度计的示数将继续增大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B.乙图中，将玻璃板加热到红炽状态，发现灯泡由不发光变为发光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，说明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导体与绝缘体间没有绝对的界限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C.丙图中，用完全相同的装置给初温、质量均相同的水和花生油加热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的温度升高得快一些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D.丁图中，加热相同时间，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烧瓶中的玻璃管液面上升更多一些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BD.22_3#df9ec1f05.choices?vbadefaultcenterpage=1&amp;parentnodeid=800013358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456118"/>
                <a:ext cx="11475720" cy="3772027"/>
              </a:xfrm>
              <a:prstGeom prst="rect">
                <a:avLst/>
              </a:prstGeom>
              <a:blipFill>
                <a:blip r:embed="rId3"/>
                <a:stretch>
                  <a:fillRect l="-1913" r="-531" b="-66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3_1#e302a056c?segpoint=1&amp;vbadefaultcenterpage=1&amp;parentnodeid=800013358&amp;vbahtmlprocessed=1&amp;hasbroken=1"/>
          <p:cNvSpPr/>
          <p:nvPr/>
        </p:nvSpPr>
        <p:spPr>
          <a:xfrm>
            <a:off x="356616" y="1043114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10.学习家庭电路相关知识后，小明对图2-1-6所示设计的家庭电路的认识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smtClean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D</a:t>
            </a:r>
            <a:r>
              <a:rPr lang="en-US" altLang="zh-CN" sz="2800" b="0" i="0" dirty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4_BD.23_2#e302a056c?imagetipindex=5&amp;vbadefaultcenterpage=1&amp;parentnodeid=800013358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2112" y="2382202"/>
            <a:ext cx="5815584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4_BD.23_3#e302a056c?imagetipindex=5&amp;vbadefaultcenterpage=1&amp;parentnodeid=800013358&amp;vbahtmlprocessed=1"/>
          <p:cNvSpPr/>
          <p:nvPr/>
        </p:nvSpPr>
        <p:spPr>
          <a:xfrm>
            <a:off x="5485860" y="5069522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BD.25_1#e302a056c.choices?vbadefaultcenterpage=1&amp;parentnodeid=800013358&amp;vbahtmlprocessed=1&amp;hasbroken=1"/>
              <p:cNvSpPr/>
              <p:nvPr/>
            </p:nvSpPr>
            <p:spPr>
              <a:xfrm>
                <a:off x="356616" y="1455959"/>
                <a:ext cx="11475720" cy="377234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A.图中两盏灯与其对应控制开关的连接都是正确的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B.使用洗衣机时任意选择插座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或插座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都能保证用电安全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C.若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间发生断路，用试电笔检查插座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的各个插孔，试电笔的氖管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都不发光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D.闭合开关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后，灯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不亮，用试电笔检查插座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两孔发现氖管都发光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则故障可能是进户零线断路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BD.25_1#e302a056c.choices?vbadefaultcenterpage=1&amp;parentnodeid=800013358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455959"/>
                <a:ext cx="11475720" cy="3772345"/>
              </a:xfrm>
              <a:prstGeom prst="rect">
                <a:avLst/>
              </a:prstGeom>
              <a:blipFill>
                <a:blip r:embed="rId3"/>
                <a:stretch>
                  <a:fillRect l="-1913" r="-2657" b="-66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99327ff6?vbadefaultcenterpage=1&amp;parentnodeid=666339524&amp;vbahtmlprocessed=1"/>
          <p:cNvSpPr/>
          <p:nvPr/>
        </p:nvSpPr>
        <p:spPr>
          <a:xfrm>
            <a:off x="356616" y="539496"/>
            <a:ext cx="11475720" cy="8493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二、填空与作图题（共7小题，每空1分，作图题每图2分，计22分）</a:t>
            </a:r>
            <a:endParaRPr lang="en-US" altLang="zh-CN" sz="3000" dirty="0"/>
          </a:p>
        </p:txBody>
      </p:sp>
      <p:pic>
        <p:nvPicPr>
          <p:cNvPr id="3" name="QB_4_BD.26_1#4e8df3a9a?imagetipindex=6&amp;hastextimagelayout=1&amp;vbadefaultcenterpage=1&amp;parentnodeid=199327ff6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4324" y="1239265"/>
            <a:ext cx="3776472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4_BD.26_2#4e8df3a9a?imagetipindex=6&amp;hastextimagelayout=1&amp;vbadefaultcenterpage=1&amp;parentnodeid=199327ff6&amp;vbahtmlprocessed=1"/>
          <p:cNvSpPr/>
          <p:nvPr/>
        </p:nvSpPr>
        <p:spPr>
          <a:xfrm>
            <a:off x="9268516" y="3478529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图2-1-7</a:t>
            </a:r>
            <a:endParaRPr lang="en-US" altLang="zh-CN" sz="2800" dirty="0"/>
          </a:p>
        </p:txBody>
      </p:sp>
      <p:sp>
        <p:nvSpPr>
          <p:cNvPr id="5" name="QB_4_BD.26_3#4e8df3a9a?hastextimagelayout=1&amp;segpoint=1&amp;vbadefaultcenterpage=1&amp;parentnodeid=199327ff6&amp;vbahtmlprocessed=1&amp;hasbroken=1"/>
          <p:cNvSpPr/>
          <p:nvPr/>
        </p:nvSpPr>
        <p:spPr>
          <a:xfrm>
            <a:off x="356616" y="1220978"/>
            <a:ext cx="7571232" cy="3772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11.如图2-1-7甲所示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，在医院里医生通过听诊器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给病人诊病，是利用了声音可以传递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“信息”或“能量”）的性质；如图2-1-7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乙所示，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在医院里我们经常看到的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“静”字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，其目的是提醒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大家要注意控制好声音的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音调”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响度”或“音色”），以免影响他人。</a:t>
            </a:r>
            <a:endParaRPr lang="en-US" altLang="zh-CN" sz="2800" dirty="0"/>
          </a:p>
        </p:txBody>
      </p:sp>
      <p:sp>
        <p:nvSpPr>
          <p:cNvPr id="6" name="QB_4_AN.27_1#4e8df3a9a.blank?vbadefaultcenterpage=1&amp;parentnodeid=199327ff6&amp;vbapositionanswer=11&amp;vbahtmlprocessed=1"/>
          <p:cNvSpPr/>
          <p:nvPr/>
        </p:nvSpPr>
        <p:spPr>
          <a:xfrm>
            <a:off x="6185916" y="1813641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信息</a:t>
            </a:r>
            <a:endParaRPr lang="en-US" altLang="zh-CN" sz="2800" dirty="0"/>
          </a:p>
        </p:txBody>
      </p:sp>
      <p:sp>
        <p:nvSpPr>
          <p:cNvPr id="7" name="QB_4_AN.28_1#4e8df3a9a.blank?vbadefaultcenterpage=1&amp;parentnodeid=199327ff6&amp;vbapositionanswer=12&amp;vbahtmlprocessed=1"/>
          <p:cNvSpPr/>
          <p:nvPr/>
        </p:nvSpPr>
        <p:spPr>
          <a:xfrm>
            <a:off x="4407916" y="3742653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响度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29_1#fb3f0fb6c?imagetipindex=7&amp;hastextimagelayout=1&amp;vbadefaultcenterpage=1&amp;parentnodeid=199327ff6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5556" y="1511490"/>
            <a:ext cx="2578608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4_BD.29_2#fb3f0fb6c?imagetipindex=7&amp;hastextimagelayout=1&amp;vbadefaultcenterpage=1&amp;parentnodeid=199327ff6&amp;vbahtmlprocessed=1"/>
          <p:cNvSpPr/>
          <p:nvPr/>
        </p:nvSpPr>
        <p:spPr>
          <a:xfrm>
            <a:off x="9890816" y="4619434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图2-1-8</a:t>
            </a:r>
            <a:endParaRPr lang="en-US" altLang="zh-CN" sz="2800" dirty="0"/>
          </a:p>
        </p:txBody>
      </p:sp>
      <p:sp>
        <p:nvSpPr>
          <p:cNvPr id="4" name="QB_4_BD.29_3#fb3f0fb6c?hastextimagelayout=1&amp;segpoint=1&amp;vbadefaultcenterpage=1&amp;parentnodeid=199327ff6&amp;vbahtmlprocessed=1&amp;hasbroken=1"/>
          <p:cNvSpPr/>
          <p:nvPr/>
        </p:nvSpPr>
        <p:spPr>
          <a:xfrm>
            <a:off x="356616" y="1493203"/>
            <a:ext cx="8759952" cy="31322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12.如图2-1-8所示是同学们常用的书写工具——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中性笔，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它包含着许多物理知识与道理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。去掉笔帽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，用拇指和中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指夹住中性笔的两端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,稍稍用力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,会感到接触笔尖的手指更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疼一些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这是因为在压力相同时，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越小，压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强越大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4_AN.30_1#fb3f0fb6c.blank?vbadefaultcenterpage=1&amp;parentnodeid=199327ff6&amp;vbapositionanswer=13&amp;vbahtmlprocessed=1"/>
          <p:cNvSpPr/>
          <p:nvPr/>
        </p:nvSpPr>
        <p:spPr>
          <a:xfrm>
            <a:off x="5830316" y="3370407"/>
            <a:ext cx="15033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受力面积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31_1#19a23f8cf?segpoint=1&amp;vbadefaultcenterpage=1&amp;parentnodeid=199327ff6&amp;vbahtmlprocessed=1&amp;hasbroken=1"/>
          <p:cNvSpPr/>
          <p:nvPr/>
        </p:nvSpPr>
        <p:spPr>
          <a:xfrm>
            <a:off x="356616" y="634428"/>
            <a:ext cx="11475720" cy="32812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13.小明在做“探究凸透镜成像规律”的实验时，凸透镜的位置固定不动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,光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、蜡烛在如图2-1-9所示的位置时，烛焰恰好在光屏上成清晰的像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（像未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画出）。这个像的成像原理与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选填“放大镜”“投影仪”或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“照相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”）的原理相同。若将蜡烛向右移动少许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，则应将光屏向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左”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“右”）移动才能再次在光屏上成清晰的像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，此时的像比之前的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（选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“大”或“小”）。</a:t>
            </a:r>
            <a:endParaRPr lang="en-US" altLang="zh-CN" sz="2800" dirty="0"/>
          </a:p>
        </p:txBody>
      </p:sp>
      <p:sp>
        <p:nvSpPr>
          <p:cNvPr id="3" name="QB_4_AN.32_1#19a23f8cf.blank?vbadefaultcenterpage=1&amp;parentnodeid=199327ff6&amp;vbapositionanswer=14&amp;vbahtmlprocessed=1"/>
          <p:cNvSpPr/>
          <p:nvPr/>
        </p:nvSpPr>
        <p:spPr>
          <a:xfrm>
            <a:off x="5119116" y="1705800"/>
            <a:ext cx="11477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照相机</a:t>
            </a:r>
            <a:endParaRPr lang="en-US" altLang="zh-CN" sz="2800" dirty="0"/>
          </a:p>
        </p:txBody>
      </p:sp>
      <p:sp>
        <p:nvSpPr>
          <p:cNvPr id="4" name="QB_4_AN.33_1#19a23f8cf.blank?vbadefaultcenterpage=1&amp;parentnodeid=199327ff6&amp;vbapositionanswer=15&amp;vbahtmlprocessed=1"/>
          <p:cNvSpPr/>
          <p:nvPr/>
        </p:nvSpPr>
        <p:spPr>
          <a:xfrm>
            <a:off x="9543479" y="2260536"/>
            <a:ext cx="4365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右</a:t>
            </a:r>
            <a:endParaRPr lang="en-US" altLang="zh-CN" sz="2800" dirty="0"/>
          </a:p>
        </p:txBody>
      </p:sp>
      <p:sp>
        <p:nvSpPr>
          <p:cNvPr id="5" name="QB_4_AN.34_1#19a23f8cf.blank?vbadefaultcenterpage=1&amp;parentnodeid=199327ff6&amp;vbapositionanswer=16&amp;vbahtmlprocessed=1"/>
          <p:cNvSpPr/>
          <p:nvPr/>
        </p:nvSpPr>
        <p:spPr>
          <a:xfrm>
            <a:off x="10411841" y="2815272"/>
            <a:ext cx="4365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</a:t>
            </a:r>
            <a:endParaRPr lang="en-US" altLang="zh-CN" sz="2800" dirty="0"/>
          </a:p>
        </p:txBody>
      </p:sp>
      <p:pic>
        <p:nvPicPr>
          <p:cNvPr id="6" name="QB_4_BD.35_1#19a23f8cf?imagetipindex=8&amp;vbadefaultcenterpage=1&amp;parentnodeid=199327ff6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4800" y="4043616"/>
            <a:ext cx="395935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B_4_BD.35_2#19a23f8cf?imagetipindex=8&amp;vbadefaultcenterpage=1&amp;parentnodeid=199327ff6&amp;vbahtmlprocessed=1"/>
          <p:cNvSpPr/>
          <p:nvPr/>
        </p:nvSpPr>
        <p:spPr>
          <a:xfrm>
            <a:off x="5490432" y="5542216"/>
            <a:ext cx="1208087" cy="507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4#ae0dbf958?vbadefaultcenterpage=1&amp;parentnodeid=199327ff6&amp;vbahtmlprocessed=1&amp;hasbroken=1"/>
              <p:cNvSpPr/>
              <p:nvPr/>
            </p:nvSpPr>
            <p:spPr>
              <a:xfrm>
                <a:off x="356616" y="1734534"/>
                <a:ext cx="11475720" cy="317862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14.火箭使用的燃料主要是液态氢，是因为液态氢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大。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0.15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的液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态氢完全燃烧释放出的热量是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。若这些热量有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60%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被水吸收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水温升高了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80℃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（未沸腾），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则水的质量为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进入太空的核心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舱会展开电池板，将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能转化为电能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。[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𝑞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000000"/>
                            </a:solidFill>
                          </a:rPr>
                          <m:t>氢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=1.4×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8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𝑐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000000"/>
                            </a:solidFill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=4.2×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/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⋅℃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]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4#ae0dbf958?vbadefaultcenterpage=1&amp;parentnodeid=199327ff6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734534"/>
                <a:ext cx="11475720" cy="3178620"/>
              </a:xfrm>
              <a:prstGeom prst="rect">
                <a:avLst/>
              </a:prstGeom>
              <a:blipFill>
                <a:blip r:embed="rId3"/>
                <a:stretch>
                  <a:fillRect l="-1913" r="-3879" b="-76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4_AN.36_1#ae0dbf958.blank?vbadefaultcenterpage=1&amp;parentnodeid=199327ff6&amp;vbapositionanswer=17&amp;vbahtmlprocessed=1"/>
          <p:cNvSpPr/>
          <p:nvPr/>
        </p:nvSpPr>
        <p:spPr>
          <a:xfrm>
            <a:off x="8052816" y="1714599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热值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4_AN.37_1#ae0dbf958.blank?vbadefaultcenterpage=1&amp;parentnodeid=199327ff6&amp;vbapositionanswer=18&amp;vbahtmlprocessed=1"/>
              <p:cNvSpPr/>
              <p:nvPr/>
            </p:nvSpPr>
            <p:spPr>
              <a:xfrm>
                <a:off x="5157216" y="2352824"/>
                <a:ext cx="1441133" cy="554927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2.1×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4_AN.37_1#ae0dbf958.blank?vbadefaultcenterpage=1&amp;parentnodeid=199327ff6&amp;vbapositionanswer=18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7216" y="2352824"/>
                <a:ext cx="1441133" cy="554927"/>
              </a:xfrm>
              <a:prstGeom prst="rect">
                <a:avLst/>
              </a:prstGeom>
              <a:blipFill rotWithShape="1">
                <a:blip r:embed="rId4"/>
                <a:stretch>
                  <a:fillRect l="-424" r="-84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4_AN.38_1#ae0dbf958.blank?vbadefaultcenterpage=1&amp;parentnodeid=199327ff6&amp;vbapositionanswer=19&amp;vbahtmlprocessed=1"/>
          <p:cNvSpPr/>
          <p:nvPr/>
        </p:nvSpPr>
        <p:spPr>
          <a:xfrm>
            <a:off x="7371779" y="2981415"/>
            <a:ext cx="79057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37.5</a:t>
            </a:r>
            <a:endParaRPr lang="en-US" altLang="zh-CN" sz="2800" dirty="0"/>
          </a:p>
        </p:txBody>
      </p:sp>
      <p:sp>
        <p:nvSpPr>
          <p:cNvPr id="6" name="QB_4_AN.39_1#ae0dbf958.blank?vbadefaultcenterpage=1&amp;parentnodeid=199327ff6&amp;vbapositionanswer=20&amp;vbahtmlprocessed=1"/>
          <p:cNvSpPr/>
          <p:nvPr/>
        </p:nvSpPr>
        <p:spPr>
          <a:xfrm>
            <a:off x="3696716" y="3631968"/>
            <a:ext cx="18589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太阳（光）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0_1#855caff96?segpoint=1&amp;vbadefaultcenterpage=1&amp;parentnodeid=199327ff6&amp;vbahtmlprocessed=1"/>
          <p:cNvSpPr/>
          <p:nvPr/>
        </p:nvSpPr>
        <p:spPr>
          <a:xfrm>
            <a:off x="356616" y="762603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15.如图2-1-10所示是小利设计的一种限流器原理图，当电流超过限制电流时，会自动切断电路。</a:t>
            </a:r>
            <a:endParaRPr lang="en-US" altLang="zh-CN" sz="2800" dirty="0"/>
          </a:p>
        </p:txBody>
      </p:sp>
      <p:pic>
        <p:nvPicPr>
          <p:cNvPr id="3" name="QO_4_BD.40_2#855caff96?imagetipindex=9&amp;vbadefaultcenterpage=1&amp;parentnodeid=199327ff6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1608" y="2101691"/>
            <a:ext cx="4745736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40_3#855caff96?imagetipindex=9&amp;vbadefaultcenterpage=1&amp;parentnodeid=199327ff6&amp;vbahtmlprocessed=1"/>
          <p:cNvSpPr/>
          <p:nvPr/>
        </p:nvSpPr>
        <p:spPr>
          <a:xfrm>
            <a:off x="5401532" y="4706715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#dd07c299a?vbadefaultcenterpage=1&amp;parentnodeid=855caff96&amp;vbahtmlprocessed=1&amp;hasbroken=1"/>
              <p:cNvSpPr/>
              <p:nvPr/>
            </p:nvSpPr>
            <p:spPr>
              <a:xfrm>
                <a:off x="356616" y="5354669"/>
                <a:ext cx="11475720" cy="56699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（1）图中的电磁铁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是利用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发现的电流的磁效应原理工作的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5#dd07c299a?vbadefaultcenterpage=1&amp;parentnodeid=855caff96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5354669"/>
                <a:ext cx="11475720" cy="566992"/>
              </a:xfrm>
              <a:prstGeom prst="rect">
                <a:avLst/>
              </a:prstGeom>
              <a:blipFill>
                <a:blip r:embed="rId4"/>
                <a:stretch>
                  <a:fillRect l="-1913" b="-397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41_1#dd07c299a.blank?vbadefaultcenterpage=1&amp;parentnodeid=855caff96&amp;vbapositionanswer=21&amp;vbahtmlprocessed=1"/>
          <p:cNvSpPr/>
          <p:nvPr/>
        </p:nvSpPr>
        <p:spPr>
          <a:xfrm>
            <a:off x="4990529" y="5316569"/>
            <a:ext cx="11477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奥斯特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66339524.fixed?vbadefaultcenterpage=1&amp;parentnodeid=d27c81923&amp;vbahtmlprocessed=1"/>
          <p:cNvSpPr/>
          <p:nvPr/>
        </p:nvSpPr>
        <p:spPr>
          <a:xfrm>
            <a:off x="868680" y="2048256"/>
            <a:ext cx="10799064" cy="87782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20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模拟试题</a:t>
            </a:r>
            <a:endParaRPr lang="en-US" altLang="zh-CN" sz="4000" dirty="0"/>
          </a:p>
        </p:txBody>
      </p:sp>
      <p:sp>
        <p:nvSpPr>
          <p:cNvPr id="3" name="C_2_BD#666339524.fixed?vbadefaultcenterpage=1&amp;parentnodeid=d27c81923&amp;vbahtmlprocessed=1"/>
          <p:cNvSpPr/>
          <p:nvPr/>
        </p:nvSpPr>
        <p:spPr>
          <a:xfrm>
            <a:off x="868680" y="3273552"/>
            <a:ext cx="10799064" cy="7223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20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中考模拟试题（一）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#967007d65?vbadefaultcenterpage=1&amp;parentnodeid=855caff96&amp;vbahtmlprocessed=1&amp;hasbroken=1"/>
          <p:cNvSpPr/>
          <p:nvPr/>
        </p:nvSpPr>
        <p:spPr>
          <a:xfrm>
            <a:off x="356616" y="2096008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（2）若要把限流器接入家庭电路中，从安全用电角度考虑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，应把它接在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进户线的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线上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AN.42_1#967007d65.blank?vbadefaultcenterpage=1&amp;parentnodeid=855caff96&amp;vbapositionanswer=22&amp;vbahtmlprocessed=1"/>
          <p:cNvSpPr/>
          <p:nvPr/>
        </p:nvSpPr>
        <p:spPr>
          <a:xfrm>
            <a:off x="1918716" y="2697988"/>
            <a:ext cx="4365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火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#5d0c17737?vbadefaultcenterpage=1&amp;parentnodeid=855caff96&amp;vbahtmlprocessed=1&amp;hasbroken=1"/>
              <p:cNvSpPr/>
              <p:nvPr/>
            </p:nvSpPr>
            <p:spPr>
              <a:xfrm>
                <a:off x="356616" y="3381184"/>
                <a:ext cx="11475720" cy="1207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（3）调试时，电流尚未达到设计的限制电流，限流器已经切断电路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达到设计要求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，应把滑动变阻器的滑片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向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填“左”或“右”）移动。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#5d0c17737?vbadefaultcenterpage=1&amp;parentnodeid=855caff96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381184"/>
                <a:ext cx="11475720" cy="1207072"/>
              </a:xfrm>
              <a:prstGeom prst="rect">
                <a:avLst/>
              </a:prstGeom>
              <a:blipFill>
                <a:blip r:embed="rId3"/>
                <a:stretch>
                  <a:fillRect l="-1913" r="-213" b="-186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43_1#5d0c17737.blank?vbadefaultcenterpage=1&amp;parentnodeid=855caff96&amp;vbapositionanswer=23&amp;vbahtmlprocessed=1"/>
          <p:cNvSpPr/>
          <p:nvPr/>
        </p:nvSpPr>
        <p:spPr>
          <a:xfrm>
            <a:off x="7240778" y="3983164"/>
            <a:ext cx="4365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44_1#d36dfa0d8?imagetipindex=10&amp;hastextimagelayout=1&amp;vbadefaultcenterpage=1&amp;parentnodeid=199327ff6&amp;vbahtmlprocessed=1&amp;hassurroun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2265" y="1438750"/>
            <a:ext cx="4178808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4_BD.44_2#d36dfa0d8?imagetipindex=10&amp;hastextimagelayout=1&amp;vbadefaultcenterpage=1&amp;parentnodeid=199327ff6&amp;vbahtmlprocessed=1"/>
          <p:cNvSpPr/>
          <p:nvPr/>
        </p:nvSpPr>
        <p:spPr>
          <a:xfrm>
            <a:off x="9165330" y="3321398"/>
            <a:ext cx="1372679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4_BD.44_3#d36dfa0d8?hastextimagelayout=1&amp;segpoint=1&amp;vbadefaultcenterpage=1&amp;parentnodeid=199327ff6&amp;vbahtmlprocessed=1&amp;hasbroken=1&amp;hassurround=1"/>
              <p:cNvSpPr/>
              <p:nvPr/>
            </p:nvSpPr>
            <p:spPr>
              <a:xfrm>
                <a:off x="356616" y="1420463"/>
                <a:ext cx="7159752" cy="256032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16.如图2-1-11甲所示电路，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电源电压保持不变，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两个电压表的量程都是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0∼15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，电流表的量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程是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0∼0.6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，滑动变阻器的滑片从最右端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移动到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点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，两个电压表示数与电路中电流关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B_4_BD.44_3#d36dfa0d8?hastextimagelayout=1&amp;segpoint=1&amp;vbadefaultcenterpage=1&amp;parentnodeid=199327ff6&amp;vbahtmlprocessed=1&amp;hasbroken=1&amp;hassurroun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420463"/>
                <a:ext cx="7159752" cy="2560320"/>
              </a:xfrm>
              <a:prstGeom prst="rect">
                <a:avLst/>
              </a:prstGeom>
              <a:blipFill>
                <a:blip r:embed="rId4"/>
                <a:stretch>
                  <a:fillRect l="-3066" r="-6303" b="-66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4_AN.45_1#d36dfa0d8.blank?vbadefaultcenterpage=1&amp;parentnodeid=199327ff6&amp;vbapositionanswer=24&amp;vbahtmlprocessed=1"/>
              <p:cNvSpPr/>
              <p:nvPr/>
            </p:nvSpPr>
            <p:spPr>
              <a:xfrm>
                <a:off x="5725033" y="4000881"/>
                <a:ext cx="396875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4_AN.45_1#d36dfa0d8.blank?vbadefaultcenterpage=1&amp;parentnodeid=199327ff6&amp;vbapositionanswer=24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5033" y="4000881"/>
                <a:ext cx="396875" cy="548005"/>
              </a:xfrm>
              <a:prstGeom prst="rect">
                <a:avLst/>
              </a:prstGeom>
              <a:blipFill>
                <a:blip r:embed="rId5"/>
                <a:stretch>
                  <a:fillRect l="-1538" r="-30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4_AN.46_1#d36dfa0d8.blank?vbadefaultcenterpage=1&amp;parentnodeid=199327ff6&amp;vbapositionanswer=25&amp;vbahtmlprocessed=1"/>
              <p:cNvSpPr/>
              <p:nvPr/>
            </p:nvSpPr>
            <p:spPr>
              <a:xfrm>
                <a:off x="1232916" y="4645533"/>
                <a:ext cx="396875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4_AN.46_1#d36dfa0d8.blank?vbadefaultcenterpage=1&amp;parentnodeid=199327ff6&amp;vbapositionanswer=25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2916" y="4645533"/>
                <a:ext cx="396875" cy="548005"/>
              </a:xfrm>
              <a:prstGeom prst="rect">
                <a:avLst/>
              </a:prstGeom>
              <a:blipFill>
                <a:blip r:embed="rId6"/>
                <a:stretch>
                  <a:fillRect l="-1538" r="-30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4_AN.47_1#d36dfa0d8.blank?vbadefaultcenterpage=1&amp;parentnodeid=199327ff6&amp;vbapositionanswer=26&amp;vbahtmlprocessed=1"/>
          <p:cNvSpPr/>
          <p:nvPr/>
        </p:nvSpPr>
        <p:spPr>
          <a:xfrm>
            <a:off x="6211316" y="4658708"/>
            <a:ext cx="58261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7.2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4_BD.44_3#d36dfa0d8?hastextimagelayout=1&amp;segpoint=1&amp;vbadefaultcenterpage=1&amp;parentnodeid=199327ff6&amp;vbahtmlprocessed=1&amp;hasbroken=1&amp;hassurround=1">
                <a:extLst>
                  <a:ext uri="{FF2B5EF4-FFF2-40B4-BE49-F238E27FC236}">
                    <a16:creationId xmlns="" xmlns:a16="http://schemas.microsoft.com/office/drawing/2014/main" id="{4453B7AD-9804-479A-BFAE-766FAB7981D2}"/>
                  </a:ext>
                </a:extLst>
              </p:cNvPr>
              <p:cNvSpPr/>
              <p:nvPr/>
            </p:nvSpPr>
            <p:spPr>
              <a:xfrm>
                <a:off x="356616" y="4056728"/>
                <a:ext cx="11475720" cy="1207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系如图2-1-11乙所示，电源电压为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，滑片在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点时滑动变阻器的阻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值为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整个电路的最大功率为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4_BD.44_3#d36dfa0d8?hastextimagelayout=1&amp;segpoint=1&amp;vbadefaultcenterpage=1&amp;parentnodeid=199327ff6&amp;vbahtmlprocessed=1&amp;hasbroken=1&amp;hassurround=1">
                <a:extLst>
                  <a:ext uri="{FF2B5EF4-FFF2-40B4-BE49-F238E27FC236}">
                    <a16:creationId xmlns:a16="http://schemas.microsoft.com/office/drawing/2014/main" id="{4453B7AD-9804-479A-BFAE-766FAB7981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4056728"/>
                <a:ext cx="11475720" cy="1207072"/>
              </a:xfrm>
              <a:prstGeom prst="rect">
                <a:avLst/>
              </a:prstGeom>
              <a:blipFill>
                <a:blip r:embed="rId7"/>
                <a:stretch>
                  <a:fillRect l="-1913" b="-191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8_1#917248758?segpoint=1&amp;vbadefaultcenterpage=1&amp;parentnodeid=199327ff6&amp;vbahtmlprocessed=1"/>
          <p:cNvSpPr/>
          <p:nvPr/>
        </p:nvSpPr>
        <p:spPr>
          <a:xfrm>
            <a:off x="356616" y="1737836"/>
            <a:ext cx="11475720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17.请按要求作图</a:t>
            </a:r>
            <a:r>
              <a:rPr lang="en-US" altLang="zh-CN" sz="2800" b="0" i="0" dirty="0" smtClean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微软雅黑" pitchFamily="34" charset="-122"/>
              <a:cs typeface="Times New Roman" pitchFamily="34" charset="-120"/>
            </a:endParaRPr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pic>
        <p:nvPicPr>
          <p:cNvPr id="3" name="QO_4_BD.48_2#917248758?imagetipindex=11&amp;vbadefaultcenterpage=1&amp;parentnodeid=199327ff6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2769" y="4110319"/>
            <a:ext cx="5447323" cy="1782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48_3#917248758?imagetipindex=11&amp;vbadefaultcenterpage=1&amp;parentnodeid=199327ff6&amp;vbahtmlprocessed=1"/>
          <p:cNvSpPr/>
          <p:nvPr/>
        </p:nvSpPr>
        <p:spPr>
          <a:xfrm>
            <a:off x="3589137" y="5848656"/>
            <a:ext cx="553561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图2-1-12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    </a:t>
            </a:r>
            <a:r>
              <a:rPr lang="en-US" altLang="zh-CN" sz="2800" b="0" i="0" dirty="0" smtClean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2-1-13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#f0b5c1845?vbadefaultcenterpage=1&amp;parentnodeid=917248758&amp;vbahtmlprocessed=1"/>
              <p:cNvSpPr/>
              <p:nvPr/>
            </p:nvSpPr>
            <p:spPr>
              <a:xfrm>
                <a:off x="356616" y="2333106"/>
                <a:ext cx="11577476" cy="753448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（1）在图2-1-12中画出与入射光线对应的反射光线和折射光线的大致方向</a:t>
                </a: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2）在图2-1-13中画出拉杆箱在图示位置静止时受到重力的示意图和作用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</a:t>
                </a:r>
                <a:r>
                  <a:rPr lang="en-US" altLang="zh-CN" sz="9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𝐴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点的力</a:t>
                </a:r>
                <a:r>
                  <a:rPr lang="en-US" altLang="zh-CN" sz="9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𝐹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的力臂。</a:t>
                </a:r>
                <a:endParaRPr lang="en-US" altLang="zh-CN" sz="2800" dirty="0"/>
              </a:p>
              <a:p>
                <a:pPr algn="l"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5#f0b5c1845?vbadefaultcenterpage=1&amp;parentnodeid=917248758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333106"/>
                <a:ext cx="11577476" cy="753448"/>
              </a:xfrm>
              <a:prstGeom prst="rect">
                <a:avLst/>
              </a:prstGeom>
              <a:blipFill rotWithShape="1">
                <a:blip r:embed="rId4"/>
                <a:stretch>
                  <a:fillRect l="-1896" r="-4529" b="-2650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AN.49_1#f0b5c1845?hastextimagelayout=1&amp;vbadefaultcenterpage=1&amp;parentnodeid=917248758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4500" y="1677384"/>
            <a:ext cx="2871216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AN.49_2#f0b5c1845?hastextimagelayout=1&amp;vbadefaultcenterpage=1&amp;parentnodeid=917248758&amp;vbahtmlprocessed=1"/>
          <p:cNvSpPr/>
          <p:nvPr/>
        </p:nvSpPr>
        <p:spPr>
          <a:xfrm>
            <a:off x="356616" y="834162"/>
            <a:ext cx="8476488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2800" b="1" i="0" dirty="0" smtClean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（</a:t>
            </a:r>
            <a:r>
              <a:rPr lang="en-US" altLang="zh-CN" sz="2800" b="1" i="0" dirty="0" smtClean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1</a:t>
            </a:r>
            <a:r>
              <a:rPr lang="zh-CN" altLang="en-US" sz="2800" b="1" i="0" dirty="0" smtClean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）</a:t>
            </a:r>
            <a:r>
              <a:rPr lang="en-US" altLang="zh-CN" sz="2800" b="0" i="0" dirty="0" err="1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如图所示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#c10c59e52?vbadefaultcenterpage=1&amp;parentnodeid=917248758&amp;vbahtmlprocessed=1&amp;hasbroken=1"/>
          <p:cNvSpPr/>
          <p:nvPr/>
        </p:nvSpPr>
        <p:spPr>
          <a:xfrm>
            <a:off x="356616" y="722884"/>
            <a:ext cx="11475720" cy="12120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3" name="QO_5_AN.50_1#c10c59e52?segpoint=1&amp;vbadefaultcenterpage=1&amp;parentnodeid=917248758&amp;vbahtmlprocessed=1"/>
          <p:cNvSpPr/>
          <p:nvPr/>
        </p:nvSpPr>
        <p:spPr>
          <a:xfrm>
            <a:off x="356616" y="2000250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zh-CN" altLang="en-US" sz="2800" b="1" i="0" dirty="0" smtClean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（</a:t>
            </a:r>
            <a:r>
              <a:rPr lang="en-US" altLang="zh-CN" sz="2800" b="1" i="0" dirty="0" smtClean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2</a:t>
            </a:r>
            <a:r>
              <a:rPr lang="zh-CN" altLang="en-US" sz="2800" b="1" i="0" dirty="0" smtClean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）</a:t>
            </a:r>
            <a:r>
              <a:rPr lang="en-US" altLang="zh-CN" sz="2800" b="0" i="0" dirty="0" err="1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如图所示</a:t>
            </a:r>
            <a:endParaRPr lang="en-US" altLang="zh-CN" sz="2800" dirty="0"/>
          </a:p>
        </p:txBody>
      </p:sp>
      <p:pic>
        <p:nvPicPr>
          <p:cNvPr id="4" name="QO_5_AN.50_2#c10c59e52?vbadefaultcenterpage=1&amp;parentnodeid=917248758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7561" y="2689157"/>
            <a:ext cx="3611880" cy="32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1_1#3303b2bc0?segpoint=1&amp;vbadefaultcenterpage=1&amp;parentnodeid=917248758&amp;vbahtmlprocessed=1"/>
          <p:cNvSpPr/>
          <p:nvPr/>
        </p:nvSpPr>
        <p:spPr>
          <a:xfrm>
            <a:off x="356616" y="576072"/>
            <a:ext cx="11475720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（3）如图2-1-14所示，请完成下面家庭电路的连接。</a:t>
            </a:r>
            <a:endParaRPr lang="en-US" altLang="zh-CN" sz="2800" dirty="0"/>
          </a:p>
        </p:txBody>
      </p:sp>
      <p:pic>
        <p:nvPicPr>
          <p:cNvPr id="3" name="QO_5_BD.51_2#3303b2bc0?imagetipindex=12&amp;vbadefaultcenterpage=1&amp;parentnodeid=917248758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8496" y="1280160"/>
            <a:ext cx="4251960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5_BD.51_3#3303b2bc0?imagetipindex=12&amp;vbadefaultcenterpage=1&amp;parentnodeid=917248758&amp;vbahtmlprocessed=1"/>
          <p:cNvSpPr/>
          <p:nvPr/>
        </p:nvSpPr>
        <p:spPr>
          <a:xfrm>
            <a:off x="5401532" y="3263392"/>
            <a:ext cx="1385887" cy="4756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图2-1-14</a:t>
            </a:r>
            <a:endParaRPr lang="en-US" altLang="zh-CN" sz="2800" dirty="0"/>
          </a:p>
        </p:txBody>
      </p:sp>
      <p:sp>
        <p:nvSpPr>
          <p:cNvPr id="5" name="QO_5_AN.52_1#3303b2bc0?segpoint=1&amp;vbadefaultcenterpage=1&amp;parentnodeid=917248758&amp;vbahtmlprocessed=1"/>
          <p:cNvSpPr/>
          <p:nvPr/>
        </p:nvSpPr>
        <p:spPr>
          <a:xfrm>
            <a:off x="356616" y="3910838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如图所示</a:t>
            </a:r>
            <a:endParaRPr lang="en-US" altLang="zh-CN" sz="2800" dirty="0"/>
          </a:p>
        </p:txBody>
      </p:sp>
      <p:pic>
        <p:nvPicPr>
          <p:cNvPr id="6" name="QO_5_AN.52_2#3303b2bc0?vbadefaultcenterpage=1&amp;parentnodeid=917248758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00" y="4607560"/>
            <a:ext cx="4416552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79d1cd06?vbadefaultcenterpage=1&amp;parentnodeid=666339524&amp;vbahtmlprocessed=1"/>
          <p:cNvSpPr/>
          <p:nvPr/>
        </p:nvSpPr>
        <p:spPr>
          <a:xfrm>
            <a:off x="356616" y="539496"/>
            <a:ext cx="11475720" cy="8493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三、实验与探究题（共4小题，每空1分，作图题每图1分，计22分）</a:t>
            </a:r>
            <a:endParaRPr lang="en-US" altLang="zh-CN" sz="3000" dirty="0"/>
          </a:p>
        </p:txBody>
      </p:sp>
      <p:sp>
        <p:nvSpPr>
          <p:cNvPr id="3" name="QO_4_BD.53_1#de49290ba?segpoint=1&amp;vbadefaultcenterpage=1&amp;parentnodeid=979d1cd06&amp;vbahtmlprocessed=1"/>
          <p:cNvSpPr/>
          <p:nvPr/>
        </p:nvSpPr>
        <p:spPr>
          <a:xfrm>
            <a:off x="356616" y="1162182"/>
            <a:ext cx="11475720" cy="507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18.按要求填空。</a:t>
            </a:r>
            <a:endParaRPr lang="en-US" altLang="zh-CN" sz="2800" dirty="0"/>
          </a:p>
        </p:txBody>
      </p:sp>
      <p:pic>
        <p:nvPicPr>
          <p:cNvPr id="4" name="QO_4_BD.53_2#de49290ba?imagetipindex=13&amp;vbadefaultcenterpage=1&amp;parentnodeid=979d1cd06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7640" y="1803400"/>
            <a:ext cx="4242816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4_BD.53_3#de49290ba?imagetipindex=13&amp;vbadefaultcenterpage=1&amp;parentnodeid=979d1cd06&amp;vbahtmlprocessed=1"/>
          <p:cNvSpPr/>
          <p:nvPr/>
        </p:nvSpPr>
        <p:spPr>
          <a:xfrm>
            <a:off x="5406105" y="4966208"/>
            <a:ext cx="1385887" cy="507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图2-1-15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#91ddd8c7b?vbadefaultcenterpage=1&amp;parentnodeid=de49290ba&amp;vbahtmlprocessed=1&amp;hasbroken=1"/>
              <p:cNvSpPr/>
              <p:nvPr/>
            </p:nvSpPr>
            <p:spPr>
              <a:xfrm>
                <a:off x="356616" y="5551678"/>
                <a:ext cx="11475720" cy="50298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（1）如图2-1-15甲所示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，体温计的示数为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5#91ddd8c7b?vbadefaultcenterpage=1&amp;parentnodeid=de49290ba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5551678"/>
                <a:ext cx="11475720" cy="502984"/>
              </a:xfrm>
              <a:prstGeom prst="rect">
                <a:avLst/>
              </a:prstGeom>
              <a:blipFill>
                <a:blip r:embed="rId4"/>
                <a:stretch>
                  <a:fillRect l="-1913" t="-10976" b="-439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AN.54_1#91ddd8c7b.blank?vbadefaultcenterpage=1&amp;parentnodeid=de49290ba&amp;vbapositionanswer=27&amp;vbahtmlprocessed=1"/>
          <p:cNvSpPr/>
          <p:nvPr/>
        </p:nvSpPr>
        <p:spPr>
          <a:xfrm>
            <a:off x="6957441" y="5513578"/>
            <a:ext cx="790575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37.8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#9dc29c5b8?vbadefaultcenterpage=1&amp;parentnodeid=de49290ba&amp;vbahtmlprocessed=1&amp;hasbroken=1"/>
              <p:cNvSpPr/>
              <p:nvPr/>
            </p:nvSpPr>
            <p:spPr>
              <a:xfrm>
                <a:off x="356616" y="1756156"/>
                <a:ext cx="11475720" cy="56699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（2）如图2-1-15乙所示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，烧杯和液体的总质量为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#9dc29c5b8?vbadefaultcenterpage=1&amp;parentnodeid=de49290ba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756156"/>
                <a:ext cx="11475720" cy="566992"/>
              </a:xfrm>
              <a:prstGeom prst="rect">
                <a:avLst/>
              </a:prstGeom>
              <a:blipFill>
                <a:blip r:embed="rId3"/>
                <a:stretch>
                  <a:fillRect l="-1913" b="-397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AN.55_1#9dc29c5b8.blank?vbadefaultcenterpage=1&amp;parentnodeid=de49290ba&amp;vbapositionanswer=28&amp;vbahtmlprocessed=1"/>
              <p:cNvSpPr/>
              <p:nvPr/>
            </p:nvSpPr>
            <p:spPr>
              <a:xfrm>
                <a:off x="8036941" y="1751298"/>
                <a:ext cx="593725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172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5_AN.55_1#9dc29c5b8.blank?vbadefaultcenterpage=1&amp;parentnodeid=de49290ba&amp;vbapositionanswer=28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6941" y="1751298"/>
                <a:ext cx="593725" cy="548005"/>
              </a:xfrm>
              <a:prstGeom prst="rect">
                <a:avLst/>
              </a:prstGeom>
              <a:blipFill rotWithShape="1">
                <a:blip r:embed="rId4"/>
                <a:stretch>
                  <a:fillRect l="-1020" r="-102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#9db1dea15?vbadefaultcenterpage=1&amp;parentnodeid=de49290ba&amp;vbahtmlprocessed=1&amp;hasbroken=1"/>
          <p:cNvSpPr/>
          <p:nvPr/>
        </p:nvSpPr>
        <p:spPr>
          <a:xfrm>
            <a:off x="356616" y="2393950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（3）如图2-1-15丙所示，往B管中吹气，看到A管中的水面上升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，说明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AN.56_1#9db1dea15.blank?vbadefaultcenterpage=1&amp;parentnodeid=de49290ba&amp;vbapositionanswer=29&amp;vbahtmlprocessed=1"/>
          <p:cNvSpPr/>
          <p:nvPr/>
        </p:nvSpPr>
        <p:spPr>
          <a:xfrm>
            <a:off x="496316" y="2995930"/>
            <a:ext cx="4348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流体的流速越大</a:t>
            </a: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，压强越小</a:t>
            </a:r>
            <a:endParaRPr lang="en-US" altLang="zh-CN" sz="2800" dirty="0"/>
          </a:p>
        </p:txBody>
      </p:sp>
      <p:sp>
        <p:nvSpPr>
          <p:cNvPr id="6" name="QB_5#ba72e79a6?vbadefaultcenterpage=1&amp;parentnodeid=de49290ba&amp;vbahtmlprocessed=1&amp;hasbroken=1"/>
          <p:cNvSpPr/>
          <p:nvPr/>
        </p:nvSpPr>
        <p:spPr>
          <a:xfrm>
            <a:off x="356616" y="3684460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（4）如图2-1-15丁所示，双手反复弯折铁丝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，铁丝被弯折处的温度会明显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升高，说明做功可以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5_AN.57_1#ba72e79a6.blank?vbadefaultcenterpage=1&amp;parentnodeid=de49290ba&amp;vbapositionanswer=30&amp;vbahtmlprocessed=1"/>
          <p:cNvSpPr/>
          <p:nvPr/>
        </p:nvSpPr>
        <p:spPr>
          <a:xfrm>
            <a:off x="3696716" y="4286440"/>
            <a:ext cx="2570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改变物体的内能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8_1#41e3b479c?segpoint=1&amp;vbadefaultcenterpage=1&amp;parentnodeid=979d1cd06&amp;vbahtmlprocessed=1"/>
          <p:cNvSpPr/>
          <p:nvPr/>
        </p:nvSpPr>
        <p:spPr>
          <a:xfrm>
            <a:off x="356616" y="1260030"/>
            <a:ext cx="11475720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19.小华用如图2-1-16所示装置探究滑轮组的机械效率，实验数据记录如下表。</a:t>
            </a:r>
            <a:endParaRPr lang="en-US" altLang="zh-CN" sz="2800" spc="-50" dirty="0"/>
          </a:p>
        </p:txBody>
      </p:sp>
      <p:pic>
        <p:nvPicPr>
          <p:cNvPr id="3" name="QO_4_BD.58_2#41e3b479c?imagetipindex=14&amp;vbadefaultcenterpage=1&amp;parentnodeid=979d1cd06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1536" y="1964118"/>
            <a:ext cx="1325880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58_3#41e3b479c?imagetipindex=14&amp;vbadefaultcenterpage=1&amp;parentnodeid=979d1cd06&amp;vbahtmlprocessed=1"/>
          <p:cNvSpPr/>
          <p:nvPr/>
        </p:nvSpPr>
        <p:spPr>
          <a:xfrm>
            <a:off x="5401532" y="4852606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0" name="QO_4_BD.58_4#41e3b479c?colgroup=2,2,6,4,6,6&amp;vbadefaultcenterpage=1&amp;parentnodeid=979d1cd06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0469257"/>
                  </p:ext>
                </p:extLst>
              </p:nvPr>
            </p:nvGraphicFramePr>
            <p:xfrm>
              <a:off x="356616" y="2012791"/>
              <a:ext cx="11393424" cy="2794000"/>
            </p:xfrm>
            <a:graphic>
              <a:graphicData uri="http://schemas.openxmlformats.org/drawingml/2006/table">
                <a:tbl>
                  <a:tblPr/>
                  <a:tblGrid>
                    <a:gridCol w="1225296">
                      <a:extLst>
                        <a:ext uri="{9D8B030D-6E8A-4147-A177-3AD203B41FA5}">
                          <a16:colId xmlns="" xmlns:a16="http://schemas.microsoft.com/office/drawing/2014/main" val="20000"/>
                        </a:ext>
                      </a:extLst>
                    </a:gridCol>
                    <a:gridCol w="1225296">
                      <a:extLst>
                        <a:ext uri="{9D8B030D-6E8A-4147-A177-3AD203B41FA5}">
                          <a16:colId xmlns="" xmlns:a16="http://schemas.microsoft.com/office/drawing/2014/main" val="20001"/>
                        </a:ext>
                      </a:extLst>
                    </a:gridCol>
                    <a:gridCol w="2377440">
                      <a:extLst>
                        <a:ext uri="{9D8B030D-6E8A-4147-A177-3AD203B41FA5}">
                          <a16:colId xmlns="" xmlns:a16="http://schemas.microsoft.com/office/drawing/2014/main" val="20002"/>
                        </a:ext>
                      </a:extLst>
                    </a:gridCol>
                    <a:gridCol w="1810512">
                      <a:extLst>
                        <a:ext uri="{9D8B030D-6E8A-4147-A177-3AD203B41FA5}">
                          <a16:colId xmlns="" xmlns:a16="http://schemas.microsoft.com/office/drawing/2014/main" val="20003"/>
                        </a:ext>
                      </a:extLst>
                    </a:gridCol>
                    <a:gridCol w="2377440">
                      <a:extLst>
                        <a:ext uri="{9D8B030D-6E8A-4147-A177-3AD203B41FA5}">
                          <a16:colId xmlns="" xmlns:a16="http://schemas.microsoft.com/office/drawing/2014/main" val="20004"/>
                        </a:ext>
                      </a:extLst>
                    </a:gridCol>
                    <a:gridCol w="2377440">
                      <a:extLst>
                        <a:ext uri="{9D8B030D-6E8A-4147-A177-3AD203B41FA5}">
                          <a16:colId xmlns="" xmlns:a16="http://schemas.microsoft.com/office/drawing/2014/main" val="20005"/>
                        </a:ext>
                      </a:extLst>
                    </a:gridCol>
                  </a:tblGrid>
                  <a:tr h="106267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实验序</a:t>
                          </a:r>
                        </a:p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物重</a:t>
                          </a:r>
                          <a:r>
                            <a:rPr lang="en-US" altLang="zh-CN" sz="900" b="0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1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𝐺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物体上升的高</a:t>
                          </a:r>
                        </a:p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度</a:t>
                          </a:r>
                          <a:r>
                            <a:rPr lang="en-US" altLang="zh-CN" sz="900" b="0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h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拉力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𝐹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绳端移动的距</a:t>
                          </a:r>
                        </a:p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离</a:t>
                          </a:r>
                          <a:r>
                            <a:rPr lang="en-US" altLang="zh-CN" sz="900" b="0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机械效率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𝜂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0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66.7%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1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71.4%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2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0" name="QO_4_BD.58_4#41e3b479c?colgroup=2,2,6,4,6,6&amp;vbadefaultcenterpage=1&amp;parentnodeid=979d1cd06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0469257"/>
                  </p:ext>
                </p:extLst>
              </p:nvPr>
            </p:nvGraphicFramePr>
            <p:xfrm>
              <a:off x="356616" y="2012791"/>
              <a:ext cx="11393424" cy="2601786"/>
            </p:xfrm>
            <a:graphic>
              <a:graphicData uri="http://schemas.openxmlformats.org/drawingml/2006/table">
                <a:tbl>
                  <a:tblPr/>
                  <a:tblGrid>
                    <a:gridCol w="12252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252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774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1051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37744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37744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0697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实验序</a:t>
                          </a:r>
                        </a:p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498" t="-2841" r="-731343" b="-16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3333" t="-2841" r="-276923" b="-16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66107" t="-2841" r="-262416" b="-16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9744" t="-2841" r="-100513" b="-16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79744" t="-2841" r="-513" b="-1625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79744" t="-218072" r="-513" b="-2445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79744" t="-314286" r="-513" b="-14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62e7de12b?vbadefaultcenterpage=1&amp;parentnodeid=666339524&amp;vbahtmlprocessed=1"/>
          <p:cNvSpPr/>
          <p:nvPr/>
        </p:nvSpPr>
        <p:spPr>
          <a:xfrm>
            <a:off x="356616" y="576072"/>
            <a:ext cx="11475720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（满分：80分）</a:t>
            </a:r>
            <a:endParaRPr lang="en-US" altLang="zh-CN" sz="2800" dirty="0"/>
          </a:p>
        </p:txBody>
      </p:sp>
      <p:sp>
        <p:nvSpPr>
          <p:cNvPr id="3" name="C_3_BD#800013358?vbadefaultcenterpage=1&amp;parentnodeid=666339524&amp;vbahtmlprocessed=1"/>
          <p:cNvSpPr/>
          <p:nvPr/>
        </p:nvSpPr>
        <p:spPr>
          <a:xfrm>
            <a:off x="356616" y="1267333"/>
            <a:ext cx="11475720" cy="15351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一、选择题（共10小题，每小题2分，计20分。每小题只有一个选项是符合题意的）</a:t>
            </a:r>
            <a:endParaRPr lang="en-US" altLang="zh-CN" sz="3000" dirty="0"/>
          </a:p>
        </p:txBody>
      </p:sp>
      <p:sp>
        <p:nvSpPr>
          <p:cNvPr id="4" name="QC_4#8a6c4a4a6?vbadefaultcenterpage=1&amp;parentnodeid=800013358&amp;vbahtmlprocessed=1&amp;hasbroken=1"/>
          <p:cNvSpPr/>
          <p:nvPr/>
        </p:nvSpPr>
        <p:spPr>
          <a:xfrm>
            <a:off x="356616" y="2646109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下列物质属于晶体的是(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4_AN.1_1#8a6c4a4a6.bracket?vbadefaultcenterpage=1&amp;parentnodeid=800013358&amp;vbapositionanswer=1&amp;vbahtmlprocessed=1"/>
          <p:cNvSpPr/>
          <p:nvPr/>
        </p:nvSpPr>
        <p:spPr>
          <a:xfrm>
            <a:off x="4598416" y="2646109"/>
            <a:ext cx="30480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4_BD.2_1#8a6c4a4a6.choices?vbadefaultcenterpage=1&amp;parentnodeid=800013358&amp;vbahtmlprocessed=1"/>
          <p:cNvSpPr/>
          <p:nvPr/>
        </p:nvSpPr>
        <p:spPr>
          <a:xfrm>
            <a:off x="356616" y="3288538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  <a:tabLst>
                <a:tab pos="2881630" algn="l"/>
                <a:tab pos="5750560" algn="l"/>
                <a:tab pos="861948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.蜡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B.冰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C.松香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.沥青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#8a07d0223?vbadefaultcenterpage=1&amp;parentnodeid=41e3b479c&amp;vbahtmlprocessed=1&amp;hasbroken=1"/>
          <p:cNvSpPr/>
          <p:nvPr/>
        </p:nvSpPr>
        <p:spPr>
          <a:xfrm>
            <a:off x="356616" y="1762601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）实验中要竖直向上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拉动弹簧测力计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，使物体升高。</a:t>
            </a:r>
            <a:endParaRPr lang="en-US" altLang="zh-CN" sz="2800" dirty="0"/>
          </a:p>
        </p:txBody>
      </p:sp>
      <p:sp>
        <p:nvSpPr>
          <p:cNvPr id="3" name="QB_5_AN.59_1#8a07d0223.blank?vbadefaultcenterpage=1&amp;parentnodeid=41e3b479c&amp;vbapositionanswer=31&amp;vbahtmlprocessed=1"/>
          <p:cNvSpPr/>
          <p:nvPr/>
        </p:nvSpPr>
        <p:spPr>
          <a:xfrm>
            <a:off x="4230116" y="1724501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匀速</a:t>
            </a:r>
            <a:endParaRPr lang="en-US" altLang="zh-CN" sz="2800" dirty="0"/>
          </a:p>
        </p:txBody>
      </p:sp>
      <p:sp>
        <p:nvSpPr>
          <p:cNvPr id="4" name="QB_5#e8330f06f?vbadefaultcenterpage=1&amp;parentnodeid=41e3b479c&amp;vbahtmlprocessed=1&amp;hasbroken=1"/>
          <p:cNvSpPr/>
          <p:nvPr/>
        </p:nvSpPr>
        <p:spPr>
          <a:xfrm>
            <a:off x="356616" y="2400395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3次实验测得滑轮组的机械效率为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N.60_1#e8330f06f.blank?vbadefaultcenterpage=1&amp;parentnodeid=41e3b479c&amp;vbapositionanswer=32&amp;vbahtmlprocessed=1"/>
              <p:cNvSpPr/>
              <p:nvPr/>
            </p:nvSpPr>
            <p:spPr>
              <a:xfrm>
                <a:off x="6897116" y="2341245"/>
                <a:ext cx="982663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80.0%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5_AN.60_1#e8330f06f.blank?vbadefaultcenterpage=1&amp;parentnodeid=41e3b479c&amp;vbapositionanswer=32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7116" y="2341245"/>
                <a:ext cx="982663" cy="548005"/>
              </a:xfrm>
              <a:prstGeom prst="rect">
                <a:avLst/>
              </a:prstGeom>
              <a:blipFill>
                <a:blip r:embed="rId3"/>
                <a:stretch>
                  <a:fillRect l="-617" r="-6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#ad1334088?vbadefaultcenterpage=1&amp;parentnodeid=41e3b479c&amp;vbahtmlprocessed=1&amp;hasbroken=1"/>
          <p:cNvSpPr/>
          <p:nvPr/>
        </p:nvSpPr>
        <p:spPr>
          <a:xfrm>
            <a:off x="356616" y="3043205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（3）分析实验数据可知，提升的物重变大时，同一滑轮组的机械效率将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选填“变大”“变小”或“不变”）。</a:t>
            </a:r>
            <a:endParaRPr lang="en-US" altLang="zh-CN" sz="2800" dirty="0"/>
          </a:p>
        </p:txBody>
      </p:sp>
      <p:sp>
        <p:nvSpPr>
          <p:cNvPr id="7" name="QB_5_AN.61_1#ad1334088.blank?vbadefaultcenterpage=1&amp;parentnodeid=41e3b479c&amp;vbapositionanswer=33&amp;vbahtmlprocessed=1"/>
          <p:cNvSpPr/>
          <p:nvPr/>
        </p:nvSpPr>
        <p:spPr>
          <a:xfrm>
            <a:off x="496316" y="3645185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变大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#fd4b59bd9?vbadefaultcenterpage=1&amp;parentnodeid=41e3b479c&amp;vbahtmlprocessed=1&amp;hasbroken=1"/>
              <p:cNvSpPr/>
              <p:nvPr/>
            </p:nvSpPr>
            <p:spPr>
              <a:xfrm>
                <a:off x="356616" y="4318095"/>
                <a:ext cx="11475720" cy="56699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（4）分析实验数据可知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，小华所用的动滑轮的重力小于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5#fd4b59bd9?vbadefaultcenterpage=1&amp;parentnodeid=41e3b479c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4318095"/>
                <a:ext cx="11475720" cy="566992"/>
              </a:xfrm>
              <a:prstGeom prst="rect">
                <a:avLst/>
              </a:prstGeom>
              <a:blipFill>
                <a:blip r:embed="rId4"/>
                <a:stretch>
                  <a:fillRect l="-1913" b="-397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5_AN.62_1#fd4b59bd9.blank?vbadefaultcenterpage=1&amp;parentnodeid=41e3b479c&amp;vbapositionanswer=34&amp;vbahtmlprocessed=1"/>
              <p:cNvSpPr/>
              <p:nvPr/>
            </p:nvSpPr>
            <p:spPr>
              <a:xfrm>
                <a:off x="9246616" y="4340592"/>
                <a:ext cx="200025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5_AN.62_1#fd4b59bd9.blank?vbadefaultcenterpage=1&amp;parentnodeid=41e3b479c&amp;vbapositionanswer=34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46616" y="4340592"/>
                <a:ext cx="200025" cy="548005"/>
              </a:xfrm>
              <a:prstGeom prst="rect">
                <a:avLst/>
              </a:prstGeom>
              <a:blipFill rotWithShape="1">
                <a:blip r:embed="rId5"/>
                <a:stretch>
                  <a:fillRect l="-60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BD.63_1#28408a9f5?segpoint=1&amp;vbadefaultcenterpage=1&amp;parentnodeid=979d1cd06&amp;vbahtmlprocessed=1&amp;hasbroken=1"/>
              <p:cNvSpPr/>
              <p:nvPr/>
            </p:nvSpPr>
            <p:spPr>
              <a:xfrm>
                <a:off x="356616" y="659828"/>
                <a:ext cx="11475720" cy="173443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20.小明用如图2-1-17甲所示的电路探究“电流与电压和电阻的关系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”，电源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电压为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且保持不变，滑动变阻器的规格是“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Ω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”，实验中有满足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测量需求的电流表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、电压表各一个，定值电阻4个。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BD.63_1#28408a9f5?segpoint=1&amp;vbadefaultcenterpage=1&amp;parentnodeid=979d1cd06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659828"/>
                <a:ext cx="11475720" cy="1734439"/>
              </a:xfrm>
              <a:prstGeom prst="rect">
                <a:avLst/>
              </a:prstGeom>
              <a:blipFill>
                <a:blip r:embed="rId3"/>
                <a:stretch>
                  <a:fillRect l="-1913" r="-1594" b="-140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BD.63_2#28408a9f5?imagetipindex=15&amp;vbadefaultcenterpage=1&amp;parentnodeid=979d1cd06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2968" y="2532316"/>
            <a:ext cx="5843016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63_3#28408a9f5?imagetipindex=15&amp;vbadefaultcenterpage=1&amp;parentnodeid=979d1cd06&amp;vbahtmlprocessed=1"/>
          <p:cNvSpPr/>
          <p:nvPr/>
        </p:nvSpPr>
        <p:spPr>
          <a:xfrm>
            <a:off x="5401532" y="5484812"/>
            <a:ext cx="1385887" cy="5396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图2-1-17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#f8113726a?vbadefaultcenterpage=1&amp;parentnodeid=28408a9f5&amp;vbahtmlprocessed=1&amp;hasbroken=1"/>
              <p:cNvSpPr/>
              <p:nvPr/>
            </p:nvSpPr>
            <p:spPr>
              <a:xfrm>
                <a:off x="356616" y="896620"/>
                <a:ext cx="11475720" cy="12120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（1）将图2-1-17甲所示的实物图连接完整，要求闭合开关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，滑动变阻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器的滑片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向左移动时电流表的示数变大。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#f8113726a?vbadefaultcenterpage=1&amp;parentnodeid=28408a9f5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896620"/>
                <a:ext cx="11475720" cy="1212025"/>
              </a:xfrm>
              <a:prstGeom prst="rect">
                <a:avLst/>
              </a:prstGeom>
              <a:blipFill>
                <a:blip r:embed="rId3"/>
                <a:stretch>
                  <a:fillRect l="-1913" r="-956" b="-185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5_AN.64_1#f8113726a?vbadefaultcenterpage=1&amp;parentnodeid=28408a9f5&amp;vbahtmlprocessed=1"/>
          <p:cNvSpPr/>
          <p:nvPr/>
        </p:nvSpPr>
        <p:spPr>
          <a:xfrm>
            <a:off x="356616" y="2183130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如图所示</a:t>
            </a:r>
            <a:endParaRPr lang="en-US" altLang="zh-CN" sz="2800" dirty="0"/>
          </a:p>
        </p:txBody>
      </p:sp>
      <p:pic>
        <p:nvPicPr>
          <p:cNvPr id="4" name="QO_5_AN.64_2#f8113726a?vbadefaultcenterpage=1&amp;parentnodeid=28408a9f5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5616" y="2879852"/>
            <a:ext cx="4626864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#42b4381ca?vbadefaultcenterpage=1&amp;parentnodeid=28408a9f5&amp;vbahtmlprocessed=1&amp;hasbroken=1"/>
              <p:cNvSpPr/>
              <p:nvPr/>
            </p:nvSpPr>
            <p:spPr>
              <a:xfrm>
                <a:off x="356616" y="2418556"/>
                <a:ext cx="11475720" cy="18471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（2）闭合开关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后，移动滑动变阻器的滑片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时发现电压表无示数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流表有示数且不断变化，则电路故障可能是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#42b4381ca?vbadefaultcenterpage=1&amp;parentnodeid=28408a9f5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418556"/>
                <a:ext cx="11475720" cy="1847152"/>
              </a:xfrm>
              <a:prstGeom prst="rect">
                <a:avLst/>
              </a:prstGeom>
              <a:blipFill>
                <a:blip r:embed="rId3"/>
                <a:stretch>
                  <a:fillRect l="-1913" r="-797" b="-125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65_1#42b4381ca.blank?vbadefaultcenterpage=1&amp;parentnodeid=28408a9f5&amp;vbapositionanswer=35&amp;vbahtmlprocessed=1"/>
          <p:cNvSpPr/>
          <p:nvPr/>
        </p:nvSpPr>
        <p:spPr>
          <a:xfrm>
            <a:off x="356616" y="3020536"/>
            <a:ext cx="1147572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定值电阻短路</a:t>
            </a: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（或电压表短路）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66_1#83c7f50eb?segpoint=1&amp;vbadefaultcenterpage=1&amp;parentnodeid=28408a9f5&amp;vbahtmlprocessed=1&amp;hasbroken=1"/>
              <p:cNvSpPr/>
              <p:nvPr/>
            </p:nvSpPr>
            <p:spPr>
              <a:xfrm>
                <a:off x="356616" y="1265078"/>
                <a:ext cx="11475720" cy="249218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（3）小明先探究“电阻一定时，电流与电压的关系”，将定值电阻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接入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电路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，闭合开关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，调节滑动变阻器的滑片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，测出电阻两端电压及对应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电流值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，记录在表一中。</a:t>
                </a:r>
                <a:endParaRPr lang="en-US" altLang="zh-CN" sz="2800" dirty="0"/>
              </a:p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表一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66_1#83c7f50eb?segpoint=1&amp;vbadefaultcenterpage=1&amp;parentnodeid=28408a9f5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265078"/>
                <a:ext cx="11475720" cy="2492185"/>
              </a:xfrm>
              <a:prstGeom prst="rect">
                <a:avLst/>
              </a:prstGeom>
              <a:blipFill>
                <a:blip r:embed="rId3"/>
                <a:stretch>
                  <a:fillRect l="-1913" r="-372" b="-95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5" name="QO_5_BD.66_2#83c7f50eb?colgroup=10,5,5,3,5&amp;vbadefaultcenterpage=1&amp;parentnodeid=28408a9f5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9607340"/>
                  </p:ext>
                </p:extLst>
              </p:nvPr>
            </p:nvGraphicFramePr>
            <p:xfrm>
              <a:off x="356616" y="3896011"/>
              <a:ext cx="11439144" cy="1676400"/>
            </p:xfrm>
            <a:graphic>
              <a:graphicData uri="http://schemas.openxmlformats.org/drawingml/2006/table">
                <a:tbl>
                  <a:tblPr/>
                  <a:tblGrid>
                    <a:gridCol w="4005072">
                      <a:extLst>
                        <a:ext uri="{9D8B030D-6E8A-4147-A177-3AD203B41FA5}">
                          <a16:colId xmlns="" xmlns:a16="http://schemas.microsoft.com/office/drawing/2014/main" val="20000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="" xmlns:a16="http://schemas.microsoft.com/office/drawing/2014/main" val="20001"/>
                        </a:ext>
                      </a:extLst>
                    </a:gridCol>
                    <a:gridCol w="1975104">
                      <a:extLst>
                        <a:ext uri="{9D8B030D-6E8A-4147-A177-3AD203B41FA5}">
                          <a16:colId xmlns="" xmlns:a16="http://schemas.microsoft.com/office/drawing/2014/main" val="20002"/>
                        </a:ext>
                      </a:extLst>
                    </a:gridCol>
                    <a:gridCol w="1508760">
                      <a:extLst>
                        <a:ext uri="{9D8B030D-6E8A-4147-A177-3AD203B41FA5}">
                          <a16:colId xmlns="" xmlns:a16="http://schemas.microsoft.com/office/drawing/2014/main" val="20003"/>
                        </a:ext>
                      </a:extLst>
                    </a:gridCol>
                    <a:gridCol w="1984248">
                      <a:extLst>
                        <a:ext uri="{9D8B030D-6E8A-4147-A177-3AD203B41FA5}">
                          <a16:colId xmlns="" xmlns:a16="http://schemas.microsoft.com/office/drawing/2014/main" val="20004"/>
                        </a:ext>
                      </a:extLst>
                    </a:gridCol>
                  </a:tblGrid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0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5.0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6.0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1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5" name="QO_5_BD.66_2#83c7f50eb?colgroup=10,5,5,3,5&amp;vbadefaultcenterpage=1&amp;parentnodeid=28408a9f5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9607340"/>
                  </p:ext>
                </p:extLst>
              </p:nvPr>
            </p:nvGraphicFramePr>
            <p:xfrm>
              <a:off x="356616" y="3896011"/>
              <a:ext cx="11439144" cy="1532319"/>
            </p:xfrm>
            <a:graphic>
              <a:graphicData uri="http://schemas.openxmlformats.org/drawingml/2006/table">
                <a:tbl>
                  <a:tblPr/>
                  <a:tblGrid>
                    <a:gridCol w="40050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659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751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0876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8424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52" t="-105952" r="-185997" b="-1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5.0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6.0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52" t="-205952" r="-185997" b="-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#74b0ad01f?vbadefaultcenterpage=1&amp;parentnodeid=83c7f50eb&amp;vbahtmlprocessed=1&amp;hasbroken=1"/>
          <p:cNvSpPr/>
          <p:nvPr/>
        </p:nvSpPr>
        <p:spPr>
          <a:xfrm>
            <a:off x="356616" y="2096008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①第3次实验时电流表的读数如图2-1-17乙所示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，则此时流经电阻的电流为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67_1#74b0ad01f.blank?vbadefaultcenterpage=1&amp;parentnodeid=83c7f50eb&amp;vbapositionanswer=36&amp;vbahtmlprocessed=1"/>
          <p:cNvSpPr/>
          <p:nvPr/>
        </p:nvSpPr>
        <p:spPr>
          <a:xfrm>
            <a:off x="521716" y="2697988"/>
            <a:ext cx="58261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0.5</a:t>
            </a:r>
            <a:endParaRPr lang="en-US" altLang="zh-CN" sz="2800" dirty="0"/>
          </a:p>
        </p:txBody>
      </p:sp>
      <p:sp>
        <p:nvSpPr>
          <p:cNvPr id="4" name="QB_6#882cf5ae5?vbadefaultcenterpage=1&amp;parentnodeid=83c7f50eb&amp;vbahtmlprocessed=1&amp;hasbroken=1"/>
          <p:cNvSpPr/>
          <p:nvPr/>
        </p:nvSpPr>
        <p:spPr>
          <a:xfrm>
            <a:off x="356616" y="3381184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②分析数据，可以得出结论：在电阻一定时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，通过导体的电流与导体两端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的电压成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68_1#882cf5ae5.blank?vbadefaultcenterpage=1&amp;parentnodeid=83c7f50eb&amp;vbapositionanswer=37&amp;vbahtmlprocessed=1"/>
          <p:cNvSpPr/>
          <p:nvPr/>
        </p:nvSpPr>
        <p:spPr>
          <a:xfrm>
            <a:off x="1918716" y="3983164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正比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BD.69_1#046850dc2?segpoint=1&amp;vbadefaultcenterpage=1&amp;parentnodeid=28408a9f5&amp;vbahtmlprocessed=1&amp;hasbroken=1"/>
              <p:cNvSpPr/>
              <p:nvPr/>
            </p:nvSpPr>
            <p:spPr>
              <a:xfrm>
                <a:off x="356616" y="1265078"/>
                <a:ext cx="11475720" cy="185210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（4）小明再探究“电压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一定，电流与电阻的关系”。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①他将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的电阻接入电路，闭合开关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，调节滑动变阻器的滑片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到适当位置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，读出电流表示数记入表二中。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BD.69_1#046850dc2?segpoint=1&amp;vbadefaultcenterpage=1&amp;parentnodeid=28408a9f5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265078"/>
                <a:ext cx="11475720" cy="1852105"/>
              </a:xfrm>
              <a:prstGeom prst="rect">
                <a:avLst/>
              </a:prstGeom>
              <a:blipFill>
                <a:blip r:embed="rId3"/>
                <a:stretch>
                  <a:fillRect l="-1913" b="-125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BD.69_2#046850dc2?segpoint=1&amp;vbadefaultcenterpage=1&amp;parentnodeid=28408a9f5&amp;vbahtmlprocessed=1"/>
          <p:cNvSpPr/>
          <p:nvPr/>
        </p:nvSpPr>
        <p:spPr>
          <a:xfrm>
            <a:off x="356616" y="3186588"/>
            <a:ext cx="1147572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表二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QB_5_BD.69_3#046850dc2?colgroup=4,6,6,6,6&amp;vbadefaultcenterpage=1&amp;parentnodeid=28408a9f5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77838596"/>
                  </p:ext>
                </p:extLst>
              </p:nvPr>
            </p:nvGraphicFramePr>
            <p:xfrm>
              <a:off x="356616" y="3896011"/>
              <a:ext cx="11439144" cy="1676400"/>
            </p:xfrm>
            <a:graphic>
              <a:graphicData uri="http://schemas.openxmlformats.org/drawingml/2006/table">
                <a:tbl>
                  <a:tblPr/>
                  <a:tblGrid>
                    <a:gridCol w="1819656">
                      <a:extLst>
                        <a:ext uri="{9D8B030D-6E8A-4147-A177-3AD203B41FA5}">
                          <a16:colId xmlns="" xmlns:a16="http://schemas.microsoft.com/office/drawing/2014/main" val="20000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="" xmlns:a16="http://schemas.microsoft.com/office/drawing/2014/main" val="20001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="" xmlns:a16="http://schemas.microsoft.com/office/drawing/2014/main" val="20002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="" xmlns:a16="http://schemas.microsoft.com/office/drawing/2014/main" val="20003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="" xmlns:a16="http://schemas.microsoft.com/office/drawing/2014/main" val="20004"/>
                        </a:ext>
                      </a:extLst>
                    </a:gridCol>
                  </a:tblGrid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0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1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QB_5_BD.69_3#046850dc2?colgroup=4,6,6,6,6&amp;vbadefaultcenterpage=1&amp;parentnodeid=28408a9f5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77838596"/>
                  </p:ext>
                </p:extLst>
              </p:nvPr>
            </p:nvGraphicFramePr>
            <p:xfrm>
              <a:off x="356616" y="3896011"/>
              <a:ext cx="11439144" cy="1532319"/>
            </p:xfrm>
            <a:graphic>
              <a:graphicData uri="http://schemas.openxmlformats.org/drawingml/2006/table">
                <a:tbl>
                  <a:tblPr/>
                  <a:tblGrid>
                    <a:gridCol w="18196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34" t="-105952" r="-528428" b="-1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34" t="-205952" r="-528428" b="-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BD.69_4#046850dc2?vbadefaultcenterpage=1&amp;parentnodeid=28408a9f5&amp;vbahtmlprocessed=1&amp;hasbroken=1"/>
              <p:cNvSpPr/>
              <p:nvPr/>
            </p:nvSpPr>
            <p:spPr>
              <a:xfrm>
                <a:off x="356616" y="1138396"/>
                <a:ext cx="11475720" cy="44074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②断开开关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，小明用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的电阻替换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的电阻，闭合开关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动滑动变阻器的滑片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使电压表示数保持不变。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③表二是小明提交的实验数据，老师指出有一组数据不符合实际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认为这是实验序号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的数据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④若不改变电路和更换实验器材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，在实验过程中小明为了能够利用上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4个定值电阻，顺利得到4组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数据完成实验，所保持不变的电压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的取值范围应控制在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至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之间。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BD.69_4#046850dc2?vbadefaultcenterpage=1&amp;parentnodeid=28408a9f5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138396"/>
                <a:ext cx="11475720" cy="4407472"/>
              </a:xfrm>
              <a:prstGeom prst="rect">
                <a:avLst/>
              </a:prstGeom>
              <a:blipFill>
                <a:blip r:embed="rId3"/>
                <a:stretch>
                  <a:fillRect l="-1913" r="-797" b="-594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70_1#046850dc2.blank?vbadefaultcenterpage=1&amp;parentnodeid=28408a9f5&amp;vbapositionanswer=38&amp;vbahtmlprocessed=1"/>
          <p:cNvSpPr/>
          <p:nvPr/>
        </p:nvSpPr>
        <p:spPr>
          <a:xfrm>
            <a:off x="3328416" y="3100713"/>
            <a:ext cx="28892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4</a:t>
            </a:r>
            <a:endParaRPr lang="en-US" altLang="zh-CN" sz="2800" dirty="0"/>
          </a:p>
        </p:txBody>
      </p:sp>
      <p:sp>
        <p:nvSpPr>
          <p:cNvPr id="4" name="QB_5_AN.71_1#046850dc2.blank?vbadefaultcenterpage=1&amp;parentnodeid=28408a9f5&amp;vbapositionanswer=39&amp;vbahtmlprocessed=1"/>
          <p:cNvSpPr/>
          <p:nvPr/>
        </p:nvSpPr>
        <p:spPr>
          <a:xfrm>
            <a:off x="3722116" y="5034556"/>
            <a:ext cx="58261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6.7</a:t>
            </a:r>
            <a:endParaRPr lang="en-US" altLang="zh-CN" sz="2800" dirty="0"/>
          </a:p>
        </p:txBody>
      </p:sp>
      <p:sp>
        <p:nvSpPr>
          <p:cNvPr id="5" name="QB_5_AN.72_1#046850dc2.blank?vbadefaultcenterpage=1&amp;parentnodeid=28408a9f5&amp;vbapositionanswer=40&amp;vbahtmlprocessed=1"/>
          <p:cNvSpPr/>
          <p:nvPr/>
        </p:nvSpPr>
        <p:spPr>
          <a:xfrm>
            <a:off x="5269929" y="5026741"/>
            <a:ext cx="79057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10.0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73_1#6d8e1dfde?imagetipindex=16&amp;hastextimagelayout=1&amp;vbadefaultcenterpage=1&amp;parentnodeid=979d1cd06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1500" y="848550"/>
            <a:ext cx="2788920" cy="430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73_2#6d8e1dfde?imagetipindex=16&amp;hastextimagelayout=1&amp;vbadefaultcenterpage=1&amp;parentnodeid=979d1cd06&amp;vbahtmlprocessed=1"/>
          <p:cNvSpPr/>
          <p:nvPr/>
        </p:nvSpPr>
        <p:spPr>
          <a:xfrm>
            <a:off x="9713017" y="5282374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图2-1-18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BD.73_3#6d8e1dfde?hastextimagelayout=1&amp;segpoint=1&amp;vbadefaultcenterpage=1&amp;parentnodeid=979d1cd06&amp;vbahtmlprocessed=1&amp;hasbroken=1"/>
              <p:cNvSpPr/>
              <p:nvPr/>
            </p:nvSpPr>
            <p:spPr>
              <a:xfrm>
                <a:off x="356616" y="830262"/>
                <a:ext cx="8549640" cy="44074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21.小明在放风筝时发现，风筝总是迎风飞行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，并和水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平的气流方向形成一个夹角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，即飞行的迎角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。他对风筝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飞行时所获得的竖直向上的升力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与哪些因素有关提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出了猜想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猜想1：放风筝时风速的大小。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猜想2：放风筝时风筝面与水平气流方向的夹角。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猜想3：所选风筝的面积大小。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4_BD.73_3#6d8e1dfde?hastextimagelayout=1&amp;segpoint=1&amp;vbadefaultcenterpage=1&amp;parentnodeid=979d1cd06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830262"/>
                <a:ext cx="8549640" cy="4407472"/>
              </a:xfrm>
              <a:prstGeom prst="rect">
                <a:avLst/>
              </a:prstGeom>
              <a:blipFill>
                <a:blip r:embed="rId4"/>
                <a:stretch>
                  <a:fillRect l="-2568" r="-1997" b="-60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#2ce9ab465?vbadefaultcenterpage=1&amp;parentnodeid=6d8e1dfde&amp;vbahtmlprocessed=1&amp;hasbroken=1"/>
          <p:cNvSpPr/>
          <p:nvPr/>
        </p:nvSpPr>
        <p:spPr>
          <a:xfrm>
            <a:off x="356616" y="2397951"/>
            <a:ext cx="11475720" cy="18517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（1）图2-1-18甲中风筝静止在空中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，风向为水平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选填“向左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向右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”），绳子对风筝的拉力和风筝获得的升力是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衡力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”或“非平衡力”）。</a:t>
            </a:r>
            <a:endParaRPr lang="en-US" altLang="zh-CN" sz="2800" dirty="0"/>
          </a:p>
        </p:txBody>
      </p:sp>
      <p:sp>
        <p:nvSpPr>
          <p:cNvPr id="3" name="QB_5_AN.74_1#2ce9ab465.blank?vbadefaultcenterpage=1&amp;parentnodeid=6d8e1dfde&amp;vbapositionanswer=41&amp;vbahtmlprocessed=1"/>
          <p:cNvSpPr/>
          <p:nvPr/>
        </p:nvSpPr>
        <p:spPr>
          <a:xfrm>
            <a:off x="8024241" y="2379825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向左</a:t>
            </a:r>
            <a:endParaRPr lang="en-US" altLang="zh-CN" sz="2800" dirty="0"/>
          </a:p>
        </p:txBody>
      </p:sp>
      <p:sp>
        <p:nvSpPr>
          <p:cNvPr id="4" name="QB_5_AN.75_1#2ce9ab465.blank?vbadefaultcenterpage=1&amp;parentnodeid=6d8e1dfde&amp;vbapositionanswer=42&amp;vbahtmlprocessed=1"/>
          <p:cNvSpPr/>
          <p:nvPr/>
        </p:nvSpPr>
        <p:spPr>
          <a:xfrm>
            <a:off x="8278241" y="2993217"/>
            <a:ext cx="15033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非平衡力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_1#6123a0aff?segpoint=1&amp;vbadefaultcenterpage=1&amp;parentnodeid=800013358&amp;vbahtmlprocessed=1&amp;hasbroken=1"/>
          <p:cNvSpPr/>
          <p:nvPr/>
        </p:nvSpPr>
        <p:spPr>
          <a:xfrm>
            <a:off x="356616" y="933386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2.如图2-1-1所示，鸳鸯火锅是特色饮食，煮火锅时观察到红汤先沸腾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陈同学通过调查发现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，红汤的沸点要高于清汤。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4_1#6123a0aff.bracket?vbadefaultcenterpage=1&amp;parentnodeid=800013358&amp;vbapositionanswer=2&amp;vbahtmlprocessed=1"/>
          <p:cNvSpPr/>
          <p:nvPr/>
        </p:nvSpPr>
        <p:spPr>
          <a:xfrm>
            <a:off x="11088116" y="1573466"/>
            <a:ext cx="30480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4_BD.5_1#6123a0aff?imagetipindex=1&amp;hastextimagelayout=1&amp;vbadefaultcenterpage=1&amp;parentnodeid=800013358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3257" y="2272474"/>
            <a:ext cx="4123944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4_BD.5_2#6123a0aff?imagetipindex=1&amp;hastextimagelayout=1&amp;vbadefaultcenterpage=1&amp;parentnodeid=800013358&amp;vbahtmlprocessed=1"/>
          <p:cNvSpPr/>
          <p:nvPr/>
        </p:nvSpPr>
        <p:spPr>
          <a:xfrm>
            <a:off x="9031185" y="5179250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图2-1-1</a:t>
            </a:r>
            <a:endParaRPr lang="en-US" altLang="zh-CN" sz="2800" dirty="0"/>
          </a:p>
        </p:txBody>
      </p:sp>
      <p:sp>
        <p:nvSpPr>
          <p:cNvPr id="6" name="QC_4_BD.5_3#6123a0aff.choices?hastextimagelayout=1&amp;vbadefaultcenterpage=1&amp;parentnodeid=800013358&amp;vbahtmlprocessed=1"/>
          <p:cNvSpPr/>
          <p:nvPr/>
        </p:nvSpPr>
        <p:spPr>
          <a:xfrm>
            <a:off x="356616" y="2218562"/>
            <a:ext cx="7214616" cy="31319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A.火锅上方“白气”是水蒸气汽化形成的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B.红汤液面上有一层油脂，减少了热量散失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C.红汤沸腾后，继续加热，温度仍然在升高，内能增大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D.火锅内的牛油熔化时要放热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76_1#1793c5ee8?segpoint=1&amp;vbadefaultcenterpage=1&amp;parentnodeid=6d8e1dfde&amp;vbahtmlprocessed=1&amp;hasbroken=1"/>
              <p:cNvSpPr/>
              <p:nvPr/>
            </p:nvSpPr>
            <p:spPr>
              <a:xfrm>
                <a:off x="356616" y="1136078"/>
                <a:ext cx="11475720" cy="441210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（2）为了研究风筝飞行的升力与某个因素之间的关系，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小明利用风机、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升力测力计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、平纸板做成的长方形的风筝模型按图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2-1-18乙方式进行如下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.使风筝模型的迎角为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，闭合风机的开关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，调节挡位使其风速逐渐增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，记录三次不同风速下模型获得升力的数值。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.改变迎角大小，使其分别为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5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15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，重复步骤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.处理相关数据得到在不同迎角及风速下的升力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100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（单位：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），数据如表。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2" name="QO_5_BD.76_1#1793c5ee8?segpoint=1&amp;vbadefaultcenterpage=1&amp;parentnodeid=6d8e1dfd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136078"/>
                <a:ext cx="11475720" cy="4412107"/>
              </a:xfrm>
              <a:prstGeom prst="rect">
                <a:avLst/>
              </a:prstGeom>
              <a:blipFill>
                <a:blip r:embed="rId3"/>
                <a:stretch>
                  <a:fillRect l="-1913" r="-4145" b="-593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2" name="QO_5_BD.76_2#1793c5ee8?colgroup=5,25&amp;vbadefaultcenterpage=1&amp;parentnodeid=6d8e1dfde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0652470"/>
                  </p:ext>
                </p:extLst>
              </p:nvPr>
            </p:nvGraphicFramePr>
            <p:xfrm>
              <a:off x="356616" y="1102391"/>
              <a:ext cx="11420856" cy="3340100"/>
            </p:xfrm>
            <a:graphic>
              <a:graphicData uri="http://schemas.openxmlformats.org/drawingml/2006/table">
                <a:tbl>
                  <a:tblPr/>
                  <a:tblGrid>
                    <a:gridCol w="2057400">
                      <a:extLst>
                        <a:ext uri="{9D8B030D-6E8A-4147-A177-3AD203B41FA5}">
                          <a16:colId xmlns="" xmlns:a16="http://schemas.microsoft.com/office/drawing/2014/main" val="20000"/>
                        </a:ext>
                      </a:extLst>
                    </a:gridCol>
                    <a:gridCol w="1316736">
                      <a:extLst>
                        <a:ext uri="{9D8B030D-6E8A-4147-A177-3AD203B41FA5}">
                          <a16:colId xmlns="" xmlns:a16="http://schemas.microsoft.com/office/drawing/2014/main" val="20001"/>
                        </a:ext>
                      </a:extLst>
                    </a:gridCol>
                    <a:gridCol w="2011680">
                      <a:extLst>
                        <a:ext uri="{9D8B030D-6E8A-4147-A177-3AD203B41FA5}">
                          <a16:colId xmlns="" xmlns:a16="http://schemas.microsoft.com/office/drawing/2014/main" val="20002"/>
                        </a:ext>
                      </a:extLst>
                    </a:gridCol>
                    <a:gridCol w="2011680">
                      <a:extLst>
                        <a:ext uri="{9D8B030D-6E8A-4147-A177-3AD203B41FA5}">
                          <a16:colId xmlns="" xmlns:a16="http://schemas.microsoft.com/office/drawing/2014/main" val="20003"/>
                        </a:ext>
                      </a:extLst>
                    </a:gridCol>
                    <a:gridCol w="2011680">
                      <a:extLst>
                        <a:ext uri="{9D8B030D-6E8A-4147-A177-3AD203B41FA5}">
                          <a16:colId xmlns="" xmlns:a16="http://schemas.microsoft.com/office/drawing/2014/main" val="20004"/>
                        </a:ext>
                      </a:extLst>
                    </a:gridCol>
                    <a:gridCol w="2011680">
                      <a:extLst>
                        <a:ext uri="{9D8B030D-6E8A-4147-A177-3AD203B41FA5}">
                          <a16:colId xmlns="" xmlns:a16="http://schemas.microsoft.com/office/drawing/2014/main" val="20005"/>
                        </a:ext>
                      </a:extLst>
                    </a:gridCol>
                  </a:tblGrid>
                  <a:tr h="500698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风速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𝑣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d>
                                <m:d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2800" b="0" i="1" dirty="0">
                                          <a:solidFill>
                                            <a:srgbClr val="000000"/>
                                          </a:solidFill>
                                          <a:latin typeface="Cambria Math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  <m:t>m</m:t>
                                      </m:r>
                                      <m:r>
                                        <a:rPr lang="en-US" altLang="zh-CN" sz="2800" b="0" i="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  <m:t>⋅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  <m:t>s</m:t>
                                      </m:r>
                                    </m:e>
                                    <m:sup>
                                      <m:r>
                                        <a:rPr lang="en-US" altLang="zh-CN" sz="2800" b="0" i="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  <m:t>−1</m:t>
                                      </m:r>
                                    </m:sup>
                                  </m:s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5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升力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𝐿</m:t>
                                  </m:r>
                                </m:sub>
                              </m:sSub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0000"/>
                      </a:ext>
                    </a:extLst>
                  </a:tr>
                  <a:tr h="104025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迎角</a:t>
                          </a:r>
                          <a:r>
                            <a:rPr lang="en-US" altLang="zh-CN" sz="900" b="0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1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𝜃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迎角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𝜃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5</m:t>
                                  </m:r>
                                </m:e>
                                <m:sup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迎角</a:t>
                          </a:r>
                          <a:r>
                            <a:rPr lang="en-US" altLang="zh-CN" sz="900" b="0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1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𝜃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迎角</a:t>
                          </a:r>
                          <a:r>
                            <a:rPr lang="en-US" altLang="zh-CN" sz="900" b="0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1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𝜃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15</m:t>
                                  </m:r>
                                </m:e>
                                <m:sup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迎角</a:t>
                          </a:r>
                          <a:r>
                            <a:rPr lang="en-US" altLang="zh-CN" sz="900" b="0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1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𝜃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20</m:t>
                                  </m:r>
                                </m:e>
                                <m:sup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1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0.11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0.17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0.19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2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0.44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0.68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0.76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3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6.0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1.53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1.81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1.72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2" name="QO_5_BD.76_2#1793c5ee8?colgroup=5,25&amp;vbadefaultcenterpage=1&amp;parentnodeid=6d8e1dfde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70652470"/>
                  </p:ext>
                </p:extLst>
              </p:nvPr>
            </p:nvGraphicFramePr>
            <p:xfrm>
              <a:off x="356616" y="1102391"/>
              <a:ext cx="11420856" cy="3083116"/>
            </p:xfrm>
            <a:graphic>
              <a:graphicData uri="http://schemas.openxmlformats.org/drawingml/2006/table">
                <a:tbl>
                  <a:tblPr/>
                  <a:tblGrid>
                    <a:gridCol w="2057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167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116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116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1168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01168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03746"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6" t="-1569" r="-455030" b="-112157"/>
                          </a:stretch>
                        </a:blipFill>
                      </a:tcPr>
                    </a:tc>
                    <a:tc gridSpan="5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070" t="-4819" r="-130" b="-55180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47369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6944" t="-50581" r="-612037" b="-166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8182" t="-50581" r="-300606" b="-166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68182" t="-50581" r="-200606" b="-166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68182" t="-50581" r="-100606" b="-166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68182" t="-50581" r="-606" b="-166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0.11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0.17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0.19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0.44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0.68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0.76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6.0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1.53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1.81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1.72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QB_6#945ef2a6e?vbadefaultcenterpage=1&amp;parentnodeid=1793c5ee8&amp;vbahtmlprocessed=1&amp;hasbroken=1"/>
          <p:cNvSpPr/>
          <p:nvPr/>
        </p:nvSpPr>
        <p:spPr>
          <a:xfrm>
            <a:off x="356616" y="4570220"/>
            <a:ext cx="11475720" cy="12120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放风筝的时候，人们常常拉着风筝奔跑，这是采用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的方式增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微软雅黑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加升力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77_1#945ef2a6e.blank?vbadefaultcenterpage=1&amp;parentnodeid=1793c5ee8&amp;vbapositionanswer=43&amp;vbahtmlprocessed=1"/>
          <p:cNvSpPr/>
          <p:nvPr/>
        </p:nvSpPr>
        <p:spPr>
          <a:xfrm>
            <a:off x="8675116" y="4538343"/>
            <a:ext cx="15033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增加风速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#1b1d53f0e?vbadefaultcenterpage=1&amp;parentnodeid=1793c5ee8&amp;vbahtmlprocessed=1&amp;hasbroken=1"/>
              <p:cNvSpPr/>
              <p:nvPr/>
            </p:nvSpPr>
            <p:spPr>
              <a:xfrm>
                <a:off x="356616" y="932434"/>
                <a:ext cx="11475720" cy="57162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②在图2-1-18丙中描绘出风速为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4.0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时，升力与迎角的关系图像。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#1b1d53f0e?vbadefaultcenterpage=1&amp;parentnodeid=1793c5ee8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932434"/>
                <a:ext cx="11475720" cy="571627"/>
              </a:xfrm>
              <a:prstGeom prst="rect">
                <a:avLst/>
              </a:prstGeom>
              <a:blipFill>
                <a:blip r:embed="rId3"/>
                <a:stretch>
                  <a:fillRect l="-1913" b="-3723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6_AN.78_1#1b1d53f0e?vbadefaultcenterpage=1&amp;parentnodeid=1793c5ee8&amp;vbahtmlprocessed=1"/>
          <p:cNvSpPr/>
          <p:nvPr/>
        </p:nvSpPr>
        <p:spPr>
          <a:xfrm>
            <a:off x="356616" y="1571244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如图所示</a:t>
            </a:r>
            <a:endParaRPr lang="en-US" altLang="zh-CN" sz="2800" dirty="0"/>
          </a:p>
        </p:txBody>
      </p:sp>
      <p:pic>
        <p:nvPicPr>
          <p:cNvPr id="4" name="QO_6_AN.78_2#1b1d53f0e?vbadefaultcenterpage=1&amp;parentnodeid=1793c5ee8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3088" y="2267966"/>
            <a:ext cx="3922776" cy="348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#a3f2e84c9?vbadefaultcenterpage=1&amp;parentnodeid=1793c5ee8&amp;vbahtmlprocessed=1&amp;hasbroken=1"/>
              <p:cNvSpPr/>
              <p:nvPr/>
            </p:nvSpPr>
            <p:spPr>
              <a:xfrm>
                <a:off x="356616" y="1475200"/>
                <a:ext cx="11475720" cy="1207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③分析数据可知，迎角小于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，升力与迎角的关系为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#a3f2e84c9?vbadefaultcenterpage=1&amp;parentnodeid=1793c5ee8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475200"/>
                <a:ext cx="11475720" cy="1207072"/>
              </a:xfrm>
              <a:prstGeom prst="rect">
                <a:avLst/>
              </a:prstGeom>
              <a:blipFill>
                <a:blip r:embed="rId3"/>
                <a:stretch>
                  <a:fillRect l="-1913" r="-159" b="-186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79_1#a3f2e84c9.blank?vbadefaultcenterpage=1&amp;parentnodeid=1793c5ee8&amp;vbapositionanswer=44&amp;vbahtmlprocessed=1"/>
          <p:cNvSpPr/>
          <p:nvPr/>
        </p:nvSpPr>
        <p:spPr>
          <a:xfrm>
            <a:off x="356616" y="1437100"/>
            <a:ext cx="1147572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在风速和风筝面积一定时</a:t>
            </a: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，升力随着迎角的增大先变大后变小</a:t>
            </a:r>
            <a:endParaRPr lang="en-US" altLang="zh-CN" sz="2800" dirty="0"/>
          </a:p>
        </p:txBody>
      </p:sp>
      <p:sp>
        <p:nvSpPr>
          <p:cNvPr id="4" name="QB_6#61363c468?vbadefaultcenterpage=1&amp;parentnodeid=1793c5ee8&amp;vbahtmlprocessed=1&amp;hasbroken=1"/>
          <p:cNvSpPr/>
          <p:nvPr/>
        </p:nvSpPr>
        <p:spPr>
          <a:xfrm>
            <a:off x="356616" y="2755804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④小明要继续探究升力与面积的关系，应该控制迎角和风速不变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，改变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进行多次实验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80_1#61363c468.blank?vbadefaultcenterpage=1&amp;parentnodeid=1793c5ee8&amp;vbapositionanswer=45&amp;vbahtmlprocessed=1"/>
          <p:cNvSpPr/>
          <p:nvPr/>
        </p:nvSpPr>
        <p:spPr>
          <a:xfrm>
            <a:off x="496316" y="3357784"/>
            <a:ext cx="15033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风筝面积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#ea06b769e?vbadefaultcenterpage=1&amp;parentnodeid=6d8e1dfde&amp;vbahtmlprocessed=1&amp;hasbroken=1"/>
              <p:cNvSpPr/>
              <p:nvPr/>
            </p:nvSpPr>
            <p:spPr>
              <a:xfrm>
                <a:off x="356616" y="3965416"/>
                <a:ext cx="11475720" cy="1207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3）将风筝模型换为机翼模型，当迎角为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0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时，升力测力计有示数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。据此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分析，关于风筝飞行获得的升力大小可能还与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有关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6" name="QB_5#ea06b769e?vbadefaultcenterpage=1&amp;parentnodeid=6d8e1dfd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965416"/>
                <a:ext cx="11475720" cy="1207072"/>
              </a:xfrm>
              <a:prstGeom prst="rect">
                <a:avLst/>
              </a:prstGeom>
              <a:blipFill>
                <a:blip r:embed="rId4"/>
                <a:stretch>
                  <a:fillRect l="-1913" r="-4463" b="-185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AN.81_1#ea06b769e.blank?vbadefaultcenterpage=1&amp;parentnodeid=6d8e1dfde&amp;vbapositionanswer=46&amp;vbahtmlprocessed=1"/>
          <p:cNvSpPr/>
          <p:nvPr/>
        </p:nvSpPr>
        <p:spPr>
          <a:xfrm>
            <a:off x="7455916" y="4567396"/>
            <a:ext cx="356711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风筝的外形（或形状）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5a79da585?vbadefaultcenterpage=1&amp;parentnodeid=666339524&amp;vbahtmlprocessed=1"/>
          <p:cNvSpPr/>
          <p:nvPr/>
        </p:nvSpPr>
        <p:spPr>
          <a:xfrm>
            <a:off x="356616" y="539496"/>
            <a:ext cx="11475720" cy="8493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四、综合题（共2小题，每题8分，计16分）</a:t>
            </a:r>
            <a:endParaRPr lang="en-US" altLang="zh-CN" sz="3000" dirty="0"/>
          </a:p>
        </p:txBody>
      </p:sp>
      <p:pic>
        <p:nvPicPr>
          <p:cNvPr id="3" name="QO_4_BD.82_1#fff477213?imagetipindex=17&amp;hastextimagelayout=1&amp;vbadefaultcenterpage=1&amp;parentnodeid=5a79da585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8816" y="1184910"/>
            <a:ext cx="3218688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82_2#fff477213?imagetipindex=17&amp;hastextimagelayout=1&amp;vbadefaultcenterpage=1&amp;parentnodeid=5a79da585&amp;vbahtmlprocessed=1"/>
          <p:cNvSpPr/>
          <p:nvPr/>
        </p:nvSpPr>
        <p:spPr>
          <a:xfrm>
            <a:off x="9535216" y="3881374"/>
            <a:ext cx="1385887" cy="507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图2-1-19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4_BD.82_3#fff477213?hastextimagelayout=1&amp;segpoint=1&amp;vbadefaultcenterpage=1&amp;parentnodeid=5a79da585&amp;vbahtmlprocessed=1&amp;hasbroken=1"/>
              <p:cNvSpPr/>
              <p:nvPr/>
            </p:nvSpPr>
            <p:spPr>
              <a:xfrm>
                <a:off x="356616" y="1157478"/>
                <a:ext cx="8119872" cy="4068318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22.如图2-1-19所示是我国研制的新能源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无人电动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拖拉机，它以氢燃料供电为主、锂电池供电为辅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可以搭载深耕机、播种机等多种设备进行农田耕作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某次该电动拖拉机在水平公路上匀速直线行驶了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ct val="130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，耗时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到达目标农田。已知拖拉机质量为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t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，受到的阻力为其重力的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smtClean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。（</a:t>
                </a:r>
                <a:r>
                  <a:rPr lang="en-US" altLang="zh-CN" sz="900" b="0" i="0" u="none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4_BD.82_3#fff477213?hastextimagelayout=1&amp;segpoint=1&amp;vbadefaultcenterpage=1&amp;parentnodeid=5a79da585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157478"/>
                <a:ext cx="8119872" cy="4068318"/>
              </a:xfrm>
              <a:prstGeom prst="rect">
                <a:avLst/>
              </a:prstGeom>
              <a:blipFill rotWithShape="1">
                <a:blip r:embed="rId4"/>
                <a:stretch>
                  <a:fillRect l="-2703" t="-750" r="-4505" b="-584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4_BD.82_4#fff477213?hastextimagelayout=1&amp;segpoint=1&amp;vbadefaultcenterpage=1&amp;parentnodeid=5a79da585&amp;vbahtmlprocessed=1"/>
          <p:cNvSpPr/>
          <p:nvPr/>
        </p:nvSpPr>
        <p:spPr>
          <a:xfrm>
            <a:off x="356616" y="5297678"/>
            <a:ext cx="11475720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求：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#7066cfec6?vbadefaultcenterpage=1&amp;parentnodeid=fff477213&amp;vbahtmlprocessed=1"/>
          <p:cNvSpPr/>
          <p:nvPr/>
        </p:nvSpPr>
        <p:spPr>
          <a:xfrm>
            <a:off x="356616" y="972248"/>
            <a:ext cx="11475720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（1）电动拖拉机的速度。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AN.83_1#7066cfec6?segpoint=1&amp;vbadefaultcenterpage=1&amp;parentnodeid=fff477213&amp;vbahtmlprocessed=1&amp;hasbroken=1"/>
              <p:cNvSpPr/>
              <p:nvPr/>
            </p:nvSpPr>
            <p:spPr>
              <a:xfrm>
                <a:off x="356616" y="1617789"/>
                <a:ext cx="11475720" cy="409422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[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]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电动拖拉机行驶的距离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电动拖拉机行驶的时间：</a:t>
                </a:r>
                <a:endParaRPr lang="en-US" altLang="zh-CN" sz="2800" dirty="0"/>
              </a:p>
              <a:p>
                <a:pPr algn="l" latinLnBrk="1">
                  <a:lnSpc>
                    <a:spcPts val="50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min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电动拖拉机的速度：</a:t>
                </a:r>
                <a:endParaRPr lang="en-US" altLang="zh-CN" sz="2800" dirty="0"/>
              </a:p>
              <a:p>
                <a:pPr algn="l" latinLnBrk="1">
                  <a:lnSpc>
                    <a:spcPts val="79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1.5×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4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1200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=12.5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AN.83_1#7066cfec6?segpoint=1&amp;vbadefaultcenterpage=1&amp;parentnodeid=fff477213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617789"/>
                <a:ext cx="11475720" cy="4094226"/>
              </a:xfrm>
              <a:prstGeom prst="rect">
                <a:avLst/>
              </a:prstGeom>
              <a:blipFill rotWithShape="1">
                <a:blip r:embed="rId3"/>
                <a:stretch>
                  <a:fillRect l="-1913" b="-11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#0c6afed39?vbadefaultcenterpage=1&amp;parentnodeid=fff477213&amp;vbahtmlprocessed=1"/>
          <p:cNvSpPr/>
          <p:nvPr/>
        </p:nvSpPr>
        <p:spPr>
          <a:xfrm>
            <a:off x="356616" y="1007459"/>
            <a:ext cx="11475720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（2）在平直公路上行驶时牵引力所做的功。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AN.84_1#0c6afed39?segpoint=1&amp;vbadefaultcenterpage=1&amp;parentnodeid=fff477213&amp;vbahtmlprocessed=1&amp;hasbroken=1"/>
              <p:cNvSpPr/>
              <p:nvPr/>
            </p:nvSpPr>
            <p:spPr>
              <a:xfrm>
                <a:off x="356616" y="1653000"/>
                <a:ext cx="11475720" cy="402380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[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]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电动拖拉机受到的重力：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电动拖拉机提供的牵引力：</a:t>
                </a:r>
                <a:endParaRPr lang="en-US" altLang="zh-CN" sz="2800" dirty="0"/>
              </a:p>
              <a:p>
                <a:pPr algn="l" latinLnBrk="1">
                  <a:lnSpc>
                    <a:spcPts val="72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=500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牵引力所做的功：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=500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=7.5×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AN.84_1#0c6afed39?segpoint=1&amp;vbadefaultcenterpage=1&amp;parentnodeid=fff477213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653000"/>
                <a:ext cx="11475720" cy="4023805"/>
              </a:xfrm>
              <a:prstGeom prst="rect">
                <a:avLst/>
              </a:prstGeom>
              <a:blipFill rotWithShape="1">
                <a:blip r:embed="rId3"/>
                <a:stretch>
                  <a:fillRect l="-1913" b="-18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#bcaed75a6?vbadefaultcenterpage=1&amp;parentnodeid=fff477213&amp;vbahtmlprocessed=1&amp;hasbroken=1"/>
              <p:cNvSpPr/>
              <p:nvPr/>
            </p:nvSpPr>
            <p:spPr>
              <a:xfrm>
                <a:off x="356616" y="1088390"/>
                <a:ext cx="11475720" cy="12120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（3）某次该拖拉机搭载深耕机耕地时，做的总功为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6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，工作效率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60%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，深耕机耕地的功率为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，则拖拉机耕地多长时间？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#bcaed75a6?vbadefaultcenterpage=1&amp;parentnodeid=fff477213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088390"/>
                <a:ext cx="11475720" cy="1212025"/>
              </a:xfrm>
              <a:prstGeom prst="rect">
                <a:avLst/>
              </a:prstGeom>
              <a:blipFill>
                <a:blip r:embed="rId3"/>
                <a:stretch>
                  <a:fillRect l="-1913" b="-186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AN.85_1#bcaed75a6?segpoint=1&amp;vbadefaultcenterpage=1&amp;parentnodeid=fff477213&amp;vbahtmlprocessed=1&amp;hasbroken=1"/>
              <p:cNvSpPr/>
              <p:nvPr/>
            </p:nvSpPr>
            <p:spPr>
              <a:xfrm>
                <a:off x="356616" y="2309622"/>
                <a:ext cx="11475720" cy="32862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300"/>
                  </a:lnSpc>
                </a:pP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[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]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FF0000"/>
                                </a:solidFill>
                              </a:rPr>
                              <m:t>有用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FF0000"/>
                                </a:solidFill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可得拖拉机做的有用功：</a:t>
                </a:r>
                <a:endParaRPr lang="en-US" altLang="zh-CN" sz="2800" dirty="0"/>
              </a:p>
              <a:p>
                <a:pPr algn="l" latinLnBrk="1">
                  <a:lnSpc>
                    <a:spcPts val="54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𝑊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有用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𝑊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×60%=3.6×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72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可知，深耕机耕地用时：</a:t>
                </a:r>
                <a:endParaRPr lang="en-US" altLang="zh-CN" sz="2800" dirty="0"/>
              </a:p>
              <a:p>
                <a:pPr algn="l" latinLnBrk="1">
                  <a:lnSpc>
                    <a:spcPts val="79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FF0000"/>
                                </a:solidFill>
                              </a:rPr>
                              <m:t>有用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𝑃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3.6×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6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500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W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=7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AN.85_1#bcaed75a6?segpoint=1&amp;vbadefaultcenterpage=1&amp;parentnodeid=fff477213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309622"/>
                <a:ext cx="11475720" cy="3286252"/>
              </a:xfrm>
              <a:prstGeom prst="rect">
                <a:avLst/>
              </a:prstGeom>
              <a:blipFill rotWithShape="1">
                <a:blip r:embed="rId4"/>
                <a:stretch>
                  <a:fillRect l="-1913" b="-11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86_1#2f4e9008d?imagetipindex=18&amp;hastextimagelayout=1&amp;vbadefaultcenterpage=1&amp;parentnodeid=5a79da585&amp;vbahtmlprocessed=1&amp;hassurroun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5702" y="797464"/>
            <a:ext cx="4471416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O_4_BD.86_2#2f4e9008d?imagetipindex=18&amp;hastextimagelayout=1&amp;vbadefaultcenterpage=1&amp;parentnodeid=5a79da585&amp;vbahtmlprocessed=1"/>
          <p:cNvSpPr/>
          <p:nvPr/>
        </p:nvSpPr>
        <p:spPr>
          <a:xfrm>
            <a:off x="8868466" y="3091592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图2-1-20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BD.86_3#2f4e9008d?hastextimagelayout=1&amp;segpoint=1&amp;vbadefaultcenterpage=1&amp;parentnodeid=5a79da585&amp;vbahtmlprocessed=1&amp;hasbroken=1&amp;hassurround=1"/>
              <p:cNvSpPr/>
              <p:nvPr/>
            </p:nvSpPr>
            <p:spPr>
              <a:xfrm>
                <a:off x="356616" y="779176"/>
                <a:ext cx="6867144" cy="3200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23.王老师向同学们展示了一台具有高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、低温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两挡调节功能的自制电加热器，其内部电路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由电阻丝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和开关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三个元件组成，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2-1-20甲所示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。两根电阻丝允许通过的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最大电流均为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，只闭合开关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，电流表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4_BD.86_3#2f4e9008d?hastextimagelayout=1&amp;segpoint=1&amp;vbadefaultcenterpage=1&amp;parentnodeid=5a79da585&amp;vbahtmlprocessed=1&amp;hasbroken=1&amp;hassurroun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779176"/>
                <a:ext cx="6867144" cy="3200400"/>
              </a:xfrm>
              <a:prstGeom prst="rect">
                <a:avLst/>
              </a:prstGeom>
              <a:blipFill>
                <a:blip r:embed="rId4"/>
                <a:stretch>
                  <a:fillRect l="-3197" r="-2398" b="-55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4_BD.86_4#2f4e9008d?hastextimagelayout=1&amp;segpoint=1&amp;vbadefaultcenterpage=1&amp;parentnodeid=5a79da585&amp;vbahtmlprocessed=1"/>
          <p:cNvSpPr/>
          <p:nvPr/>
        </p:nvSpPr>
        <p:spPr>
          <a:xfrm>
            <a:off x="356616" y="5333143"/>
            <a:ext cx="1147572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求：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4_BD.86_3#2f4e9008d?hastextimagelayout=1&amp;segpoint=1&amp;vbadefaultcenterpage=1&amp;parentnodeid=5a79da585&amp;vbahtmlprocessed=1&amp;hasbroken=1&amp;hassurround=1">
                <a:extLst>
                  <a:ext uri="{FF2B5EF4-FFF2-40B4-BE49-F238E27FC236}">
                    <a16:creationId xmlns="" xmlns:a16="http://schemas.microsoft.com/office/drawing/2014/main" id="{A21678C0-40C2-4683-A88F-166EB5131B6B}"/>
                  </a:ext>
                </a:extLst>
              </p:cNvPr>
              <p:cNvSpPr/>
              <p:nvPr/>
            </p:nvSpPr>
            <p:spPr>
              <a:xfrm>
                <a:off x="356616" y="4050443"/>
                <a:ext cx="11475720" cy="12120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的示数为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0.24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；再闭合开关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，电流表的示数变为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0.84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，所用电源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电压恒为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4_BD.86_3#2f4e9008d?hastextimagelayout=1&amp;segpoint=1&amp;vbadefaultcenterpage=1&amp;parentnodeid=5a79da585&amp;vbahtmlprocessed=1&amp;hasbroken=1&amp;hassurround=1">
                <a:extLst>
                  <a:ext uri="{FF2B5EF4-FFF2-40B4-BE49-F238E27FC236}">
                    <a16:creationId xmlns:a16="http://schemas.microsoft.com/office/drawing/2014/main" id="{A21678C0-40C2-4683-A88F-166EB5131B6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4050443"/>
                <a:ext cx="11475720" cy="1212025"/>
              </a:xfrm>
              <a:prstGeom prst="rect">
                <a:avLst/>
              </a:prstGeom>
              <a:blipFill>
                <a:blip r:embed="rId5"/>
                <a:stretch>
                  <a:fillRect l="-1913" b="-185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#fbfa16082?vbadefaultcenterpage=1&amp;parentnodeid=2f4e9008d&amp;vbahtmlprocessed=1&amp;hasbroken=1"/>
              <p:cNvSpPr/>
              <p:nvPr/>
            </p:nvSpPr>
            <p:spPr>
              <a:xfrm>
                <a:off x="356616" y="653987"/>
                <a:ext cx="11475720" cy="57162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（1）电阻丝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的阻值为多少？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#fbfa16082?vbadefaultcenterpage=1&amp;parentnodeid=2f4e9008d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653987"/>
                <a:ext cx="11475720" cy="571627"/>
              </a:xfrm>
              <a:prstGeom prst="rect">
                <a:avLst/>
              </a:prstGeom>
              <a:blipFill>
                <a:blip r:embed="rId3"/>
                <a:stretch>
                  <a:fillRect l="-1913" b="-3829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AN.87_1#fbfa16082?segpoint=1&amp;vbadefaultcenterpage=1&amp;parentnodeid=2f4e9008d&amp;vbahtmlprocessed=1&amp;hasbroken=1"/>
              <p:cNvSpPr/>
              <p:nvPr/>
            </p:nvSpPr>
            <p:spPr>
              <a:xfrm>
                <a:off x="356616" y="1227519"/>
                <a:ext cx="11475720" cy="480275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[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]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由图甲可知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，只闭合开关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时，只有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接入电路，此时电流表</a:t>
                </a:r>
                <a:endParaRPr lang="en-US" altLang="zh-CN" sz="2800" b="0" i="0" dirty="0">
                  <a:solidFill>
                    <a:srgbClr val="FF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示数即通过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的电流：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=0.24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闭合开关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时，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并联，此时干路电流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=0.84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，通过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的电流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2800" dirty="0"/>
              </a:p>
              <a:p>
                <a:pPr algn="l" latinLnBrk="1">
                  <a:lnSpc>
                    <a:spcPts val="53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=0.84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−0.24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=0.6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因并联电路中总电压等于各支路两端电压，则由欧姆定律可得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的阻值：</a:t>
                </a:r>
                <a:endParaRPr lang="en-US" altLang="zh-CN" sz="2800" dirty="0"/>
              </a:p>
              <a:p>
                <a:pPr algn="l" latinLnBrk="1">
                  <a:lnSpc>
                    <a:spcPts val="79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0.6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AN.87_1#fbfa16082?segpoint=1&amp;vbadefaultcenterpage=1&amp;parentnodeid=2f4e9008d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227519"/>
                <a:ext cx="11475720" cy="4802759"/>
              </a:xfrm>
              <a:prstGeom prst="rect">
                <a:avLst/>
              </a:prstGeom>
              <a:blipFill rotWithShape="1">
                <a:blip r:embed="rId4"/>
                <a:stretch>
                  <a:fillRect l="-1913" r="-2869" b="-12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#c6c96b992?vbadefaultcenterpage=1&amp;parentnodeid=800013358&amp;vbahtmlprocessed=1&amp;hasbroken=1"/>
          <p:cNvSpPr/>
          <p:nvPr/>
        </p:nvSpPr>
        <p:spPr>
          <a:xfrm>
            <a:off x="356616" y="1755108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3.宏观的热现象能够反映出物质的微观特点，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6_1#c6c96b992.bracket?vbadefaultcenterpage=1&amp;parentnodeid=800013358&amp;vbapositionanswer=3&amp;vbahtmlprocessed=1"/>
          <p:cNvSpPr/>
          <p:nvPr/>
        </p:nvSpPr>
        <p:spPr>
          <a:xfrm>
            <a:off x="10630916" y="1755108"/>
            <a:ext cx="3190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7_1#c6c96b992.choices?vbadefaultcenterpage=1&amp;parentnodeid=800013358&amp;vbahtmlprocessed=1"/>
          <p:cNvSpPr/>
          <p:nvPr/>
        </p:nvSpPr>
        <p:spPr>
          <a:xfrm>
            <a:off x="356616" y="2400712"/>
            <a:ext cx="11475720" cy="2491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A.气体容易被压缩，是因为气体分子之间有引力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B.打扫卫生时灰尘飞扬说明分子在永不停息地做无规则运动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C.端午米粽飘香，能闻到米粽的香味是由于分子做无规则运动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D.塑料吸盘能牢牢吸在玻璃上，说明分子间存在引力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#d1a80d6f9?vbadefaultcenterpage=1&amp;parentnodeid=2f4e9008d&amp;vbahtmlprocessed=1&amp;hasbroken=1"/>
              <p:cNvSpPr/>
              <p:nvPr/>
            </p:nvSpPr>
            <p:spPr>
              <a:xfrm>
                <a:off x="356616" y="1335405"/>
                <a:ext cx="11475720" cy="12120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（2）若电源电压可调，闭合开关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后，为保证电路安全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，求此电加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热器允许消耗的最大电功率是多少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#d1a80d6f9?vbadefaultcenterpage=1&amp;parentnodeid=2f4e9008d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335405"/>
                <a:ext cx="11475720" cy="1212025"/>
              </a:xfrm>
              <a:prstGeom prst="rect">
                <a:avLst/>
              </a:prstGeom>
              <a:blipFill>
                <a:blip r:embed="rId3"/>
                <a:stretch>
                  <a:fillRect l="-1913" r="-956" b="-185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AN.88_1#d1a80d6f9?segpoint=1&amp;vbadefaultcenterpage=1&amp;parentnodeid=2f4e9008d&amp;vbahtmlprocessed=1&amp;hasbroken=1"/>
              <p:cNvSpPr/>
              <p:nvPr/>
            </p:nvSpPr>
            <p:spPr>
              <a:xfrm>
                <a:off x="356616" y="2556637"/>
                <a:ext cx="11475720" cy="279222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[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]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根据（1）中分析，由欧姆定律可得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的阻值：</a:t>
                </a:r>
                <a:endParaRPr lang="en-US" altLang="zh-CN" sz="2800" dirty="0"/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0.24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=25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并联电路的总电阻：</a:t>
                </a:r>
                <a:endParaRPr lang="en-US" altLang="zh-CN" sz="2800" dirty="0"/>
              </a:p>
              <a:p>
                <a:pPr algn="l" latinLnBrk="1">
                  <a:lnSpc>
                    <a:spcPts val="62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FF0000"/>
                                </a:solidFill>
                              </a:rPr>
                              <m:t>并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0.84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50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7</m:t>
                        </m:r>
                      </m:den>
                    </m:f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AN.88_1#d1a80d6f9?segpoint=1&amp;vbadefaultcenterpage=1&amp;parentnodeid=2f4e9008d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556637"/>
                <a:ext cx="11475720" cy="2792222"/>
              </a:xfrm>
              <a:prstGeom prst="rect">
                <a:avLst/>
              </a:prstGeom>
              <a:blipFill rotWithShape="1">
                <a:blip r:embed="rId4"/>
                <a:stretch>
                  <a:fillRect l="-1913" b="-174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AN.88_2#d1a80d6f9?vbadefaultcenterpage=1&amp;parentnodeid=2f4e9008d&amp;vbahtmlprocessed=1&amp;hasbroken=1"/>
              <p:cNvSpPr/>
              <p:nvPr/>
            </p:nvSpPr>
            <p:spPr>
              <a:xfrm>
                <a:off x="356616" y="1257237"/>
                <a:ext cx="11475720" cy="416979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闭合开关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和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后，两电阻并联，两电阻两端允许所加的最大电压：</a:t>
                </a:r>
                <a:endParaRPr lang="en-US" altLang="zh-CN" sz="2800" dirty="0"/>
              </a:p>
              <a:p>
                <a:pPr algn="l" latinLnBrk="1">
                  <a:lnSpc>
                    <a:spcPts val="50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0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×25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因并联电路中各支路两端的电压相等，所以电源的最大电压：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大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此电加热器允许消耗的最大电功率：</a:t>
                </a:r>
                <a:endParaRPr lang="en-US" altLang="zh-CN" sz="2800" dirty="0"/>
              </a:p>
              <a:p>
                <a:pPr algn="l" latinLnBrk="1">
                  <a:lnSpc>
                    <a:spcPts val="78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𝑃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大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FF0000"/>
                                </a:solidFill>
                              </a:rPr>
                              <m:t>大</m:t>
                            </m:r>
                          </m:sub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FF0000"/>
                                </a:solidFill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10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微软雅黑" pitchFamily="34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V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50</m:t>
                            </m:r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7</m:t>
                            </m:r>
                          </m:den>
                        </m:f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AN.88_2#d1a80d6f9?vbadefaultcenterpage=1&amp;parentnodeid=2f4e9008d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257237"/>
                <a:ext cx="11475720" cy="4169791"/>
              </a:xfrm>
              <a:prstGeom prst="rect">
                <a:avLst/>
              </a:prstGeom>
              <a:blipFill>
                <a:blip r:embed="rId3"/>
                <a:stretch>
                  <a:fillRect l="-1913" b="-16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89_1#9d507ec53?segpoint=1&amp;vbadefaultcenterpage=1&amp;parentnodeid=2f4e9008d&amp;vbahtmlprocessed=1&amp;hasbroken=1"/>
              <p:cNvSpPr/>
              <p:nvPr/>
            </p:nvSpPr>
            <p:spPr>
              <a:xfrm>
                <a:off x="356616" y="1135920"/>
                <a:ext cx="11475720" cy="44124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王老师指导小军仅利用原有元件对该电加热器的内部电路进行改装，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要求改装后的电加热器须同时满足下列两个条件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①具备高、低温两挡调节功能；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②在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电源电压下，用高温挡给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0.1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的水加热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，可使水温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升高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7.2℃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请在图2-1-20乙虚线框中画出内部改装电路图，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并通过计算说明。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设电加热器消耗的电能全部转化为水的内能）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89_1#9d507ec53?segpoint=1&amp;vbadefaultcenterpage=1&amp;parentnodeid=2f4e9008d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135920"/>
                <a:ext cx="11475720" cy="4412425"/>
              </a:xfrm>
              <a:prstGeom prst="rect">
                <a:avLst/>
              </a:prstGeom>
              <a:blipFill>
                <a:blip r:embed="rId3"/>
                <a:stretch>
                  <a:fillRect l="-1913" r="-2338" b="-593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AN.90_1#9d507ec53?segpoint=1&amp;vbadefaultcenterpage=1&amp;parentnodeid=2f4e9008d&amp;vbahtmlprocessed=1&amp;hasbroken=1"/>
              <p:cNvSpPr/>
              <p:nvPr/>
            </p:nvSpPr>
            <p:spPr>
              <a:xfrm>
                <a:off x="356616" y="1254220"/>
                <a:ext cx="11475720" cy="417582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[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]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利用原有元件对该电加热器的内部电路进行改装，即电源电压仍</a:t>
                </a:r>
                <a:endParaRPr lang="en-US" altLang="zh-CN" sz="2800" b="0" i="0" dirty="0">
                  <a:solidFill>
                    <a:srgbClr val="FF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然为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，电热丝仍然用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，由题意可得水吸收的热量：</a:t>
                </a:r>
                <a:endParaRPr lang="en-US" altLang="zh-CN" sz="2800" dirty="0"/>
              </a:p>
              <a:p>
                <a:pPr algn="l" latinLnBrk="1">
                  <a:lnSpc>
                    <a:spcPts val="54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𝑄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𝑐𝑚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/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⋅℃</m:t>
                        </m:r>
                      </m:e>
                    </m: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×0.1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×7.2℃=3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024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因电加热器消耗的电能全部转化为水的内能，由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可得，高温挡时</a:t>
                </a:r>
                <a:endParaRPr lang="en-US" altLang="zh-CN" sz="2800" b="0" i="0" dirty="0">
                  <a:solidFill>
                    <a:srgbClr val="FF0000"/>
                  </a:solidFill>
                  <a:latin typeface="微软雅黑" pitchFamily="34" charset="0"/>
                  <a:ea typeface="微软雅黑" pitchFamily="34" charset="-122"/>
                  <a:cs typeface="微软雅黑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的电阻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2800" dirty="0"/>
              </a:p>
              <a:p>
                <a:pPr algn="l" latinLnBrk="1">
                  <a:lnSpc>
                    <a:spcPts val="66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𝑊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𝑄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FF0000"/>
                                </a:solidFill>
                              </a:rPr>
                              <m:t>吸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/>
                                    <a:ea typeface="微软雅黑" pitchFamily="34" charset="-122"/>
                                    <a:cs typeface="微软雅黑" pitchFamily="34" charset="-12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6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微软雅黑" pitchFamily="34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itchFamily="34" charset="-122"/>
                                    <a:cs typeface="微软雅黑" pitchFamily="34" charset="-120"/>
                                  </a:rPr>
                                  <m:t>V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024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J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×14×60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AN.90_1#9d507ec53?segpoint=1&amp;vbadefaultcenterpage=1&amp;parentnodeid=2f4e9008d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254220"/>
                <a:ext cx="11475720" cy="4175824"/>
              </a:xfrm>
              <a:prstGeom prst="rect">
                <a:avLst/>
              </a:prstGeom>
              <a:blipFill rotWithShape="1">
                <a:blip r:embed="rId3"/>
                <a:stretch>
                  <a:fillRect l="-1913" r="-2285" b="-13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AN.90_2#9d507ec53?vbadefaultcenterpage=1&amp;parentnodeid=2f4e9008d&amp;vbahtmlprocessed=1&amp;hasbroken=1"/>
              <p:cNvSpPr/>
              <p:nvPr/>
            </p:nvSpPr>
            <p:spPr>
              <a:xfrm>
                <a:off x="356616" y="889508"/>
                <a:ext cx="11475720" cy="194138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因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也为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，所以高温挡时只有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工作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；而低温挡时电路消耗的功率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较小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，由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可知此时总电阻较大，所以低温挡时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串联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。则改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装电路可设计为两电阻串联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，开关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与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并联，如图所示：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AN.90_2#9d507ec53?vbadefaultcenterpage=1&amp;parentnodeid=2f4e9008d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889508"/>
                <a:ext cx="11475720" cy="1941386"/>
              </a:xfrm>
              <a:prstGeom prst="rect">
                <a:avLst/>
              </a:prstGeom>
              <a:blipFill>
                <a:blip r:embed="rId3"/>
                <a:stretch>
                  <a:fillRect l="-1913" r="-1010" b="-119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90_3#9d507ec53?vbadefaultcenterpage=1&amp;parentnodeid=2f4e9008d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6280" y="2960116"/>
            <a:ext cx="3145536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8_1#9a71f1a4d?imagetipindex=2&amp;hastextimagelayout=1&amp;vbadefaultcenterpage=1&amp;parentnodeid=800013358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0228" y="1151699"/>
            <a:ext cx="3447288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4_BD.8_2#9a71f1a4d?imagetipindex=2&amp;hastextimagelayout=1&amp;vbadefaultcenterpage=1&amp;parentnodeid=800013358&amp;vbahtmlprocessed=1"/>
          <p:cNvSpPr/>
          <p:nvPr/>
        </p:nvSpPr>
        <p:spPr>
          <a:xfrm>
            <a:off x="9609829" y="3619563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图2-1-2</a:t>
            </a:r>
            <a:endParaRPr lang="en-US" altLang="zh-CN" sz="2800" dirty="0"/>
          </a:p>
        </p:txBody>
      </p:sp>
      <p:sp>
        <p:nvSpPr>
          <p:cNvPr id="4" name="QC_4_BD.8_3#9a71f1a4d?hastextimagelayout=1&amp;segpoint=1&amp;vbadefaultcenterpage=1&amp;parentnodeid=800013358&amp;vbahtmlprocessed=1&amp;hasbroken=1"/>
          <p:cNvSpPr/>
          <p:nvPr/>
        </p:nvSpPr>
        <p:spPr>
          <a:xfrm>
            <a:off x="356616" y="1133411"/>
            <a:ext cx="7891272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4.如图2-1-2所示，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关于足球比赛中涉及的物理知识，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下列分析正确的是(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4_AN.9_1#9a71f1a4d.bracket?vbadefaultcenterpage=1&amp;parentnodeid=800013358&amp;vbapositionanswer=4&amp;vbahtmlprocessed=1"/>
          <p:cNvSpPr/>
          <p:nvPr/>
        </p:nvSpPr>
        <p:spPr>
          <a:xfrm>
            <a:off x="3620516" y="1773491"/>
            <a:ext cx="30480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4_BD.10_1#9a71f1a4d.choices?hastextimagelayout=1&amp;vbadefaultcenterpage=1&amp;parentnodeid=800013358&amp;vbahtmlprocessed=1"/>
          <p:cNvSpPr/>
          <p:nvPr/>
        </p:nvSpPr>
        <p:spPr>
          <a:xfrm>
            <a:off x="356616" y="2418587"/>
            <a:ext cx="7891272" cy="31322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A.运动员腾空而起是由于惯性的作用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B.运动员用头顶球是为了改变其运动状态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C.足球上升过程中，重力势能转化为动能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D.足球鞋底有凹凸不平的花纹是为了增大对地面的压力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#db9aa6cbe?vbadefaultcenterpage=1&amp;parentnodeid=800013358&amp;vbahtmlprocessed=1&amp;hasbroken=1"/>
              <p:cNvSpPr/>
              <p:nvPr/>
            </p:nvSpPr>
            <p:spPr>
              <a:xfrm>
                <a:off x="356616" y="1677892"/>
                <a:ext cx="11475720" cy="27552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5.人造角膜是用高分子材料仿照的代用产品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。高分子材料又称聚合物或高</a:t>
                </a:r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聚物材料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，具有密度小（仅为钢铁的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8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∼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）、强度大、电绝缘性好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腐蚀性好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、弹性好、透光性好、耐热性差、可燃等特性，加工容易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，可满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足多种特殊用途的要求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以下物品不能用高分子材料制作的是(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#db9aa6cbe?vbadefaultcenterpage=1&amp;parentnodeid=800013358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677892"/>
                <a:ext cx="11475720" cy="2755265"/>
              </a:xfrm>
              <a:prstGeom prst="rect">
                <a:avLst/>
              </a:prstGeom>
              <a:blipFill>
                <a:blip r:embed="rId3"/>
                <a:stretch>
                  <a:fillRect l="-1913" r="-797" b="-88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1_1#db9aa6cbe.bracket?vbadefaultcenterpage=1&amp;parentnodeid=800013358&amp;vbapositionanswer=5&amp;vbahtmlprocessed=1"/>
          <p:cNvSpPr/>
          <p:nvPr/>
        </p:nvSpPr>
        <p:spPr>
          <a:xfrm>
            <a:off x="10351516" y="3920871"/>
            <a:ext cx="35242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12_1#db9aa6cbe.choices?vbadefaultcenterpage=1&amp;parentnodeid=800013358&amp;vbahtmlprocessed=1"/>
          <p:cNvSpPr/>
          <p:nvPr/>
        </p:nvSpPr>
        <p:spPr>
          <a:xfrm>
            <a:off x="356616" y="4439380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  <a:tabLst>
                <a:tab pos="2881630" algn="l"/>
                <a:tab pos="5750560" algn="l"/>
                <a:tab pos="861948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.导线绝缘层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B.透光玻璃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C.轮胎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.防火材料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#981a572d0?vbadefaultcenterpage=1&amp;parentnodeid=800013358&amp;vbahtmlprocessed=1&amp;hasbroken=1"/>
          <p:cNvSpPr/>
          <p:nvPr/>
        </p:nvSpPr>
        <p:spPr>
          <a:xfrm>
            <a:off x="356616" y="724376"/>
            <a:ext cx="11475720" cy="2487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6.党的二十大报告指出：“推动能源清洁低碳高效利用，推进工业、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建筑、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交通等领域清洁低碳转型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。”如今，清洁能源汽车越来越普及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，清洁能源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汽车号牌专用标识中的字母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“D”表示纯电动汽车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。这类汽车发动机的动力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装置是电动机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，其工作原理是如图2-1-3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所示实验中的(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3_1#981a572d0.bracket?vbadefaultcenterpage=1&amp;parentnodeid=800013358&amp;vbapositionanswer=6&amp;vbahtmlprocessed=1"/>
          <p:cNvSpPr/>
          <p:nvPr/>
        </p:nvSpPr>
        <p:spPr>
          <a:xfrm>
            <a:off x="8989441" y="2707136"/>
            <a:ext cx="35242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14_1#981a572d0.choices?vbadefaultcenterpage=1&amp;parentnodeid=800013358&amp;vbahtmlprocessed=1"/>
          <p:cNvSpPr/>
          <p:nvPr/>
        </p:nvSpPr>
        <p:spPr>
          <a:xfrm>
            <a:off x="930031" y="3350736"/>
            <a:ext cx="9847384" cy="2609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  <a:tabLst>
                <a:tab pos="575056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&amp;1&amp;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Times New Roman" pitchFamily="34" charset="-120"/>
              </a:rPr>
              <a:t>          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&amp;2&amp;</a:t>
            </a:r>
            <a:r>
              <a:rPr lang="en-US" altLang="zh-CN" sz="4900" b="0" i="0" kern="0" spc="-9990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Times New Roman" pitchFamily="34" charset="-120"/>
              </a:rPr>
              <a:t>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  <a:p>
            <a:pPr latinLnBrk="1">
              <a:lnSpc>
                <a:spcPct val="150000"/>
              </a:lnSpc>
              <a:tabLst>
                <a:tab pos="5750560" algn="l"/>
              </a:tabLst>
            </a:pPr>
            <a:r>
              <a:rPr lang="en-US" altLang="zh-CN" sz="2800" b="0" i="0" dirty="0" smtClean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</a:t>
            </a:r>
            <a:r>
              <a:rPr lang="en-US" altLang="zh-CN" sz="100" b="0" i="0" kern="0" spc="-99900" dirty="0" smtClean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&amp;3&amp;</a:t>
            </a:r>
            <a:r>
              <a:rPr lang="en-US" altLang="zh-CN" sz="7400" b="0" i="0" kern="0" spc="-99900" dirty="0" smtClean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Times New Roman" pitchFamily="34" charset="-120"/>
              </a:rPr>
              <a:t>                             </a:t>
            </a:r>
            <a:r>
              <a:rPr lang="en-US" altLang="zh-CN" sz="2800" b="0" i="0" dirty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smtClean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</a:t>
            </a:r>
            <a:r>
              <a:rPr lang="en-US" altLang="zh-CN" sz="100" b="0" i="0" kern="0" spc="-99900" dirty="0" smtClean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&amp;4&amp;</a:t>
            </a:r>
            <a:r>
              <a:rPr lang="en-US" altLang="zh-CN" sz="2800" b="0" i="0" kern="0" spc="-99900" dirty="0" smtClean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 dirty="0" smtClean="0">
                <a:solidFill>
                  <a:srgbClr val="FFFFFF"/>
                </a:solidFill>
                <a:latin typeface="SimSun" panose="02010600030101010101" pitchFamily="2" charset="-122"/>
                <a:ea typeface="微软雅黑" pitchFamily="34" charset="-122"/>
                <a:cs typeface="Times New Roman" pitchFamily="34" charset="-120"/>
              </a:rPr>
              <a:t>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4_BD.14_1#981a572d0.choice_image?vbadefaultcenterpage=1&amp;parentnodeid=800013358&amp;inlineimagemarkindex=1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6849" y="3371310"/>
            <a:ext cx="1664208" cy="107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6" name="QC_4_BD.14_1#981a572d0.choice_image?vbadefaultcenterpage=1&amp;parentnodeid=800013358&amp;inlineimagemarkindex=2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3219" y="3346164"/>
            <a:ext cx="1901952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7" name="QC_4_BD.14_1#981a572d0.choice_image?vbadefaultcenterpage=1&amp;parentnodeid=800013358&amp;inlineimagemarkindex=3&amp;vbahtmlprocessed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1" y="4469416"/>
            <a:ext cx="1618488" cy="149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8" name="QC_4_BD.14_1#981a572d0.choice_image?vbadefaultcenterpage=1&amp;parentnodeid=800013358&amp;inlineimagemarkindex=4&amp;vbahtmlprocessed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0715" y="4469416"/>
            <a:ext cx="1773936" cy="149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4223667" y="5902520"/>
            <a:ext cx="915635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</a:t>
            </a:r>
            <a:r>
              <a:rPr lang="en-US" altLang="zh-CN" dirty="0" smtClean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2-1-3</a:t>
            </a:r>
            <a:endParaRPr lang="en-US" altLang="zh-CN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#09c99a3de?vbadefaultcenterpage=1&amp;parentnodeid=800013358&amp;vbahtmlprocessed=1&amp;hasbroken=1"/>
          <p:cNvSpPr/>
          <p:nvPr/>
        </p:nvSpPr>
        <p:spPr>
          <a:xfrm>
            <a:off x="356616" y="1434909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7.关于信息的传递与能源的利用，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下列说法不正确的是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5_1#09c99a3de.bracket?vbadefaultcenterpage=1&amp;parentnodeid=800013358&amp;vbapositionanswer=7&amp;vbahtmlprocessed=1"/>
          <p:cNvSpPr/>
          <p:nvPr/>
        </p:nvSpPr>
        <p:spPr>
          <a:xfrm>
            <a:off x="9386316" y="1434909"/>
            <a:ext cx="3317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16_1#09c99a3de.choices?vbadefaultcenterpage=1&amp;parentnodeid=800013358&amp;vbahtmlprocessed=1"/>
          <p:cNvSpPr/>
          <p:nvPr/>
        </p:nvSpPr>
        <p:spPr>
          <a:xfrm>
            <a:off x="356616" y="2080513"/>
            <a:ext cx="11475720" cy="31322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A.手机只接收电磁波，不能发射电磁波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B.卫星通信利用电磁波传递信息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C.人类认识到能量转化过程是有方向性的，所以必须节约能源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D.煤、石油、天然气等常规能源有限，因此，未来的理想能源是太阳能、水能和风能等可再生能源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合心科技出品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3308</Words>
  <Application>Microsoft Office PowerPoint</Application>
  <PresentationFormat>自定义</PresentationFormat>
  <Paragraphs>452</Paragraphs>
  <Slides>55</Slides>
  <Notes>55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6" baseType="lpstr">
      <vt:lpstr>合心科技出品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合心科技出品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合心科技出品</dc:title>
  <dc:subject/>
  <dc:creator>合心科技出品</dc:creator>
  <cp:keywords/>
  <dc:description/>
  <cp:lastModifiedBy>Microsoft</cp:lastModifiedBy>
  <cp:revision>11</cp:revision>
  <dcterms:created xsi:type="dcterms:W3CDTF">2023-03-09T09:47:12Z</dcterms:created>
  <dcterms:modified xsi:type="dcterms:W3CDTF">2023-03-21T08:53:53Z</dcterms:modified>
  <cp:category/>
  <cp:contentStatus/>
</cp:coreProperties>
</file>