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0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22" d="100"/>
          <a:sy n="122" d="100"/>
        </p:scale>
        <p:origin x="-11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979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405f2345c2a3fb1cab2a64a#tid=64093886bb9c340009b8c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6B60C0B-13B5-C4E4-7A45-F3780DE8BD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first_page" descr="preencoded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3384" y="6108192"/>
            <a:ext cx="1133856" cy="758952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2760" y="182880"/>
            <a:ext cx="1417320" cy="393192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429768" y="219456"/>
            <a:ext cx="3236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2023年    初 中 终 结 性 练 习 · 物 理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4_1#bae385c49.choices?vbadefaultcenterpage=1&amp;parentnodeid=d48134b7d&amp;vbahtmlprocessed=1&amp;hasbroken=1"/>
              <p:cNvSpPr/>
              <p:nvPr/>
            </p:nvSpPr>
            <p:spPr>
              <a:xfrm>
                <a:off x="356616" y="2096198"/>
                <a:ext cx="11475720" cy="249186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A.石墨烯发热膜的韧性很好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B.因为石墨烯发热膜是制作演员的服饰材料之一，所以它是一种绝缘体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C.“超强电池”充电只需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，因此充电功率大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D.石墨烯是一种由碳原子组成的二维碳纳米材料，因此它是一种环保材料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BD.14_1#bae385c49.choices?vbadefaultcenterpage=1&amp;parentnodeid=d48134b7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096198"/>
                <a:ext cx="11475720" cy="2491867"/>
              </a:xfrm>
              <a:prstGeom prst="rect">
                <a:avLst/>
              </a:prstGeom>
              <a:blipFill>
                <a:blip r:embed="rId3"/>
                <a:stretch>
                  <a:fillRect l="-1913" r="-691" b="-92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5_1#440ee3b75?imagetipindex=3&amp;hastextimagelayout=1&amp;vbadefaultcenterpage=1&amp;parentnodeid=d48134b7d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5356" y="817149"/>
            <a:ext cx="4178808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15_2#440ee3b75?imagetipindex=3&amp;hastextimagelayout=1&amp;vbadefaultcenterpage=1&amp;parentnodeid=d48134b7d&amp;vbahtmlprocessed=1"/>
          <p:cNvSpPr/>
          <p:nvPr/>
        </p:nvSpPr>
        <p:spPr>
          <a:xfrm>
            <a:off x="9090716" y="2169445"/>
            <a:ext cx="12080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图2-2-3</a:t>
            </a:r>
            <a:endParaRPr lang="en-US" altLang="zh-CN" sz="2800" dirty="0"/>
          </a:p>
        </p:txBody>
      </p:sp>
      <p:sp>
        <p:nvSpPr>
          <p:cNvPr id="4" name="QC_4_BD.15_3#440ee3b75?hastextimagelayout=1&amp;segpoint=1&amp;vbadefaultcenterpage=1&amp;parentnodeid=d48134b7d&amp;vbahtmlprocessed=1&amp;hasbroken=1"/>
          <p:cNvSpPr/>
          <p:nvPr/>
        </p:nvSpPr>
        <p:spPr>
          <a:xfrm>
            <a:off x="356616" y="798861"/>
            <a:ext cx="7159752" cy="2007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7.如图2-2-3所示，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利用图甲测凸透镜的焦距，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利用图乙探究凸透镜成像的规律，蜡烛在图乙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所示的位置光屏上成清晰的像。下列说法正确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AN.16_1#440ee3b75.bracket?vbadefaultcenterpage=1&amp;parentnodeid=d48134b7d&amp;vbapositionanswer=7&amp;vbahtmlprocessed=1"/>
          <p:cNvSpPr/>
          <p:nvPr/>
        </p:nvSpPr>
        <p:spPr>
          <a:xfrm>
            <a:off x="1474216" y="2335053"/>
            <a:ext cx="331788" cy="475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17_1#440ee3b75.choices?hastextimagelayout=1&amp;vbadefaultcenterpage=1&amp;parentnodeid=d48134b7d&amp;vbahtmlprocessed=1&amp;hasbroken=1"/>
              <p:cNvSpPr/>
              <p:nvPr/>
            </p:nvSpPr>
            <p:spPr>
              <a:xfrm>
                <a:off x="356616" y="2811049"/>
                <a:ext cx="11475720" cy="3074353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A.由图甲可知，凸透镜的焦距是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10.0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.图乙中透镜成像的特点与幻灯机的原理相同</a:t>
                </a:r>
                <a:endParaRPr lang="en-US" altLang="zh-CN" sz="2800" dirty="0"/>
              </a:p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.若按图乙进行实验时，一只虫子停在凸透镜镜面上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，光屏上将看到虫子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清晰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、缩小的像</a:t>
                </a:r>
                <a:endParaRPr lang="en-US" altLang="zh-CN" sz="2800" dirty="0"/>
              </a:p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.图乙中，若在凸透镜左侧“戴”上近视眼镜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，将蜡烛适当右移可在光屏上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承接到清晰的像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BD.17_1#440ee3b75.choices?hastextimagelayout=1&amp;vbadefaultcenterpage=1&amp;parentnodeid=d48134b7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811049"/>
                <a:ext cx="11475720" cy="3074353"/>
              </a:xfrm>
              <a:prstGeom prst="rect">
                <a:avLst/>
              </a:prstGeom>
              <a:blipFill>
                <a:blip r:embed="rId4"/>
                <a:stretch>
                  <a:fillRect l="-1913" t="-1984" r="-531" b="-85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8f4c1ed9a?vbadefaultcenterpage=1&amp;parentnodeid=d48134b7d&amp;vbahtmlprocessed=1&amp;hasbroken=1"/>
          <p:cNvSpPr/>
          <p:nvPr/>
        </p:nvSpPr>
        <p:spPr>
          <a:xfrm>
            <a:off x="356616" y="1115028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8.关于家庭电路及安全用电的理解，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8_1#8f4c1ed9a.bracket?vbadefaultcenterpage=1&amp;parentnodeid=d48134b7d&amp;vbapositionanswer=8&amp;vbahtmlprocessed=1"/>
          <p:cNvSpPr/>
          <p:nvPr/>
        </p:nvSpPr>
        <p:spPr>
          <a:xfrm>
            <a:off x="9195816" y="1115028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9_1#8f4c1ed9a.choices?vbadefaultcenterpage=1&amp;parentnodeid=d48134b7d&amp;vbahtmlprocessed=1&amp;hasbroken=1"/>
              <p:cNvSpPr/>
              <p:nvPr/>
            </p:nvSpPr>
            <p:spPr>
              <a:xfrm>
                <a:off x="356616" y="1760632"/>
                <a:ext cx="11475720" cy="37720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A.电能表的转盘转得越快，说明用电器消耗的电能越多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B.控制家用电器的开关要与火线直接连接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，若开关直接与零线连接则不能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控制这条支路上的用电器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C.绝大部分的空气开关是利用了电流的磁效应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，在家庭电路中它可以防止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触电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D.用电器的三脚插头中间标有“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”的插头连接的是用电器的金属外壳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19_1#8f4c1ed9a.choices?vbadefaultcenterpage=1&amp;parentnodeid=d48134b7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60632"/>
                <a:ext cx="11475720" cy="3772027"/>
              </a:xfrm>
              <a:prstGeom prst="rect">
                <a:avLst/>
              </a:prstGeom>
              <a:blipFill>
                <a:blip r:embed="rId3"/>
                <a:stretch>
                  <a:fillRect l="-1913" r="-531" b="-66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0_1#462f3f4c7?imagetipindex=4&amp;hastextimagelayout=1&amp;vbadefaultcenterpage=1&amp;parentnodeid=d48134b7d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7261" y="830548"/>
            <a:ext cx="2002536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20_2#462f3f4c7?imagetipindex=4&amp;hastextimagelayout=1&amp;vbadefaultcenterpage=1&amp;parentnodeid=d48134b7d&amp;vbahtmlprocessed=1"/>
          <p:cNvSpPr/>
          <p:nvPr/>
        </p:nvSpPr>
        <p:spPr>
          <a:xfrm>
            <a:off x="10034486" y="3472148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图2-2-4</a:t>
            </a:r>
            <a:endParaRPr lang="en-US" altLang="zh-CN" sz="2800" dirty="0"/>
          </a:p>
        </p:txBody>
      </p:sp>
      <p:sp>
        <p:nvSpPr>
          <p:cNvPr id="4" name="QC_4_BD.20_3#462f3f4c7?hastextimagelayout=1&amp;segpoint=1&amp;vbadefaultcenterpage=1&amp;parentnodeid=d48134b7d&amp;vbahtmlprocessed=1&amp;hasbroken=1"/>
          <p:cNvSpPr/>
          <p:nvPr/>
        </p:nvSpPr>
        <p:spPr>
          <a:xfrm>
            <a:off x="356616" y="812260"/>
            <a:ext cx="9244584" cy="248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9.如图2-2-4所示，A是悬挂在弹簧测力计下的条形磁铁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，B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是螺线管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。闭合开关，待弹簧测力计示数稳定后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，将滑动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变阻器的滑片缓慢向右移动的过程中，下列说法正确的是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AN.21_1#462f3f4c7.bracket?vbadefaultcenterpage=1&amp;parentnodeid=d48134b7d&amp;vbapositionanswer=9&amp;vbahtmlprocessed=1"/>
          <p:cNvSpPr/>
          <p:nvPr/>
        </p:nvSpPr>
        <p:spPr>
          <a:xfrm>
            <a:off x="763016" y="2732500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22_1#462f3f4c7.choices?hastextimagelayout=1&amp;vbadefaultcenterpage=1&amp;parentnodeid=d48134b7d&amp;vbahtmlprocessed=1&amp;hasbroken=1"/>
              <p:cNvSpPr/>
              <p:nvPr/>
            </p:nvSpPr>
            <p:spPr>
              <a:xfrm>
                <a:off x="356616" y="3380136"/>
                <a:ext cx="9244584" cy="249186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A.电压表示数变大，电流表示数也变大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B.电压表示数变小，电流表示数也变小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C.螺线管上端是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极，弹簧测力计示数变小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D.螺线管上端是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极，弹簧测力计示数变大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BD.22_1#462f3f4c7.choices?hastextimagelayout=1&amp;vbadefaultcenterpage=1&amp;parentnodeid=d48134b7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380136"/>
                <a:ext cx="9244584" cy="2491867"/>
              </a:xfrm>
              <a:prstGeom prst="rect">
                <a:avLst/>
              </a:prstGeom>
              <a:blipFill>
                <a:blip r:embed="rId4"/>
                <a:stretch>
                  <a:fillRect l="-2375" b="-95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3_1#dd53beda8?imagetipindex=5&amp;hastextimagelayout=1&amp;vbadefaultcenterpage=1&amp;parentnodeid=d48134b7d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4142" y="870998"/>
            <a:ext cx="291693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23_2#dd53beda8?imagetipindex=5&amp;hastextimagelayout=1&amp;vbadefaultcenterpage=1&amp;parentnodeid=d48134b7d&amp;vbahtmlprocessed=1"/>
          <p:cNvSpPr/>
          <p:nvPr/>
        </p:nvSpPr>
        <p:spPr>
          <a:xfrm>
            <a:off x="9668566" y="2570766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图2-2-5</a:t>
            </a:r>
            <a:endParaRPr lang="en-US" altLang="zh-CN" sz="2800" dirty="0"/>
          </a:p>
        </p:txBody>
      </p:sp>
      <p:sp>
        <p:nvSpPr>
          <p:cNvPr id="4" name="QC_4_BD.23_3#dd53beda8?hastextimagelayout=1&amp;segpoint=1&amp;vbadefaultcenterpage=1&amp;parentnodeid=d48134b7d&amp;vbahtmlprocessed=1&amp;hasbroken=1"/>
          <p:cNvSpPr/>
          <p:nvPr/>
        </p:nvSpPr>
        <p:spPr>
          <a:xfrm>
            <a:off x="356616" y="852709"/>
            <a:ext cx="8421624" cy="248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10.将一圆柱形木块用细线拴在容器底部，容器中开始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没有水，往容器中逐渐加水至图2-2-5甲所示位置，在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这一过程中，木块受到的浮力随容器中水的深度的变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化如图2-2-5乙所示。下列说法正确的是(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AN.24_1#dd53beda8.bracket?vbadefaultcenterpage=1&amp;parentnodeid=d48134b7d&amp;vbapositionanswer=10&amp;vbahtmlprocessed=1"/>
          <p:cNvSpPr/>
          <p:nvPr/>
        </p:nvSpPr>
        <p:spPr>
          <a:xfrm>
            <a:off x="6855840" y="2772949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25_1#dd53beda8.choices?hastextimagelayout=1&amp;vbadefaultcenterpage=1&amp;parentnodeid=d48134b7d&amp;vbahtmlprocessed=1&amp;hasbroken=1"/>
              <p:cNvSpPr/>
              <p:nvPr/>
            </p:nvSpPr>
            <p:spPr>
              <a:xfrm>
                <a:off x="356616" y="3347498"/>
                <a:ext cx="11475720" cy="2484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A.木块的重力为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B.木块的体积为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−3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C.细线对容器底部的最大拉力为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D.木块的密度为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BD.25_1#dd53beda8.choices?hastextimagelayout=1&amp;vbadefaultcenterpage=1&amp;parentnodeid=d48134b7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347498"/>
                <a:ext cx="11475720" cy="2484057"/>
              </a:xfrm>
              <a:prstGeom prst="rect">
                <a:avLst/>
              </a:prstGeom>
              <a:blipFill>
                <a:blip r:embed="rId4"/>
                <a:stretch>
                  <a:fillRect l="-1913" b="-98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1564e69b?vbadefaultcenterpage=1&amp;parentnodeid=3e9a9b452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二、填空与作图题（共7小题，每空1分，作图题每图2分，计23分）</a:t>
            </a:r>
            <a:endParaRPr lang="en-US" altLang="zh-CN" sz="3000" dirty="0"/>
          </a:p>
        </p:txBody>
      </p:sp>
      <p:pic>
        <p:nvPicPr>
          <p:cNvPr id="3" name="QB_4_BD.26_1#7d3d24bd1?imagetipindex=6&amp;hastextimagelayout=1&amp;vbadefaultcenterpage=1&amp;parentnodeid=a1564e69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1656" y="1175765"/>
            <a:ext cx="3493008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26_2#7d3d24bd1?imagetipindex=6&amp;hastextimagelayout=1&amp;vbadefaultcenterpage=1&amp;parentnodeid=a1564e69b&amp;vbahtmlprocessed=1"/>
          <p:cNvSpPr/>
          <p:nvPr/>
        </p:nvSpPr>
        <p:spPr>
          <a:xfrm>
            <a:off x="9624116" y="3725925"/>
            <a:ext cx="12080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图2-2-6</a:t>
            </a:r>
            <a:endParaRPr lang="en-US" altLang="zh-CN" sz="2800" dirty="0"/>
          </a:p>
        </p:txBody>
      </p:sp>
      <p:sp>
        <p:nvSpPr>
          <p:cNvPr id="5" name="QB_4_BD.26_3#7d3d24bd1?hastextimagelayout=1&amp;segpoint=1&amp;vbadefaultcenterpage=1&amp;parentnodeid=a1564e69b&amp;vbahtmlprocessed=1&amp;hasbroken=1"/>
          <p:cNvSpPr/>
          <p:nvPr/>
        </p:nvSpPr>
        <p:spPr>
          <a:xfrm>
            <a:off x="356616" y="1157478"/>
            <a:ext cx="7845552" cy="49455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11.如图2-2-6所示的红外线测温仪在新冠肺炎疫情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防控期间发挥了非常重要的作用，在机场、车站能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快速检测高温人群。此仪器利用了物体的温度越高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辐射的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越强的原理。此仪器还配有可见光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摄像头，利用传感器和成像合成系统进行成像，被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检测对象到摄像头的距离应满足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i="0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仪器中的传感器的材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料主要由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（选填“导体”“绝缘体”“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半导体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或“超导体”）组成。</a:t>
            </a:r>
            <a:endParaRPr lang="en-US" altLang="zh-CN" sz="2800" dirty="0"/>
          </a:p>
        </p:txBody>
      </p:sp>
      <p:sp>
        <p:nvSpPr>
          <p:cNvPr id="6" name="QB_4_AN.27_1#7d3d24bd1.blank?vbadefaultcenterpage=1&amp;parentnodeid=a1564e69b&amp;vbapositionanswer=11&amp;vbahtmlprocessed=1"/>
          <p:cNvSpPr/>
          <p:nvPr/>
        </p:nvSpPr>
        <p:spPr>
          <a:xfrm>
            <a:off x="1563116" y="2783586"/>
            <a:ext cx="11477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红外线</a:t>
            </a:r>
            <a:endParaRPr lang="en-US" altLang="zh-CN" sz="2800" dirty="0"/>
          </a:p>
        </p:txBody>
      </p:sp>
      <p:sp>
        <p:nvSpPr>
          <p:cNvPr id="7" name="QB_4_AN.28_1#7d3d24bd1.blank?vbadefaultcenterpage=1&amp;parentnodeid=a1564e69b&amp;vbapositionanswer=12&amp;vbahtmlprocessed=1"/>
          <p:cNvSpPr/>
          <p:nvPr/>
        </p:nvSpPr>
        <p:spPr>
          <a:xfrm>
            <a:off x="585216" y="4447794"/>
            <a:ext cx="36369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大于凸透镜的二倍焦距</a:t>
            </a:r>
            <a:endParaRPr lang="en-US" altLang="zh-CN" sz="2800" dirty="0"/>
          </a:p>
        </p:txBody>
      </p:sp>
      <p:sp>
        <p:nvSpPr>
          <p:cNvPr id="8" name="QB_4_AN.29_1#7d3d24bd1.blank?vbadefaultcenterpage=1&amp;parentnodeid=a1564e69b&amp;vbapositionanswer=13&amp;vbahtmlprocessed=1"/>
          <p:cNvSpPr/>
          <p:nvPr/>
        </p:nvSpPr>
        <p:spPr>
          <a:xfrm>
            <a:off x="1918716" y="5002530"/>
            <a:ext cx="11477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半导体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30_1#4aa384726?imagetipindex=7&amp;hastextimagelayout=1&amp;vbadefaultcenterpage=1&amp;parentnodeid=a1564e69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6667" y="865822"/>
            <a:ext cx="3145536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30_2#4aa384726?imagetipindex=7&amp;hastextimagelayout=1&amp;vbadefaultcenterpage=1&amp;parentnodeid=a1564e69b&amp;vbahtmlprocessed=1"/>
          <p:cNvSpPr/>
          <p:nvPr/>
        </p:nvSpPr>
        <p:spPr>
          <a:xfrm>
            <a:off x="9665391" y="3132518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图2-2-7</a:t>
            </a:r>
            <a:endParaRPr lang="en-US" altLang="zh-CN" sz="2800" dirty="0"/>
          </a:p>
        </p:txBody>
      </p:sp>
      <p:sp>
        <p:nvSpPr>
          <p:cNvPr id="4" name="QB_4_BD.30_3#4aa384726?hastextimagelayout=1&amp;segpoint=1&amp;vbadefaultcenterpage=1&amp;parentnodeid=a1564e69b&amp;vbahtmlprocessed=1&amp;hasbroken=1"/>
          <p:cNvSpPr/>
          <p:nvPr/>
        </p:nvSpPr>
        <p:spPr>
          <a:xfrm>
            <a:off x="356616" y="847535"/>
            <a:ext cx="8193024" cy="3772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.某次航展会上展示了某型号喷气式飞机的特技飞行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表演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，表演机以相同的速度保持如图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2-2-7所示队形飞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。地面上的人看到飞机从自己的头顶飞过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，是以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为参照物。若以编队中某一架飞机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为参照物，其他飞机是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选填“运动”或“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静止”）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。飞机用的航空燃料是从原油中提炼的，则原油是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4_BD.30_4#4aa384726?hastextimagelayout=1&amp;segpoint=1&amp;vbadefaultcenterpage=1&amp;parentnodeid=a1564e69b&amp;vbahtmlprocessed=1&amp;hasbroken=1"/>
              <p:cNvSpPr/>
              <p:nvPr/>
            </p:nvSpPr>
            <p:spPr>
              <a:xfrm>
                <a:off x="356616" y="4625022"/>
                <a:ext cx="8193024" cy="12117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选填序号且要全面，其中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.可再生；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不可再生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.常规；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.新；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.清洁；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.非清洁）能源。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5" name="QB_4_BD.30_4#4aa384726?hastextimagelayout=1&amp;segpoint=1&amp;vbadefaultcenterpage=1&amp;parentnodeid=a1564e69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625022"/>
                <a:ext cx="8193024" cy="1211707"/>
              </a:xfrm>
              <a:prstGeom prst="rect">
                <a:avLst/>
              </a:prstGeom>
              <a:blipFill>
                <a:blip r:embed="rId4"/>
                <a:stretch>
                  <a:fillRect l="-2679" r="-4836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31_1#4aa384726.blank?vbadefaultcenterpage=1&amp;parentnodeid=a1564e69b&amp;vbapositionanswer=14&amp;vbahtmlprocessed=1"/>
          <p:cNvSpPr/>
          <p:nvPr/>
        </p:nvSpPr>
        <p:spPr>
          <a:xfrm>
            <a:off x="470916" y="2726712"/>
            <a:ext cx="2519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地面（或自己）</a:t>
            </a:r>
            <a:endParaRPr lang="en-US" altLang="zh-CN" sz="2800" spc="-50" dirty="0"/>
          </a:p>
        </p:txBody>
      </p:sp>
      <p:sp>
        <p:nvSpPr>
          <p:cNvPr id="7" name="QB_4_AN.32_1#4aa384726.blank?vbadefaultcenterpage=1&amp;parentnodeid=a1564e69b&amp;vbapositionanswer=15&amp;vbahtmlprocessed=1"/>
          <p:cNvSpPr/>
          <p:nvPr/>
        </p:nvSpPr>
        <p:spPr>
          <a:xfrm>
            <a:off x="3988816" y="3380136"/>
            <a:ext cx="7731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静止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AN.33_1#4aa384726.blank?vbadefaultcenterpage=1&amp;parentnodeid=a1564e69b&amp;vbapositionanswer=16&amp;vbahtmlprocessed=1"/>
              <p:cNvSpPr/>
              <p:nvPr/>
            </p:nvSpPr>
            <p:spPr>
              <a:xfrm>
                <a:off x="432816" y="4592469"/>
                <a:ext cx="1403350" cy="56470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4_AN.33_1#4aa384726.blank?vbadefaultcenterpage=1&amp;parentnodeid=a1564e69b&amp;vbapositionanswer=1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16" y="4592469"/>
                <a:ext cx="1403350" cy="564706"/>
              </a:xfrm>
              <a:prstGeom prst="rect">
                <a:avLst/>
              </a:prstGeom>
              <a:blipFill rotWithShape="1">
                <a:blip r:embed="rId5"/>
                <a:stretch>
                  <a:fillRect l="-435" r="-3478" b="-39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34_1#1eb63c0fa?imagetipindex=8&amp;hastextimagelayout=1&amp;vbadefaultcenterpage=1&amp;parentnodeid=a1564e69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1858" y="1712658"/>
            <a:ext cx="4032504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34_2#1eb63c0fa?imagetipindex=8&amp;hastextimagelayout=1&amp;vbadefaultcenterpage=1&amp;parentnodeid=a1564e69b&amp;vbahtmlprocessed=1"/>
          <p:cNvSpPr/>
          <p:nvPr/>
        </p:nvSpPr>
        <p:spPr>
          <a:xfrm>
            <a:off x="9224066" y="4491418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图2-2-8</a:t>
            </a:r>
            <a:endParaRPr lang="en-US" altLang="zh-CN" sz="2800" dirty="0"/>
          </a:p>
        </p:txBody>
      </p:sp>
      <p:sp>
        <p:nvSpPr>
          <p:cNvPr id="4" name="QB_4_BD.34_3#1eb63c0fa?hastextimagelayout=1&amp;segpoint=1&amp;vbadefaultcenterpage=1&amp;parentnodeid=a1564e69b&amp;vbahtmlprocessed=1&amp;hasbroken=1"/>
          <p:cNvSpPr/>
          <p:nvPr/>
        </p:nvSpPr>
        <p:spPr>
          <a:xfrm>
            <a:off x="356616" y="1584642"/>
            <a:ext cx="7306056" cy="1847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13.如图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2-2-8所示实验最早是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（填物理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学家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）完成的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，利用此实验的结论制造出了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选填“电磁铁”“电动机”或“发电机”）。</a:t>
            </a:r>
            <a:endParaRPr lang="en-US" altLang="zh-CN" sz="2800" dirty="0"/>
          </a:p>
        </p:txBody>
      </p:sp>
      <p:sp>
        <p:nvSpPr>
          <p:cNvPr id="5" name="QB_4_AN.35_1#1eb63c0fa.blank?vbadefaultcenterpage=1&amp;parentnodeid=a1564e69b&amp;vbapositionanswer=17&amp;vbahtmlprocessed=1"/>
          <p:cNvSpPr/>
          <p:nvPr/>
        </p:nvSpPr>
        <p:spPr>
          <a:xfrm>
            <a:off x="4912741" y="1555908"/>
            <a:ext cx="11477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奥斯特</a:t>
            </a:r>
            <a:endParaRPr lang="en-US" altLang="zh-CN" sz="2800" dirty="0"/>
          </a:p>
        </p:txBody>
      </p:sp>
      <p:sp>
        <p:nvSpPr>
          <p:cNvPr id="6" name="QB_4_AN.36_1#1eb63c0fa.blank?vbadefaultcenterpage=1&amp;parentnodeid=a1564e69b&amp;vbapositionanswer=18&amp;vbahtmlprocessed=1"/>
          <p:cNvSpPr/>
          <p:nvPr/>
        </p:nvSpPr>
        <p:spPr>
          <a:xfrm>
            <a:off x="356616" y="2186622"/>
            <a:ext cx="7306056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电磁铁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37_1#dd51c0d8f?imagetipindex=9&amp;hastextimagelayout=1&amp;vbadefaultcenterpage=1&amp;parentnodeid=a1564e69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0889" y="1156684"/>
            <a:ext cx="1572768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37_2#dd51c0d8f?imagetipindex=9&amp;hastextimagelayout=1&amp;vbadefaultcenterpage=1&amp;parentnodeid=a1564e69b&amp;vbahtmlprocessed=1"/>
          <p:cNvSpPr/>
          <p:nvPr/>
        </p:nvSpPr>
        <p:spPr>
          <a:xfrm>
            <a:off x="10143230" y="3816572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BD.37_3#dd51c0d8f?hastextimagelayout=1&amp;segpoint=1&amp;vbadefaultcenterpage=1&amp;parentnodeid=a1564e69b&amp;vbahtmlprocessed=1&amp;hasbroken=1"/>
              <p:cNvSpPr/>
              <p:nvPr/>
            </p:nvSpPr>
            <p:spPr>
              <a:xfrm>
                <a:off x="356616" y="1138396"/>
                <a:ext cx="9244584" cy="44074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14.如图2-2-9所示是北京时间2022年7月24日14时22分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，搭载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问天实验舱的长征五号B遥三运载火箭在我国文昌航天发射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场准时点火发射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，约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495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，问天实验舱与火箭成功分离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并进入预定轨道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，发射取得圆满成功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。火箭升空过程中机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械能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选填“变大”“变小”或“不变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”）。火箭的燃料用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液态氢，主要是因为它的密度小且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比较大。卫星送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入预定的轨道与地面是通过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传递信息的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4_BD.37_3#dd51c0d8f?hastextimagelayout=1&amp;segpoint=1&amp;vbadefaultcenterpage=1&amp;parentnodeid=a1564e69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38396"/>
                <a:ext cx="9244584" cy="4407472"/>
              </a:xfrm>
              <a:prstGeom prst="rect">
                <a:avLst/>
              </a:prstGeom>
              <a:blipFill>
                <a:blip r:embed="rId4"/>
                <a:stretch>
                  <a:fillRect l="-2375" r="-1715" b="-59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38_1#dd51c0d8f.blank?vbadefaultcenterpage=1&amp;parentnodeid=a1564e69b&amp;vbapositionanswer=19&amp;vbahtmlprocessed=1"/>
          <p:cNvSpPr/>
          <p:nvPr/>
        </p:nvSpPr>
        <p:spPr>
          <a:xfrm>
            <a:off x="1207516" y="3715062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变大</a:t>
            </a:r>
            <a:endParaRPr lang="en-US" altLang="zh-CN" sz="2800" dirty="0"/>
          </a:p>
        </p:txBody>
      </p:sp>
      <p:sp>
        <p:nvSpPr>
          <p:cNvPr id="6" name="QB_4_AN.39_1#dd51c0d8f.blank?vbadefaultcenterpage=1&amp;parentnodeid=a1564e69b&amp;vbapositionanswer=20&amp;vbahtmlprocessed=1"/>
          <p:cNvSpPr/>
          <p:nvPr/>
        </p:nvSpPr>
        <p:spPr>
          <a:xfrm>
            <a:off x="5830316" y="436067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热值</a:t>
            </a:r>
            <a:endParaRPr lang="en-US" altLang="zh-CN" sz="2800" dirty="0"/>
          </a:p>
        </p:txBody>
      </p:sp>
      <p:sp>
        <p:nvSpPr>
          <p:cNvPr id="7" name="QB_4_AN.40_1#dd51c0d8f.blank?vbadefaultcenterpage=1&amp;parentnodeid=a1564e69b&amp;vbapositionanswer=21&amp;vbahtmlprocessed=1"/>
          <p:cNvSpPr/>
          <p:nvPr/>
        </p:nvSpPr>
        <p:spPr>
          <a:xfrm>
            <a:off x="4763516" y="4995481"/>
            <a:ext cx="11477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电磁波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#2417c252a?vbadefaultcenterpage=1&amp;parentnodeid=a1564e69b&amp;vbahtmlprocessed=1&amp;hasbroken=1"/>
              <p:cNvSpPr/>
              <p:nvPr/>
            </p:nvSpPr>
            <p:spPr>
              <a:xfrm>
                <a:off x="356616" y="1760188"/>
                <a:ext cx="11475720" cy="312731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15.太阳能路灯的灯杆顶端是太阳能电池板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，它能将太阳能转化为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能，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并向灯杆下方的蓄电池充电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，供夜晚路灯照明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。蓄电池充电时将电能转化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。若在一定时间内，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太阳光辐射到该太阳能电池板的能量为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2.1×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，这些能量经转化后，可供功率为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35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的路灯正常工作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，则该太阳能路灯的能量转化效率是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4#2417c252a?vbadefaultcenterpage=1&amp;parentnodeid=a1564e69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60188"/>
                <a:ext cx="11475720" cy="3127312"/>
              </a:xfrm>
              <a:prstGeom prst="rect">
                <a:avLst/>
              </a:prstGeom>
              <a:blipFill>
                <a:blip r:embed="rId3"/>
                <a:stretch>
                  <a:fillRect l="-1913" r="-4942" b="-76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41_1#2417c252a.blank?vbadefaultcenterpage=1&amp;parentnodeid=a1564e69b&amp;vbapositionanswer=22&amp;vbahtmlprocessed=1"/>
          <p:cNvSpPr/>
          <p:nvPr/>
        </p:nvSpPr>
        <p:spPr>
          <a:xfrm>
            <a:off x="10542016" y="1749846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</a:t>
            </a:r>
            <a:endParaRPr lang="en-US" altLang="zh-CN" sz="2800" dirty="0"/>
          </a:p>
        </p:txBody>
      </p:sp>
      <p:sp>
        <p:nvSpPr>
          <p:cNvPr id="4" name="QB_4_AN.42_1#2417c252a.blank?vbadefaultcenterpage=1&amp;parentnodeid=a1564e69b&amp;vbapositionanswer=23&amp;vbahtmlprocessed=1"/>
          <p:cNvSpPr/>
          <p:nvPr/>
        </p:nvSpPr>
        <p:spPr>
          <a:xfrm>
            <a:off x="851916" y="3016662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4_AN.43_1#2417c252a.blank?vbadefaultcenterpage=1&amp;parentnodeid=a1564e69b&amp;vbapositionanswer=24&amp;vbahtmlprocessed=1"/>
              <p:cNvSpPr/>
              <p:nvPr/>
            </p:nvSpPr>
            <p:spPr>
              <a:xfrm>
                <a:off x="5779516" y="4338678"/>
                <a:ext cx="712788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4_AN.43_1#2417c252a.blank?vbadefaultcenterpage=1&amp;parentnodeid=a1564e69b&amp;vbapositionanswer=2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516" y="4338678"/>
                <a:ext cx="712788" cy="548005"/>
              </a:xfrm>
              <a:prstGeom prst="rect">
                <a:avLst/>
              </a:prstGeom>
              <a:blipFill rotWithShape="1">
                <a:blip r:embed="rId4"/>
                <a:stretch>
                  <a:fillRect l="-855" r="-8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e9a9b452.fixed?vbadefaultcenterpage=1&amp;parentnodeid=d27c81923&amp;vbahtmlprocessed=1"/>
          <p:cNvSpPr/>
          <p:nvPr/>
        </p:nvSpPr>
        <p:spPr>
          <a:xfrm>
            <a:off x="868680" y="2048256"/>
            <a:ext cx="10799064" cy="87782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模拟试题</a:t>
            </a:r>
            <a:endParaRPr lang="en-US" altLang="zh-CN" sz="4000" dirty="0"/>
          </a:p>
        </p:txBody>
      </p:sp>
      <p:sp>
        <p:nvSpPr>
          <p:cNvPr id="3" name="C_2_BD#3e9a9b452.fixed?vbadefaultcenterpage=1&amp;parentnodeid=d27c81923&amp;vbahtmlprocessed=1"/>
          <p:cNvSpPr/>
          <p:nvPr/>
        </p:nvSpPr>
        <p:spPr>
          <a:xfrm>
            <a:off x="868680" y="3273552"/>
            <a:ext cx="10799064" cy="7223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中考模拟试题（二）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44_1#0ad5e5d00?imagetipindex=10&amp;hastextimagelayout=1&amp;vbadefaultcenterpage=1&amp;parentnodeid=a1564e69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2970" y="1474247"/>
            <a:ext cx="4983480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44_2#0ad5e5d00?imagetipindex=10&amp;hastextimagelayout=1&amp;vbadefaultcenterpage=1&amp;parentnodeid=a1564e69b&amp;vbahtmlprocessed=1"/>
          <p:cNvSpPr/>
          <p:nvPr/>
        </p:nvSpPr>
        <p:spPr>
          <a:xfrm>
            <a:off x="8601766" y="4042695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图2-2-10</a:t>
            </a:r>
            <a:endParaRPr lang="en-US" altLang="zh-CN" sz="2800" dirty="0"/>
          </a:p>
        </p:txBody>
      </p:sp>
      <p:sp>
        <p:nvSpPr>
          <p:cNvPr id="4" name="QB_4_BD.44_3#0ad5e5d00?hastextimagelayout=1&amp;segpoint=1&amp;vbadefaultcenterpage=1&amp;parentnodeid=a1564e69b&amp;vbahtmlprocessed=1"/>
          <p:cNvSpPr/>
          <p:nvPr/>
        </p:nvSpPr>
        <p:spPr>
          <a:xfrm>
            <a:off x="356616" y="1455959"/>
            <a:ext cx="6355080" cy="3772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16.氢燃料是一种绿色能源，氢燃料电池工作原理如图2-2-10所示。工作时，向氢电极供应氢气，同时向氧电极供应氧气，在氢电极上由于催化剂的作用氢气变为氢离子向氧电极移动，最后在氧电极上聚集，电子则留在氧电极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44_4#0ad5e5d00?segpoint=1&amp;vbadefaultcenterpage=1&amp;parentnodeid=a1564e69b&amp;vbahtmlprocessed=1&amp;hasbroken=1"/>
              <p:cNvSpPr/>
              <p:nvPr/>
            </p:nvSpPr>
            <p:spPr>
              <a:xfrm>
                <a:off x="356616" y="1437894"/>
                <a:ext cx="11475720" cy="37719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如果将两电极用灯泡连接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，则会在灯泡上形成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选填“向左”或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”）的电流。如果已知某氢燃料电池车输出功率为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的速度行驶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，则需要消耗氢气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（已知燃料电池车能量转化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效率为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，每千克氢气能释放的能量为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8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）。这些氢气的总能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量大约相当于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汽油完全燃烧放出的热量。（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结果保留一位小数，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已知汽油的热值为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4_BD.44_4#0ad5e5d00?segpoint=1&amp;vbadefaultcenterpage=1&amp;parentnodeid=a1564e69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37894"/>
                <a:ext cx="11475720" cy="3771900"/>
              </a:xfrm>
              <a:prstGeom prst="rect">
                <a:avLst/>
              </a:prstGeom>
              <a:blipFill>
                <a:blip r:embed="rId3"/>
                <a:stretch>
                  <a:fillRect l="-1913" r="-744" b="-66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45_1#0ad5e5d00.blank?vbadefaultcenterpage=1&amp;parentnodeid=a1564e69b&amp;vbapositionanswer=25&amp;vbahtmlprocessed=1"/>
          <p:cNvSpPr/>
          <p:nvPr/>
        </p:nvSpPr>
        <p:spPr>
          <a:xfrm>
            <a:off x="7608316" y="140407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46_1#0ad5e5d00.blank?vbadefaultcenterpage=1&amp;parentnodeid=a1564e69b&amp;vbapositionanswer=26&amp;vbahtmlprocessed=1"/>
              <p:cNvSpPr/>
              <p:nvPr/>
            </p:nvSpPr>
            <p:spPr>
              <a:xfrm>
                <a:off x="6431979" y="2757351"/>
                <a:ext cx="20002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4_AN.46_1#0ad5e5d00.blank?vbadefaultcenterpage=1&amp;parentnodeid=a1564e69b&amp;vbapositionanswer=2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1979" y="2757351"/>
                <a:ext cx="200025" cy="548005"/>
              </a:xfrm>
              <a:prstGeom prst="rect">
                <a:avLst/>
              </a:prstGeom>
              <a:blipFill rotWithShape="1">
                <a:blip r:embed="rId4"/>
                <a:stretch>
                  <a:fillRect l="-3030" r="-30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47_1#0ad5e5d00.blank?vbadefaultcenterpage=1&amp;parentnodeid=a1564e69b&amp;vbapositionanswer=27&amp;vbahtmlprocessed=1"/>
          <p:cNvSpPr/>
          <p:nvPr/>
        </p:nvSpPr>
        <p:spPr>
          <a:xfrm>
            <a:off x="2655316" y="4048074"/>
            <a:ext cx="5826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48_1#ec9b309ba?segpoint=1&amp;vbadefaultcenterpage=1&amp;parentnodeid=b888b062b&amp;vbahtmlprocessed=1&amp;hasbroken=1"/>
              <p:cNvSpPr/>
              <p:nvPr/>
            </p:nvSpPr>
            <p:spPr>
              <a:xfrm>
                <a:off x="356616" y="1085437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17.（1）请根据平面镜成像特点，作出图2-2-11中点光源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发出的一条入射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光线的反射光线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48_1#ec9b309ba?segpoint=1&amp;vbadefaultcenterpage=1&amp;parentnodeid=b888b062b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085437"/>
                <a:ext cx="11475720" cy="1212025"/>
              </a:xfrm>
              <a:prstGeom prst="rect">
                <a:avLst/>
              </a:prstGeom>
              <a:blipFill>
                <a:blip r:embed="rId3"/>
                <a:stretch>
                  <a:fillRect l="-1913" r="-1753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BD.48_2#ec9b309ba?imagetipindex=11&amp;vbadefaultcenterpage=1&amp;parentnodeid=b888b062b&amp;vbahtmlprocessed=1"/>
          <p:cNvSpPr/>
          <p:nvPr/>
        </p:nvSpPr>
        <p:spPr>
          <a:xfrm>
            <a:off x="2495772" y="5027200"/>
            <a:ext cx="1372679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图2-2-11</a:t>
            </a:r>
            <a:endParaRPr lang="en-US" altLang="zh-CN" sz="2800" dirty="0"/>
          </a:p>
        </p:txBody>
      </p:sp>
      <p:pic>
        <p:nvPicPr>
          <p:cNvPr id="4" name="QO_5_BD.48_3#ec9b309ba?imagetipindex=11&amp;hastextimagelayout=1&amp;vbadefaultcenterpage=1&amp;parentnodeid=b888b062b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3432" y="2577624"/>
            <a:ext cx="1737360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AN.49_1#ec9b309ba?hastextimagelayout=1&amp;vbadefaultcenterpage=1&amp;parentnodeid=b888b062b&amp;vbahtmlprocessed=1"/>
          <p:cNvSpPr/>
          <p:nvPr/>
        </p:nvSpPr>
        <p:spPr>
          <a:xfrm>
            <a:off x="6080760" y="2371947"/>
            <a:ext cx="5742432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  <p:pic>
        <p:nvPicPr>
          <p:cNvPr id="6" name="QO_5_AN.49_2#ec9b309ba?hastextimagelayout=1&amp;vbadefaultcenterpage=1&amp;parentnodeid=b888b062b&amp;vbahtmlprocessed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256" y="3065939"/>
            <a:ext cx="2368296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0_1#4184e535c?segpoint=1&amp;vbadefaultcenterpage=1&amp;parentnodeid=b888b062b&amp;vbahtmlprocessed=1"/>
          <p:cNvSpPr/>
          <p:nvPr/>
        </p:nvSpPr>
        <p:spPr>
          <a:xfrm>
            <a:off x="356616" y="1372298"/>
            <a:ext cx="11475720" cy="12117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（2）如图2-2-12所示，物块A静止在斜面上时，请作出物体A所受的重力和物体A对斜面压力的示意图。</a:t>
            </a:r>
            <a:endParaRPr lang="en-US" altLang="zh-CN" sz="2800" dirty="0"/>
          </a:p>
        </p:txBody>
      </p:sp>
      <p:sp>
        <p:nvSpPr>
          <p:cNvPr id="3" name="QO_5_BD.50_2#4184e535c?imagetipindex=12&amp;vbadefaultcenterpage=1&amp;parentnodeid=b888b062b&amp;vbahtmlprocessed=1"/>
          <p:cNvSpPr/>
          <p:nvPr/>
        </p:nvSpPr>
        <p:spPr>
          <a:xfrm>
            <a:off x="2489169" y="4740338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图2-2-12</a:t>
            </a:r>
            <a:endParaRPr lang="en-US" altLang="zh-CN" sz="2800" dirty="0"/>
          </a:p>
        </p:txBody>
      </p:sp>
      <p:pic>
        <p:nvPicPr>
          <p:cNvPr id="4" name="QO_5_BD.50_3#4184e535c?imagetipindex=12&amp;hastextimagelayout=1&amp;vbadefaultcenterpage=1&amp;parentnodeid=b888b062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3624" y="2711386"/>
            <a:ext cx="323697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AN.51_1#4184e535c?hastextimagelayout=1&amp;vbadefaultcenterpage=1&amp;parentnodeid=b888b062b&amp;vbahtmlprocessed=1"/>
          <p:cNvSpPr/>
          <p:nvPr/>
        </p:nvSpPr>
        <p:spPr>
          <a:xfrm>
            <a:off x="6080760" y="2716021"/>
            <a:ext cx="5742432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  <p:pic>
        <p:nvPicPr>
          <p:cNvPr id="6" name="QO_5_AN.51_2#4184e535c?hastextimagelayout=1&amp;vbadefaultcenterpage=1&amp;parentnodeid=b888b062b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3488" y="3410013"/>
            <a:ext cx="323697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2_1#b12270cf4?segpoint=1&amp;vbadefaultcenterpage=1&amp;parentnodeid=b888b062b&amp;vbahtmlprocessed=1"/>
          <p:cNvSpPr/>
          <p:nvPr/>
        </p:nvSpPr>
        <p:spPr>
          <a:xfrm>
            <a:off x="356616" y="888428"/>
            <a:ext cx="11475720" cy="18521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（3）如图2-2-13所示，甲为一个带指示灯的“一开三孔”开关（即一个开关和一个三孔插座连在一起）实物图。开关断开，指示灯灭，插座不能使用；若指示灯烧坏，插座仍可继续使用。请将图中电路连接完整。</a:t>
            </a:r>
            <a:endParaRPr lang="en-US" altLang="zh-CN" sz="2800" dirty="0"/>
          </a:p>
        </p:txBody>
      </p:sp>
      <p:pic>
        <p:nvPicPr>
          <p:cNvPr id="3" name="QO_5_BD.52_2#b12270cf4?imagetipindex=13&amp;vbadefaultcenterpage=1&amp;parentnodeid=b888b062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592" y="2875216"/>
            <a:ext cx="5001768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52_3#b12270cf4?imagetipindex=13&amp;vbadefaultcenterpage=1&amp;parentnodeid=b888b062b&amp;vbahtmlprocessed=1"/>
          <p:cNvSpPr/>
          <p:nvPr/>
        </p:nvSpPr>
        <p:spPr>
          <a:xfrm>
            <a:off x="5401532" y="5224208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53_1#b12270cf4?hastextimagelayout=1&amp;vbadefaultcenterpage=1&amp;parentnodeid=b888b062b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2092" y="1891030"/>
            <a:ext cx="455371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5_AN.53_2#b12270cf4?hastextimagelayout=1&amp;vbadefaultcenterpage=1&amp;parentnodeid=b888b062b&amp;vbahtmlprocessed=1"/>
          <p:cNvSpPr/>
          <p:nvPr/>
        </p:nvSpPr>
        <p:spPr>
          <a:xfrm>
            <a:off x="356616" y="1878330"/>
            <a:ext cx="6784848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490b6e3e?vbadefaultcenterpage=1&amp;parentnodeid=3e9a9b452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三、实验与探究题（共4小题，每空1分，计21分）</a:t>
            </a:r>
            <a:endParaRPr lang="en-US" altLang="zh-CN" sz="3000" dirty="0"/>
          </a:p>
        </p:txBody>
      </p:sp>
      <p:pic>
        <p:nvPicPr>
          <p:cNvPr id="3" name="QO_4_BD.54_1#b562f1aa3?imagetipindex=14&amp;hastextimagelayout=1&amp;vbadefaultcenterpage=1&amp;parentnodeid=6490b6e3e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3395" y="1243965"/>
            <a:ext cx="3438144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54_2#b562f1aa3?imagetipindex=14&amp;hastextimagelayout=1&amp;vbadefaultcenterpage=1&amp;parentnodeid=6490b6e3e&amp;vbahtmlprocessed=1"/>
          <p:cNvSpPr/>
          <p:nvPr/>
        </p:nvSpPr>
        <p:spPr>
          <a:xfrm>
            <a:off x="9449524" y="5110861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图2-2-14</a:t>
            </a:r>
            <a:endParaRPr lang="en-US" altLang="zh-CN" sz="2800" dirty="0"/>
          </a:p>
        </p:txBody>
      </p:sp>
      <p:sp>
        <p:nvSpPr>
          <p:cNvPr id="5" name="QO_4_BD.54_3#b562f1aa3?hastextimagelayout=1&amp;segpoint=1&amp;vbadefaultcenterpage=1&amp;parentnodeid=6490b6e3e&amp;vbahtmlprocessed=1"/>
          <p:cNvSpPr/>
          <p:nvPr/>
        </p:nvSpPr>
        <p:spPr>
          <a:xfrm>
            <a:off x="356616" y="1225677"/>
            <a:ext cx="7900416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18.按要求完成填空。</a:t>
            </a:r>
            <a:endParaRPr lang="en-US" altLang="zh-CN" sz="2800" dirty="0"/>
          </a:p>
        </p:txBody>
      </p:sp>
      <p:sp>
        <p:nvSpPr>
          <p:cNvPr id="6" name="QB_5#3ad53cea1?hastextimagelayout=1&amp;vbadefaultcenterpage=1&amp;parentnodeid=b562f1aa3&amp;vbahtmlprocessed=1&amp;hasbroken=1"/>
          <p:cNvSpPr/>
          <p:nvPr/>
        </p:nvSpPr>
        <p:spPr>
          <a:xfrm>
            <a:off x="356616" y="1871853"/>
            <a:ext cx="7900416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（1）如图2-2-14甲所示，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向两个乒乓球中间吹气，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会看到两个乒乓球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选填“分开”或“靠近”）。</a:t>
            </a:r>
            <a:endParaRPr lang="en-US" altLang="zh-CN" sz="2800" dirty="0"/>
          </a:p>
        </p:txBody>
      </p:sp>
      <p:sp>
        <p:nvSpPr>
          <p:cNvPr id="7" name="QB_5_AN.55_1#3ad53cea1.blank?vbadefaultcenterpage=1&amp;parentnodeid=b562f1aa3&amp;vbapositionanswer=28&amp;vbahtmlprocessed=1"/>
          <p:cNvSpPr/>
          <p:nvPr/>
        </p:nvSpPr>
        <p:spPr>
          <a:xfrm>
            <a:off x="3341116" y="2473833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靠近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feea0d1ef?vbadefaultcenterpage=1&amp;parentnodeid=b562f1aa3&amp;vbahtmlprocessed=1&amp;hasbroken=1"/>
          <p:cNvSpPr/>
          <p:nvPr/>
        </p:nvSpPr>
        <p:spPr>
          <a:xfrm>
            <a:off x="356616" y="2102453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2）如图2-2-14乙所示，在玻璃试管中装入沙子，将温度计插在沙子里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力晃动试管十余下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，发现温度计示数升高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，这是用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的方式改变内能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B_5_AN.56_1#feea0d1ef.blank?vbadefaultcenterpage=1&amp;parentnodeid=b562f1aa3&amp;vbapositionanswer=29&amp;vbahtmlprocessed=1"/>
          <p:cNvSpPr/>
          <p:nvPr/>
        </p:nvSpPr>
        <p:spPr>
          <a:xfrm>
            <a:off x="8027416" y="2704433"/>
            <a:ext cx="7540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做功</a:t>
            </a:r>
            <a:endParaRPr lang="en-US" altLang="zh-CN" sz="2800" spc="-100" dirty="0"/>
          </a:p>
        </p:txBody>
      </p:sp>
      <p:sp>
        <p:nvSpPr>
          <p:cNvPr id="4" name="QB_5#7b4b986af?vbadefaultcenterpage=1&amp;parentnodeid=b562f1aa3&amp;vbahtmlprocessed=1&amp;hasbroken=1"/>
          <p:cNvSpPr/>
          <p:nvPr/>
        </p:nvSpPr>
        <p:spPr>
          <a:xfrm>
            <a:off x="356616" y="3379819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（3）如图2-2-14丙所示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，实验说明了发声的物体在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57_1#7b4b986af.blank?vbadefaultcenterpage=1&amp;parentnodeid=b562f1aa3&amp;vbapositionanswer=30&amp;vbahtmlprocessed=1"/>
          <p:cNvSpPr/>
          <p:nvPr/>
        </p:nvSpPr>
        <p:spPr>
          <a:xfrm>
            <a:off x="8379841" y="3341719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振动</a:t>
            </a:r>
            <a:endParaRPr lang="en-US" altLang="zh-CN" sz="2800" dirty="0"/>
          </a:p>
        </p:txBody>
      </p:sp>
      <p:sp>
        <p:nvSpPr>
          <p:cNvPr id="6" name="QB_5#d330125cd?vbadefaultcenterpage=1&amp;parentnodeid=b562f1aa3&amp;vbahtmlprocessed=1&amp;hasbroken=1"/>
          <p:cNvSpPr/>
          <p:nvPr/>
        </p:nvSpPr>
        <p:spPr>
          <a:xfrm>
            <a:off x="356616" y="4014819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（4）如图2-2-14丁所示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，实验探究的问题是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5_AN.58_1#d330125cd.blank?vbadefaultcenterpage=1&amp;parentnodeid=b562f1aa3&amp;vbapositionanswer=31&amp;vbahtmlprocessed=1"/>
          <p:cNvSpPr/>
          <p:nvPr/>
        </p:nvSpPr>
        <p:spPr>
          <a:xfrm>
            <a:off x="7313041" y="3976719"/>
            <a:ext cx="3281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串联电路的电压规律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59_1#8daa5e12f?imagetipindex=15&amp;hastextimagelayout=1&amp;vbadefaultcenterpage=1&amp;parentnodeid=6490b6e3e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7712" y="687927"/>
            <a:ext cx="4882896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59_2#8daa5e12f?imagetipindex=15&amp;hastextimagelayout=1&amp;vbadefaultcenterpage=1&amp;parentnodeid=6490b6e3e&amp;vbahtmlprocessed=1"/>
          <p:cNvSpPr/>
          <p:nvPr/>
        </p:nvSpPr>
        <p:spPr>
          <a:xfrm>
            <a:off x="8646216" y="3869023"/>
            <a:ext cx="1385887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图2-2-15</a:t>
            </a:r>
            <a:endParaRPr lang="en-US" altLang="zh-CN" sz="2800" dirty="0"/>
          </a:p>
        </p:txBody>
      </p:sp>
      <p:sp>
        <p:nvSpPr>
          <p:cNvPr id="4" name="QO_4_BD.59_3#8daa5e12f?hastextimagelayout=1&amp;segpoint=1&amp;vbadefaultcenterpage=1&amp;parentnodeid=6490b6e3e&amp;vbahtmlprocessed=1"/>
          <p:cNvSpPr/>
          <p:nvPr/>
        </p:nvSpPr>
        <p:spPr>
          <a:xfrm>
            <a:off x="356616" y="669639"/>
            <a:ext cx="6455664" cy="11373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19.某实验小组为了测量一品牌醋的密度，实验步骤如下。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BD.59_4#8daa5e12f?hastextimagelayout=1&amp;segpoint=1&amp;vbadefaultcenterpage=1&amp;parentnodeid=6490b6e3e&amp;vbahtmlprocessed=1&amp;hasbroken=1"/>
              <p:cNvSpPr/>
              <p:nvPr/>
            </p:nvSpPr>
            <p:spPr>
              <a:xfrm>
                <a:off x="356616" y="1875694"/>
                <a:ext cx="6455664" cy="113734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（1）将空烧杯放在调好的天平上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，测出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其质量为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4_BD.59_4#8daa5e12f?hastextimagelayout=1&amp;segpoint=1&amp;vbadefaultcenterpage=1&amp;parentnodeid=6490b6e3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875694"/>
                <a:ext cx="6455664" cy="1137349"/>
              </a:xfrm>
              <a:prstGeom prst="rect">
                <a:avLst/>
              </a:prstGeom>
              <a:blipFill>
                <a:blip r:embed="rId4"/>
                <a:stretch>
                  <a:fillRect l="-3399" b="-2043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#d5e1cac69?hastextimagelayout=1&amp;vbadefaultcenterpage=1&amp;parentnodeid=8daa5e12f&amp;vbahtmlprocessed=1&amp;hasbroken=1"/>
              <p:cNvSpPr/>
              <p:nvPr/>
            </p:nvSpPr>
            <p:spPr>
              <a:xfrm>
                <a:off x="356616" y="3090005"/>
                <a:ext cx="6455664" cy="29246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（2）在烧杯中倒入适量的醋，将其放在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天平左盘上，在右盘内添加砝码，移动游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码至天平平衡时砝码质量及游码位置如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图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2−2−15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甲所示，则烧杯和醋的总质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5#d5e1cac69?hastextimagelayout=1&amp;vbadefaultcenterpage=1&amp;parentnodeid=8daa5e12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090005"/>
                <a:ext cx="6455664" cy="2924620"/>
              </a:xfrm>
              <a:prstGeom prst="rect">
                <a:avLst/>
              </a:prstGeom>
              <a:blipFill>
                <a:blip r:embed="rId5"/>
                <a:stretch>
                  <a:fillRect l="-3399" r="-1983" b="-91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60_1#d5e1cac69.blank?vbadefaultcenterpage=1&amp;parentnodeid=8daa5e12f&amp;vbapositionanswer=32&amp;vbahtmlprocessed=1"/>
          <p:cNvSpPr/>
          <p:nvPr/>
        </p:nvSpPr>
        <p:spPr>
          <a:xfrm>
            <a:off x="1207516" y="5535317"/>
            <a:ext cx="790575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62.4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322a79cd7?vbadefaultcenterpage=1&amp;parentnodeid=8daa5e12f&amp;vbahtmlprocessed=1&amp;hasbroken=1"/>
              <p:cNvSpPr/>
              <p:nvPr/>
            </p:nvSpPr>
            <p:spPr>
              <a:xfrm>
                <a:off x="356616" y="1782413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（3）如图2-2-15乙所示，将烧杯中的醋全部倒入量筒中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，则量筒中醋的体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积为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322a79cd7?vbadefaultcenterpage=1&amp;parentnodeid=8daa5e12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82413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r="-1328"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61_1#322a79cd7.blank?vbadefaultcenterpage=1&amp;parentnodeid=8daa5e12f&amp;vbapositionanswer=33&amp;vbahtmlprocessed=1"/>
              <p:cNvSpPr/>
              <p:nvPr/>
            </p:nvSpPr>
            <p:spPr>
              <a:xfrm>
                <a:off x="1232916" y="2368677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61_1#322a79cd7.blank?vbadefaultcenterpage=1&amp;parentnodeid=8daa5e12f&amp;vbapositionanswer=33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916" y="2368677"/>
                <a:ext cx="396875" cy="548005"/>
              </a:xfrm>
              <a:prstGeom prst="rect">
                <a:avLst/>
              </a:prstGeom>
              <a:blipFill>
                <a:blip r:embed="rId4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#a29c4aa7a?vbadefaultcenterpage=1&amp;parentnodeid=8daa5e12f&amp;vbahtmlprocessed=1&amp;hasbroken=1"/>
              <p:cNvSpPr/>
              <p:nvPr/>
            </p:nvSpPr>
            <p:spPr>
              <a:xfrm>
                <a:off x="356616" y="3059779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）用上述测得的数据计算出醋的密度为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#a29c4aa7a?vbadefaultcenterpage=1&amp;parentnodeid=8daa5e12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059779"/>
                <a:ext cx="11475720" cy="566992"/>
              </a:xfrm>
              <a:prstGeom prst="rect">
                <a:avLst/>
              </a:prstGeom>
              <a:blipFill>
                <a:blip r:embed="rId5"/>
                <a:stretch>
                  <a:fillRect l="-1913"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62_1#a29c4aa7a.blank?vbadefaultcenterpage=1&amp;parentnodeid=8daa5e12f&amp;vbapositionanswer=34&amp;vbahtmlprocessed=1"/>
          <p:cNvSpPr/>
          <p:nvPr/>
        </p:nvSpPr>
        <p:spPr>
          <a:xfrm>
            <a:off x="7074916" y="3021679"/>
            <a:ext cx="79057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1.07</a:t>
            </a:r>
            <a:endParaRPr lang="en-US" altLang="zh-CN" sz="2800" dirty="0"/>
          </a:p>
        </p:txBody>
      </p:sp>
      <p:sp>
        <p:nvSpPr>
          <p:cNvPr id="6" name="QB_5#b94e4be1b?vbadefaultcenterpage=1&amp;parentnodeid=8daa5e12f&amp;vbahtmlprocessed=1&amp;hasbroken=1"/>
          <p:cNvSpPr/>
          <p:nvPr/>
        </p:nvSpPr>
        <p:spPr>
          <a:xfrm>
            <a:off x="356616" y="3694779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（5）分析实验过程，小明认为在步骤（3）中，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由于烧杯中的醋有残留，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会使密度的测量结果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选填“偏大”或“偏小”）。</a:t>
            </a:r>
            <a:endParaRPr lang="en-US" altLang="zh-CN" sz="2800" dirty="0"/>
          </a:p>
        </p:txBody>
      </p:sp>
      <p:sp>
        <p:nvSpPr>
          <p:cNvPr id="7" name="QB_5_AN.63_1#b94e4be1b.blank?vbadefaultcenterpage=1&amp;parentnodeid=8daa5e12f&amp;vbapositionanswer=35&amp;vbahtmlprocessed=1"/>
          <p:cNvSpPr/>
          <p:nvPr/>
        </p:nvSpPr>
        <p:spPr>
          <a:xfrm>
            <a:off x="3696716" y="4296759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f3b9ebf9?vbadefaultcenterpage=1&amp;parentnodeid=3e9a9b452&amp;vbahtmlprocessed=1"/>
          <p:cNvSpPr/>
          <p:nvPr/>
        </p:nvSpPr>
        <p:spPr>
          <a:xfrm>
            <a:off x="356616" y="576072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（满分：80分）</a:t>
            </a:r>
            <a:endParaRPr lang="en-US" altLang="zh-CN" sz="2800" dirty="0"/>
          </a:p>
        </p:txBody>
      </p:sp>
      <p:sp>
        <p:nvSpPr>
          <p:cNvPr id="3" name="C_3_BD#d48134b7d?vbadefaultcenterpage=1&amp;parentnodeid=3e9a9b452&amp;vbahtmlprocessed=1"/>
          <p:cNvSpPr/>
          <p:nvPr/>
        </p:nvSpPr>
        <p:spPr>
          <a:xfrm>
            <a:off x="356616" y="1267333"/>
            <a:ext cx="11475720" cy="15351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一、选择题（共10小题，每小题2分，计20分。每小题只有一个选项是符合题意的）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#b71c64fe7?vbadefaultcenterpage=1&amp;parentnodeid=d48134b7d&amp;vbahtmlprocessed=1&amp;hasbroken=1"/>
              <p:cNvSpPr/>
              <p:nvPr/>
            </p:nvSpPr>
            <p:spPr>
              <a:xfrm>
                <a:off x="356616" y="2640838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1.我国北斗导航卫星为用户提供高精度“北斗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+5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”导航服务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，它与地面通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信利用的是(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#b71c64fe7?vbadefaultcenterpage=1&amp;parentnodeid=d48134b7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640838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r="-478"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AN.1_1#b71c64fe7.bracket?vbadefaultcenterpage=1&amp;parentnodeid=d48134b7d&amp;vbapositionanswer=1&amp;vbahtmlprocessed=1"/>
          <p:cNvSpPr/>
          <p:nvPr/>
        </p:nvSpPr>
        <p:spPr>
          <a:xfrm>
            <a:off x="2541016" y="3335623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4_BD.2_1#b71c64fe7.choices?vbadefaultcenterpage=1&amp;parentnodeid=d48134b7d&amp;vbahtmlprocessed=1"/>
          <p:cNvSpPr/>
          <p:nvPr/>
        </p:nvSpPr>
        <p:spPr>
          <a:xfrm>
            <a:off x="356616" y="392353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2881630" algn="l"/>
                <a:tab pos="5750560" algn="l"/>
                <a:tab pos="86194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.微波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B.次声波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C.超声波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.紫外线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4_1#7a1bd2c9f?segpoint=1&amp;vbadefaultcenterpage=1&amp;parentnodeid=6490b6e3e&amp;vbahtmlprocessed=1"/>
          <p:cNvSpPr/>
          <p:nvPr/>
        </p:nvSpPr>
        <p:spPr>
          <a:xfrm>
            <a:off x="356616" y="651193"/>
            <a:ext cx="11475720" cy="10623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20.小华同学想知道灯丝电阻随温度变化的规律，他利用实验室的器材设计了如图2-2-16甲所示的电路。</a:t>
            </a:r>
            <a:endParaRPr lang="en-US" altLang="zh-CN" sz="2800" dirty="0"/>
          </a:p>
        </p:txBody>
      </p:sp>
      <p:pic>
        <p:nvPicPr>
          <p:cNvPr id="3" name="QO_4_BD.64_2#7a1bd2c9f?imagetipindex=16&amp;vbadefaultcenterpage=1&amp;parentnodeid=6490b6e3e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1850580"/>
            <a:ext cx="6556248" cy="35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64_3#7a1bd2c9f?imagetipindex=16&amp;vbadefaultcenterpage=1&amp;parentnodeid=6490b6e3e&amp;vbahtmlprocessed=1"/>
          <p:cNvSpPr/>
          <p:nvPr/>
        </p:nvSpPr>
        <p:spPr>
          <a:xfrm>
            <a:off x="5401532" y="5525452"/>
            <a:ext cx="13858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567eaa140?vbadefaultcenterpage=1&amp;parentnodeid=7a1bd2c9f&amp;vbahtmlprocessed=1&amp;hasbroken=1"/>
          <p:cNvSpPr/>
          <p:nvPr/>
        </p:nvSpPr>
        <p:spPr>
          <a:xfrm>
            <a:off x="356616" y="1679924"/>
            <a:ext cx="11475720" cy="8308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7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）本实验测量小灯泡电阻的原理是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4300" b="0" i="0" u="sng" kern="0" spc="-9990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65_1#567eaa140.blank?vbadefaultcenterpage=1&amp;parentnodeid=7a1bd2c9f&amp;vbapositionanswer=36&amp;vbahtmlprocessed=1"/>
              <p:cNvSpPr/>
              <p:nvPr/>
            </p:nvSpPr>
            <p:spPr>
              <a:xfrm>
                <a:off x="6401816" y="1592897"/>
                <a:ext cx="897255" cy="830009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72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65_1#567eaa140.blank?vbadefaultcenterpage=1&amp;parentnodeid=7a1bd2c9f&amp;vbapositionanswer=3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1816" y="1592897"/>
                <a:ext cx="897255" cy="830009"/>
              </a:xfrm>
              <a:prstGeom prst="rect">
                <a:avLst/>
              </a:prstGeom>
              <a:blipFill>
                <a:blip r:embed="rId3"/>
                <a:stretch>
                  <a:fillRect l="-680" r="-1361" b="-14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#94d72f01d?vbadefaultcenterpage=1&amp;parentnodeid=7a1bd2c9f&amp;vbahtmlprocessed=1&amp;hasbroken=1"/>
          <p:cNvSpPr/>
          <p:nvPr/>
        </p:nvSpPr>
        <p:spPr>
          <a:xfrm>
            <a:off x="356616" y="2517108"/>
            <a:ext cx="11475720" cy="248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（2）闭合开关后，小华发现小灯泡不发光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，经检查是由于某根导线断了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造成的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。他利用图2-2-16乙的电路对图2-2-16甲的电路进行检测。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检测时，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他将滑动变阻器的滑片移到阻值最大处并将图甲中的开关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。若检验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灯发光较亮，说明被检测导线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选填“断了”或“没断”）。</a:t>
            </a:r>
            <a:endParaRPr lang="en-US" altLang="zh-CN" sz="2800" dirty="0"/>
          </a:p>
        </p:txBody>
      </p:sp>
      <p:sp>
        <p:nvSpPr>
          <p:cNvPr id="5" name="QB_5_AN.66_1#94d72f01d.blank?vbadefaultcenterpage=1&amp;parentnodeid=7a1bd2c9f&amp;vbapositionanswer=37&amp;vbahtmlprocessed=1"/>
          <p:cNvSpPr/>
          <p:nvPr/>
        </p:nvSpPr>
        <p:spPr>
          <a:xfrm>
            <a:off x="9386316" y="3771042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断开</a:t>
            </a:r>
            <a:endParaRPr lang="en-US" altLang="zh-CN" sz="2800" dirty="0"/>
          </a:p>
        </p:txBody>
      </p:sp>
      <p:sp>
        <p:nvSpPr>
          <p:cNvPr id="6" name="QB_5_AN.67_1#94d72f01d.blank?vbadefaultcenterpage=1&amp;parentnodeid=7a1bd2c9f&amp;vbapositionanswer=38&amp;vbahtmlprocessed=1"/>
          <p:cNvSpPr/>
          <p:nvPr/>
        </p:nvSpPr>
        <p:spPr>
          <a:xfrm>
            <a:off x="5119116" y="4430508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没断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68_1#e0c19f4a9?segpoint=1&amp;vbadefaultcenterpage=1&amp;parentnodeid=7a1bd2c9f&amp;vbahtmlprocessed=1&amp;hasbroken=1"/>
              <p:cNvSpPr/>
              <p:nvPr/>
            </p:nvSpPr>
            <p:spPr>
              <a:xfrm>
                <a:off x="356616" y="991489"/>
                <a:ext cx="11475720" cy="18471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（3）更换导线后，正确进行实验并将数据填表（电源电压恒为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）。分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析实验数据发现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：温度越高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，灯丝电阻越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根据表中的数据分析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列滑动变阻器的规格符合实验要求的是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68_1#e0c19f4a9?segpoint=1&amp;vbadefaultcenterpage=1&amp;parentnodeid=7a1bd2c9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991489"/>
                <a:ext cx="11475720" cy="1847152"/>
              </a:xfrm>
              <a:prstGeom prst="rect">
                <a:avLst/>
              </a:prstGeom>
              <a:blipFill>
                <a:blip r:embed="rId3"/>
                <a:stretch>
                  <a:fillRect l="-1913" r="-956" b="-12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B_5_BD.68_2#e0c19f4a9?colgroup=4,6,6,6,6&amp;vbadefaultcenterpage=1&amp;parentnodeid=7a1bd2c9f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5858651"/>
                  </p:ext>
                </p:extLst>
              </p:nvPr>
            </p:nvGraphicFramePr>
            <p:xfrm>
              <a:off x="356616" y="2974721"/>
              <a:ext cx="11439144" cy="2235200"/>
            </p:xfrm>
            <a:graphic>
              <a:graphicData uri="http://schemas.openxmlformats.org/drawingml/2006/table">
                <a:tbl>
                  <a:tblPr/>
                  <a:tblGrid>
                    <a:gridCol w="1819656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4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B_5_BD.68_2#e0c19f4a9?colgroup=4,6,6,6,6&amp;vbadefaultcenterpage=1&amp;parentnodeid=7a1bd2c9f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5858651"/>
                  </p:ext>
                </p:extLst>
              </p:nvPr>
            </p:nvGraphicFramePr>
            <p:xfrm>
              <a:off x="356616" y="2974721"/>
              <a:ext cx="11439144" cy="2042986"/>
            </p:xfrm>
            <a:graphic>
              <a:graphicData uri="http://schemas.openxmlformats.org/drawingml/2006/table">
                <a:tbl>
                  <a:tblPr/>
                  <a:tblGrid>
                    <a:gridCol w="18196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76142" t="-4762" r="-301015" b="-34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4" t="-103529" r="-528428" b="-2376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4" t="-205952" r="-528428" b="-1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4" t="-305952" r="-528428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5_AN.69_1#e0c19f4a9.blank?vbadefaultcenterpage=1&amp;parentnodeid=7a1bd2c9f&amp;vbapositionanswer=39&amp;vbahtmlprocessed=1"/>
          <p:cNvSpPr/>
          <p:nvPr/>
        </p:nvSpPr>
        <p:spPr>
          <a:xfrm>
            <a:off x="6897116" y="1602957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5_AN.70_1#e0c19f4a9.blank?vbadefaultcenterpage=1&amp;parentnodeid=7a1bd2c9f&amp;vbapositionanswer=40&amp;vbahtmlprocessed=1"/>
          <p:cNvSpPr/>
          <p:nvPr/>
        </p:nvSpPr>
        <p:spPr>
          <a:xfrm>
            <a:off x="6528815" y="2280439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BD.71_1#e0c19f4a9?vbadefaultcenterpage=1&amp;parentnodeid=7a1bd2c9f&amp;vbahtmlprocessed=1&amp;hasbroken=1"/>
              <p:cNvSpPr/>
              <p:nvPr/>
            </p:nvSpPr>
            <p:spPr>
              <a:xfrm>
                <a:off x="356616" y="5133721"/>
                <a:ext cx="11475720" cy="5590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881630" algn="l"/>
                    <a:tab pos="5750560" algn="l"/>
                    <a:tab pos="8619489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30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5_BD.71_1#e0c19f4a9?vbadefaultcenterpage=1&amp;parentnodeid=7a1bd2c9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133721"/>
                <a:ext cx="11475720" cy="559054"/>
              </a:xfrm>
              <a:prstGeom prst="rect">
                <a:avLst/>
              </a:prstGeom>
              <a:blipFill>
                <a:blip r:embed="rId5"/>
                <a:stretch>
                  <a:fillRect l="-1913" b="-413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f3b4baa35?vbadefaultcenterpage=1&amp;parentnodeid=7a1bd2c9f&amp;vbahtmlprocessed=1&amp;hasbroken=1"/>
          <p:cNvSpPr/>
          <p:nvPr/>
        </p:nvSpPr>
        <p:spPr>
          <a:xfrm>
            <a:off x="356616" y="1461103"/>
            <a:ext cx="11475720" cy="31273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（4）小华查找资料，发现大多数金属的电阻都具有和灯丝电阻随温度变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化规律相同的性质。</a:t>
            </a: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他用一段具有这种性质的金属丝代替小灯泡接入图</a:t>
            </a:r>
            <a:endParaRPr lang="en-US" altLang="zh-CN" sz="2800" b="0" i="0" dirty="0" smtClean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2-2-16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甲所示的电路中，并将滑动变阻器的滑片调到适当位置固定不动，设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计了一个简易的测温装置。若要满足温度升高时测温装置的示数变大，应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将图2-2-16甲中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表的表盘改装成测温装置的刻度盘。</a:t>
            </a:r>
            <a:endParaRPr lang="en-US" altLang="zh-CN" sz="2800" dirty="0"/>
          </a:p>
        </p:txBody>
      </p:sp>
      <p:sp>
        <p:nvSpPr>
          <p:cNvPr id="3" name="QB_5_AN.72_1#f3b4baa35.blank?vbadefaultcenterpage=1&amp;parentnodeid=7a1bd2c9f&amp;vbapositionanswer=41&amp;vbahtmlprocessed=1"/>
          <p:cNvSpPr/>
          <p:nvPr/>
        </p:nvSpPr>
        <p:spPr>
          <a:xfrm>
            <a:off x="2868041" y="4038028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电压</a:t>
            </a:r>
            <a:endParaRPr lang="en-US" altLang="zh-CN" sz="2800" dirty="0"/>
          </a:p>
        </p:txBody>
      </p:sp>
      <p:sp>
        <p:nvSpPr>
          <p:cNvPr id="4" name="QB_5#9fdade55a?vbadefaultcenterpage=1&amp;parentnodeid=7a1bd2c9f&amp;vbahtmlprocessed=1&amp;hasbroken=1"/>
          <p:cNvSpPr/>
          <p:nvPr/>
        </p:nvSpPr>
        <p:spPr>
          <a:xfrm>
            <a:off x="356616" y="4656169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）本实验测多组数据的目的是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73_1#9fdade55a.blank?vbadefaultcenterpage=1&amp;parentnodeid=7a1bd2c9f&amp;vbapositionanswer=42&amp;vbahtmlprocessed=1"/>
          <p:cNvSpPr/>
          <p:nvPr/>
        </p:nvSpPr>
        <p:spPr>
          <a:xfrm>
            <a:off x="5652516" y="4618069"/>
            <a:ext cx="2570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获得普遍的规律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74_1#af6316b00?segpoint=1&amp;vbadefaultcenterpage=1&amp;parentnodeid=6490b6e3e&amp;vbahtmlprocessed=1&amp;hasbroken=1"/>
              <p:cNvSpPr/>
              <p:nvPr/>
            </p:nvSpPr>
            <p:spPr>
              <a:xfrm>
                <a:off x="356616" y="1094327"/>
                <a:ext cx="11475720" cy="449561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21.小组同学探究盛有液体的容器底部受到液体压强、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压力大小遵循的规律。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2-2-17甲所示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，三个底面积不同的圆柱形容器中分别注入质量相等的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，利用仪器测得容器底部受到水的压强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，并将相关实验数据记录在表一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；又用酒精重复上述实验，并将实验数据记录在表二中。之后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，他们又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在如图2-2-17乙所示的三个不同底面积的口大底小的容器中注入等质量的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，重复上述实验，并将实验数据记录在表三中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000000"/>
                                </a:solidFill>
                              </a:rPr>
                              <m:t>酒精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=0.8×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kg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/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74_1#af6316b00?segpoint=1&amp;vbadefaultcenterpage=1&amp;parentnodeid=6490b6e3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094327"/>
                <a:ext cx="11475720" cy="4495610"/>
              </a:xfrm>
              <a:prstGeom prst="rect">
                <a:avLst/>
              </a:prstGeom>
              <a:blipFill>
                <a:blip r:embed="rId3"/>
                <a:stretch>
                  <a:fillRect l="-1913" r="-4676" b="-14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4_BD.74_3#af6316b00?imagetipindex=17&amp;vbadefaultcenterpage=1&amp;parentnodeid=6490b6e3e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56" y="576072"/>
            <a:ext cx="5340096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74_4#af6316b00?imagetipindex=17&amp;vbadefaultcenterpage=1&amp;parentnodeid=6490b6e3e&amp;vbahtmlprocessed=1"/>
          <p:cNvSpPr/>
          <p:nvPr/>
        </p:nvSpPr>
        <p:spPr>
          <a:xfrm>
            <a:off x="5396960" y="2376424"/>
            <a:ext cx="13858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BD.74_5#af6316b00?segpoint=1&amp;vbadefaultcenterpage=1&amp;parentnodeid=6490b6e3e&amp;vbahtmlprocessed=1&amp;hasbroken=1"/>
              <p:cNvSpPr/>
              <p:nvPr/>
            </p:nvSpPr>
            <p:spPr>
              <a:xfrm>
                <a:off x="356616" y="3020314"/>
                <a:ext cx="11475720" cy="5719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表一（注入水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𝟏</m:t>
                    </m:r>
                    <m:r>
                      <m:rPr>
                        <m:nor/>
                      </m:rPr>
                      <a: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4_BD.74_5#af6316b00?segpoint=1&amp;vbadefaultcenterpage=1&amp;parentnodeid=6490b6e3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020314"/>
                <a:ext cx="11475720" cy="571945"/>
              </a:xfrm>
              <a:prstGeom prst="rect">
                <a:avLst/>
              </a:prstGeom>
              <a:blipFill>
                <a:blip r:embed="rId4"/>
                <a:stretch>
                  <a:fillRect b="-382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QO_4_BD.74_6#af6316b00?colgroup=5,4,9,10&amp;vbadefaultcenterpage=1&amp;parentnodeid=6490b6e3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1650362"/>
                  </p:ext>
                </p:extLst>
              </p:nvPr>
            </p:nvGraphicFramePr>
            <p:xfrm>
              <a:off x="356616" y="3729736"/>
              <a:ext cx="11430000" cy="2235200"/>
            </p:xfrm>
            <a:graphic>
              <a:graphicData uri="http://schemas.openxmlformats.org/drawingml/2006/table">
                <a:tbl>
                  <a:tblPr/>
                  <a:tblGrid>
                    <a:gridCol w="1975104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深度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容器底面积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容器底的压强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QO_4_BD.74_6#af6316b00?colgroup=5,4,9,10&amp;vbadefaultcenterpage=1&amp;parentnodeid=6490b6e3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1650362"/>
                  </p:ext>
                </p:extLst>
              </p:nvPr>
            </p:nvGraphicFramePr>
            <p:xfrm>
              <a:off x="356616" y="3729736"/>
              <a:ext cx="11430000" cy="2042986"/>
            </p:xfrm>
            <a:graphic>
              <a:graphicData uri="http://schemas.openxmlformats.org/drawingml/2006/table">
                <a:tbl>
                  <a:tblPr/>
                  <a:tblGrid>
                    <a:gridCol w="1975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03503" t="-4762" r="-394904" b="-34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06678" t="-4762" r="-107012" b="-34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93740" t="-4762" r="-313" b="-3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74_7#af6316b00?segpoint=1&amp;vbadefaultcenterpage=1&amp;parentnodeid=6490b6e3e&amp;vbahtmlprocessed=1&amp;hasbroken=1"/>
              <p:cNvSpPr/>
              <p:nvPr/>
            </p:nvSpPr>
            <p:spPr>
              <a:xfrm>
                <a:off x="356616" y="700627"/>
                <a:ext cx="11475720" cy="53994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表二（注入酒精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𝟎𝟖</m:t>
                    </m:r>
                    <m:r>
                      <m:rPr>
                        <m:nor/>
                      </m:rPr>
                      <a: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74_7#af6316b00?segpoint=1&amp;vbadefaultcenterpage=1&amp;parentnodeid=6490b6e3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00627"/>
                <a:ext cx="11475720" cy="539941"/>
              </a:xfrm>
              <a:prstGeom prst="rect">
                <a:avLst/>
              </a:prstGeom>
              <a:blipFill>
                <a:blip r:embed="rId3"/>
                <a:stretch>
                  <a:fillRect b="-393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QO_4_BD.74_8#af6316b00?colgroup=5,4,9,10&amp;vbadefaultcenterpage=1&amp;parentnodeid=6490b6e3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4622"/>
                  </p:ext>
                </p:extLst>
              </p:nvPr>
            </p:nvGraphicFramePr>
            <p:xfrm>
              <a:off x="356616" y="1375759"/>
              <a:ext cx="11430000" cy="2082800"/>
            </p:xfrm>
            <a:graphic>
              <a:graphicData uri="http://schemas.openxmlformats.org/drawingml/2006/table">
                <a:tbl>
                  <a:tblPr/>
                  <a:tblGrid>
                    <a:gridCol w="1975104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</a:tblGrid>
                  <a:tr h="47593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深度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容器底面积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容器底的压强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4756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4756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4756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QO_4_BD.74_8#af6316b00?colgroup=5,4,9,10&amp;vbadefaultcenterpage=1&amp;parentnodeid=6490b6e3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4622"/>
                  </p:ext>
                </p:extLst>
              </p:nvPr>
            </p:nvGraphicFramePr>
            <p:xfrm>
              <a:off x="356616" y="1375759"/>
              <a:ext cx="11430000" cy="1928686"/>
            </p:xfrm>
            <a:graphic>
              <a:graphicData uri="http://schemas.openxmlformats.org/drawingml/2006/table">
                <a:tbl>
                  <a:tblPr/>
                  <a:tblGrid>
                    <a:gridCol w="1975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82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3503" t="-11250" r="-394904" b="-3387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6678" t="-11250" r="-107012" b="-3387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3740" t="-11250" r="-313" b="-3387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820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820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820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74_9#af6316b00?segpoint=1&amp;vbadefaultcenterpage=1&amp;parentnodeid=6490b6e3e&amp;vbahtmlprocessed=1&amp;hasbroken=1"/>
              <p:cNvSpPr/>
              <p:nvPr/>
            </p:nvSpPr>
            <p:spPr>
              <a:xfrm>
                <a:off x="356616" y="3407759"/>
                <a:ext cx="11475720" cy="53994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表三（注入水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.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𝟏</m:t>
                    </m:r>
                    <m:r>
                      <m:rPr>
                        <m:nor/>
                      </m:rPr>
                      <a: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𝐤𝐠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74_9#af6316b00?segpoint=1&amp;vbadefaultcenterpage=1&amp;parentnodeid=6490b6e3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407759"/>
                <a:ext cx="11475720" cy="539941"/>
              </a:xfrm>
              <a:prstGeom prst="rect">
                <a:avLst/>
              </a:prstGeom>
              <a:blipFill>
                <a:blip r:embed="rId5"/>
                <a:stretch>
                  <a:fillRect b="-404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1" name="QO_4_BD.74_10#af6316b00?colgroup=5,4,9,10&amp;vbadefaultcenterpage=1&amp;parentnodeid=6490b6e3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1895317"/>
                  </p:ext>
                </p:extLst>
              </p:nvPr>
            </p:nvGraphicFramePr>
            <p:xfrm>
              <a:off x="356616" y="4080859"/>
              <a:ext cx="11430000" cy="2082800"/>
            </p:xfrm>
            <a:graphic>
              <a:graphicData uri="http://schemas.openxmlformats.org/drawingml/2006/table">
                <a:tbl>
                  <a:tblPr/>
                  <a:tblGrid>
                    <a:gridCol w="1975104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</a:tblGrid>
                  <a:tr h="47593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深度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容器底面积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容器底的压强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4756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4756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4756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1" name="QO_4_BD.74_10#af6316b00?colgroup=5,4,9,10&amp;vbadefaultcenterpage=1&amp;parentnodeid=6490b6e3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1895317"/>
                  </p:ext>
                </p:extLst>
              </p:nvPr>
            </p:nvGraphicFramePr>
            <p:xfrm>
              <a:off x="356616" y="4080859"/>
              <a:ext cx="11430000" cy="1928686"/>
            </p:xfrm>
            <a:graphic>
              <a:graphicData uri="http://schemas.openxmlformats.org/drawingml/2006/table">
                <a:tbl>
                  <a:tblPr/>
                  <a:tblGrid>
                    <a:gridCol w="1975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11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484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895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824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3503" t="-12658" r="-394904" b="-344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6678" t="-12658" r="-107012" b="-3443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93740" t="-12658" r="-313" b="-3443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820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820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820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3157fbb78?vbadefaultcenterpage=1&amp;parentnodeid=af6316b00&amp;vbahtmlprocessed=1&amp;hasbroken=1"/>
              <p:cNvSpPr/>
              <p:nvPr/>
            </p:nvSpPr>
            <p:spPr>
              <a:xfrm>
                <a:off x="356616" y="842740"/>
                <a:ext cx="11475720" cy="18471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（1）分析比较实验序号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）的有关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数据，可得出的初步结论是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3157fbb78?vbadefaultcenterpage=1&amp;parentnodeid=af6316b0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42740"/>
                <a:ext cx="11475720" cy="1847152"/>
              </a:xfrm>
              <a:prstGeom prst="rect">
                <a:avLst/>
              </a:prstGeom>
              <a:blipFill>
                <a:blip r:embed="rId3"/>
                <a:stretch>
                  <a:fillRect l="-1913" r="-797" b="-128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75_1#3157fbb78.blank?vbadefaultcenterpage=1&amp;parentnodeid=af6316b00&amp;vbapositionanswer=43&amp;vbahtmlprocessed=1"/>
          <p:cNvSpPr/>
          <p:nvPr/>
        </p:nvSpPr>
        <p:spPr>
          <a:xfrm>
            <a:off x="356616" y="1444720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同种液体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，对容器底的压强随深度的增加而增大</a:t>
            </a:r>
            <a:endParaRPr lang="en-US" altLang="zh-CN" sz="2800" dirty="0"/>
          </a:p>
        </p:txBody>
      </p:sp>
      <p:sp>
        <p:nvSpPr>
          <p:cNvPr id="4" name="QB_5#9630521ea?vbadefaultcenterpage=1&amp;parentnodeid=af6316b00&amp;vbahtmlprocessed=1&amp;hasbroken=1"/>
          <p:cNvSpPr/>
          <p:nvPr/>
        </p:nvSpPr>
        <p:spPr>
          <a:xfrm>
            <a:off x="356616" y="2772060"/>
            <a:ext cx="11475720" cy="1212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）分析比较实验序号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的有关数据，可得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到的初步结论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：液体深度相同，液体密度越大，液体压强越大。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76_1#9630521ea.blank?vbadefaultcenterpage=1&amp;parentnodeid=af6316b00&amp;vbapositionanswer=44&amp;vbahtmlprocessed=1"/>
              <p:cNvSpPr/>
              <p:nvPr/>
            </p:nvSpPr>
            <p:spPr>
              <a:xfrm>
                <a:off x="4217416" y="2687637"/>
                <a:ext cx="4379913" cy="57194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（或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或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）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76_1#9630521ea.blank?vbadefaultcenterpage=1&amp;parentnodeid=af6316b00&amp;vbapositionanswer=4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416" y="2687637"/>
                <a:ext cx="4379913" cy="571945"/>
              </a:xfrm>
              <a:prstGeom prst="rect">
                <a:avLst/>
              </a:prstGeom>
              <a:blipFill>
                <a:blip r:embed="rId4"/>
                <a:stretch>
                  <a:fillRect r="-3900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#739fd0163?vbadefaultcenterpage=1&amp;parentnodeid=af6316b00&amp;vbahtmlprocessed=1&amp;hasbroken=1"/>
              <p:cNvSpPr/>
              <p:nvPr/>
            </p:nvSpPr>
            <p:spPr>
              <a:xfrm>
                <a:off x="356616" y="3994372"/>
                <a:ext cx="11475720" cy="18471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（3）分析比较实验序号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）的有关数据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，可得出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的初步结论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：同种液体深度相同时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，液体对容器底部的压强与容器底部的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面积和容器形状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选填“有关”或“无关”）。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5#739fd0163?vbadefaultcenterpage=1&amp;parentnodeid=af6316b0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994372"/>
                <a:ext cx="11475720" cy="1847152"/>
              </a:xfrm>
              <a:prstGeom prst="rect">
                <a:avLst/>
              </a:prstGeom>
              <a:blipFill>
                <a:blip r:embed="rId5"/>
                <a:stretch>
                  <a:fillRect l="-1913" r="-797" b="-128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77_1#739fd0163.blank?vbadefaultcenterpage=1&amp;parentnodeid=af6316b00&amp;vbapositionanswer=45&amp;vbahtmlprocessed=1"/>
          <p:cNvSpPr/>
          <p:nvPr/>
        </p:nvSpPr>
        <p:spPr>
          <a:xfrm>
            <a:off x="2985516" y="5236432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a29c87781?vbadefaultcenterpage=1&amp;parentnodeid=af6316b00&amp;vbahtmlprocessed=1&amp;hasbroken=1"/>
              <p:cNvSpPr/>
              <p:nvPr/>
            </p:nvSpPr>
            <p:spPr>
              <a:xfrm>
                <a:off x="356616" y="1434465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（4）分析比较实验序号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，该容器液体对容器底部的压力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选填“大于”“小于”或“等于”）液体的重力。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a29c87781?vbadefaultcenterpage=1&amp;parentnodeid=af6316b0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34465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78_1#a29c87781.blank?vbadefaultcenterpage=1&amp;parentnodeid=af6316b00&amp;vbapositionanswer=46&amp;vbahtmlprocessed=1"/>
          <p:cNvSpPr/>
          <p:nvPr/>
        </p:nvSpPr>
        <p:spPr>
          <a:xfrm>
            <a:off x="496316" y="203644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小于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#24924005d?vbadefaultcenterpage=1&amp;parentnodeid=af6316b00&amp;vbahtmlprocessed=1&amp;hasbroken=1"/>
              <p:cNvSpPr/>
              <p:nvPr/>
            </p:nvSpPr>
            <p:spPr>
              <a:xfrm>
                <a:off x="356616" y="2647569"/>
                <a:ext cx="11475720" cy="252907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（5）小明将重力为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5.4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的实心铝球悬挂于弹簧测力计下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，并将铝球浸没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在图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2−2−17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甲第一个容器的水中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，此时弹簧测力计的拉力为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水没溢出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），浸入铝球后该容器对桌面的压强变化了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。（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000000"/>
                            </a:solidFill>
                          </a:rPr>
                          <m:t>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=2.7×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#24924005d?vbadefaultcenterpage=1&amp;parentnodeid=af6316b0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647569"/>
                <a:ext cx="11475720" cy="2529078"/>
              </a:xfrm>
              <a:prstGeom prst="rect">
                <a:avLst/>
              </a:prstGeom>
              <a:blipFill>
                <a:blip r:embed="rId4"/>
                <a:stretch>
                  <a:fillRect l="-1913" r="-531" b="-91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79_1#24924005d.blank?vbadefaultcenterpage=1&amp;parentnodeid=af6316b00&amp;vbapositionanswer=47&amp;vbahtmlprocessed=1"/>
          <p:cNvSpPr/>
          <p:nvPr/>
        </p:nvSpPr>
        <p:spPr>
          <a:xfrm>
            <a:off x="10448417" y="3215703"/>
            <a:ext cx="5826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3.4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80_1#24924005d.blank?vbadefaultcenterpage=1&amp;parentnodeid=af6316b00&amp;vbapositionanswer=48&amp;vbahtmlprocessed=1"/>
              <p:cNvSpPr/>
              <p:nvPr/>
            </p:nvSpPr>
            <p:spPr>
              <a:xfrm>
                <a:off x="9043416" y="3877437"/>
                <a:ext cx="59372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80_1#24924005d.blank?vbadefaultcenterpage=1&amp;parentnodeid=af6316b00&amp;vbapositionanswer=4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3416" y="3877437"/>
                <a:ext cx="593725" cy="548005"/>
              </a:xfrm>
              <a:prstGeom prst="rect">
                <a:avLst/>
              </a:prstGeom>
              <a:blipFill>
                <a:blip r:embed="rId5"/>
                <a:stretch>
                  <a:fillRect l="-2062" r="-10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ea648c13?vbadefaultcenterpage=1&amp;parentnodeid=3e9a9b452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四、综合题（共2小题，每小题8分，计16分）</a:t>
            </a:r>
            <a:endParaRPr lang="en-US" altLang="zh-CN" sz="3000" dirty="0"/>
          </a:p>
        </p:txBody>
      </p:sp>
      <p:pic>
        <p:nvPicPr>
          <p:cNvPr id="3" name="QO_4_BD.81_1#28f1d1f31?imagetipindex=18&amp;hastextimagelayout=1&amp;vbadefaultcenterpage=1&amp;parentnodeid=8ea648c13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7070" y="1223010"/>
            <a:ext cx="435254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81_2#28f1d1f31?imagetipindex=18&amp;hastextimagelayout=1&amp;vbadefaultcenterpage=1&amp;parentnodeid=8ea648c13&amp;vbahtmlprocessed=1"/>
          <p:cNvSpPr/>
          <p:nvPr/>
        </p:nvSpPr>
        <p:spPr>
          <a:xfrm>
            <a:off x="9080398" y="3965194"/>
            <a:ext cx="1385887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BD.81_3#28f1d1f31?hastextimagelayout=1&amp;segpoint=1&amp;vbadefaultcenterpage=1&amp;parentnodeid=8ea648c13&amp;vbahtmlprocessed=1&amp;hasbroken=1"/>
              <p:cNvSpPr/>
              <p:nvPr/>
            </p:nvSpPr>
            <p:spPr>
              <a:xfrm>
                <a:off x="356616" y="1195578"/>
                <a:ext cx="6986016" cy="47214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22.中国“奋斗者”号载人潜水器质量为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22.5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坐底深度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909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。如图2-2-18甲所示是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“奋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斗者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”号完成任务出水后，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用起重机将它吊起，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回收到母船上的情形，我们将起吊装置简化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2-2-18乙所示。若“奋斗者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”号离开水面后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被吊起时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，用时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，匀速上升了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已知此时电动机施加的拉力为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求此次回收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“奋斗者”号的过程中：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4_BD.81_3#28f1d1f31?hastextimagelayout=1&amp;segpoint=1&amp;vbadefaultcenterpage=1&amp;parentnodeid=8ea648c1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95578"/>
                <a:ext cx="6986016" cy="4721479"/>
              </a:xfrm>
              <a:prstGeom prst="rect">
                <a:avLst/>
              </a:prstGeom>
              <a:blipFill>
                <a:blip r:embed="rId4"/>
                <a:stretch>
                  <a:fillRect l="-3141" r="-6632" b="-64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0364d05c9?segpoint=1&amp;vbadefaultcenterpage=1&amp;parentnodeid=d48134b7d&amp;vbahtmlprocessed=1&amp;hasbroken=1"/>
          <p:cNvSpPr/>
          <p:nvPr/>
        </p:nvSpPr>
        <p:spPr>
          <a:xfrm>
            <a:off x="356616" y="1114870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2.如图2-2-1所示是一碗刚出锅的酸辣粉，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_1#0364d05c9.bracket?vbadefaultcenterpage=1&amp;parentnodeid=d48134b7d&amp;vbapositionanswer=2&amp;vbahtmlprocessed=1"/>
          <p:cNvSpPr/>
          <p:nvPr/>
        </p:nvSpPr>
        <p:spPr>
          <a:xfrm>
            <a:off x="9980041" y="1146130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4_BD.5_1#0364d05c9?imagetipindex=1&amp;hastextimagelayout=1&amp;vbadefaultcenterpage=1&amp;parentnodeid=d48134b7d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267" y="1814386"/>
            <a:ext cx="3566160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5_2#0364d05c9?imagetipindex=1&amp;hastextimagelayout=1&amp;vbadefaultcenterpage=1&amp;parentnodeid=d48134b7d&amp;vbahtmlprocessed=1"/>
          <p:cNvSpPr/>
          <p:nvPr/>
        </p:nvSpPr>
        <p:spPr>
          <a:xfrm>
            <a:off x="9219304" y="4364546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</a:t>
            </a:r>
            <a:endParaRPr lang="en-US" altLang="zh-CN" sz="2800" dirty="0"/>
          </a:p>
        </p:txBody>
      </p:sp>
      <p:sp>
        <p:nvSpPr>
          <p:cNvPr id="6" name="QC_4_BD.5_3#0364d05c9.choices?hastextimagelayout=1&amp;vbadefaultcenterpage=1&amp;parentnodeid=d48134b7d&amp;vbahtmlprocessed=1"/>
          <p:cNvSpPr/>
          <p:nvPr/>
        </p:nvSpPr>
        <p:spPr>
          <a:xfrm>
            <a:off x="356616" y="1760474"/>
            <a:ext cx="7772400" cy="3772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A.看到汤面上漂着许多鲜绿的葱花是因为葱花只吸收绿光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B.酸辣粉周围的“白气”是空气液化形成的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C.装酸辣粉的碗温度升高，碗的内能增加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D.刚刚出锅的酸辣粉易烫嘴是因为滚烫的酸辣粉含有的热量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47a1f5a4e?vbadefaultcenterpage=1&amp;parentnodeid=28f1d1f31&amp;vbahtmlprocessed=1"/>
          <p:cNvSpPr/>
          <p:nvPr/>
        </p:nvSpPr>
        <p:spPr>
          <a:xfrm>
            <a:off x="356616" y="793909"/>
            <a:ext cx="11475720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（1）电动起重机拉力做的有用功和总功分别为多少？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2_1#47a1f5a4e?segpoint=1&amp;vbadefaultcenterpage=1&amp;parentnodeid=28f1d1f31&amp;vbahtmlprocessed=1&amp;hasbroken=1"/>
              <p:cNvSpPr/>
              <p:nvPr/>
            </p:nvSpPr>
            <p:spPr>
              <a:xfrm>
                <a:off x="356616" y="1354614"/>
                <a:ext cx="11475720" cy="453574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潜水器的重力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=2.25×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电动起重机拉力做的有用功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𝑊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有用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=2.25×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=2.25×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绳末端移动的距离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𝑛h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=4×10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电动起重机拉力做的总功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𝑊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=7.5×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×40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2_1#47a1f5a4e?segpoint=1&amp;vbadefaultcenterpage=1&amp;parentnodeid=28f1d1f3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354614"/>
                <a:ext cx="11475720" cy="4535742"/>
              </a:xfrm>
              <a:prstGeom prst="rect">
                <a:avLst/>
              </a:prstGeom>
              <a:blipFill rotWithShape="1">
                <a:blip r:embed="rId3"/>
                <a:stretch>
                  <a:fillRect l="-1913" t="-1075" b="-8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1b855c7e3?vbadefaultcenterpage=1&amp;parentnodeid=28f1d1f31&amp;vbahtmlprocessed=1"/>
          <p:cNvSpPr/>
          <p:nvPr/>
        </p:nvSpPr>
        <p:spPr>
          <a:xfrm>
            <a:off x="356616" y="1179988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（2）电动机的功率至少为多少？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3_1#1b855c7e3?segpoint=1&amp;vbadefaultcenterpage=1&amp;parentnodeid=28f1d1f31&amp;vbahtmlprocessed=1&amp;hasbroken=1"/>
              <p:cNvSpPr/>
              <p:nvPr/>
            </p:nvSpPr>
            <p:spPr>
              <a:xfrm>
                <a:off x="356616" y="1825529"/>
                <a:ext cx="11475720" cy="15554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电动机的功率：</a:t>
                </a:r>
                <a:endParaRPr lang="en-US" altLang="zh-CN" sz="2800" dirty="0"/>
              </a:p>
              <a:p>
                <a:pPr algn="l" latinLnBrk="1">
                  <a:lnSpc>
                    <a:spcPts val="79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总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200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3_1#1b855c7e3?segpoint=1&amp;vbadefaultcenterpage=1&amp;parentnodeid=28f1d1f3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825529"/>
                <a:ext cx="11475720" cy="1555496"/>
              </a:xfrm>
              <a:prstGeom prst="rect">
                <a:avLst/>
              </a:prstGeom>
              <a:blipFill rotWithShape="1">
                <a:blip r:embed="rId3"/>
                <a:stretch>
                  <a:fillRect l="-1913" b="-3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#45f6da52c?vbadefaultcenterpage=1&amp;parentnodeid=28f1d1f31&amp;vbahtmlprocessed=1"/>
          <p:cNvSpPr/>
          <p:nvPr/>
        </p:nvSpPr>
        <p:spPr>
          <a:xfrm>
            <a:off x="356616" y="3382676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（3）滑轮组的机械效率为多少？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AN.84_1#45f6da52c?segpoint=1&amp;vbadefaultcenterpage=1&amp;parentnodeid=28f1d1f31&amp;vbahtmlprocessed=1&amp;hasbroken=1"/>
              <p:cNvSpPr/>
              <p:nvPr/>
            </p:nvSpPr>
            <p:spPr>
              <a:xfrm>
                <a:off x="356616" y="4035330"/>
                <a:ext cx="11475720" cy="146894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滑轮组的机械效率：</a:t>
                </a:r>
                <a:endParaRPr lang="en-US" altLang="zh-CN" sz="2800" dirty="0"/>
              </a:p>
              <a:p>
                <a:pPr algn="l" latinLnBrk="1">
                  <a:lnSpc>
                    <a:spcPts val="66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有用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2.25×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×100%=75%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AN.84_1#45f6da52c?segpoint=1&amp;vbadefaultcenterpage=1&amp;parentnodeid=28f1d1f3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035330"/>
                <a:ext cx="11475720" cy="1468946"/>
              </a:xfrm>
              <a:prstGeom prst="rect">
                <a:avLst/>
              </a:prstGeom>
              <a:blipFill rotWithShape="1">
                <a:blip r:embed="rId4"/>
                <a:stretch>
                  <a:fillRect l="-1913" b="-24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85_1#2e07df66e?segpoint=1&amp;vbadefaultcenterpage=1&amp;parentnodeid=8ea648c13&amp;vbahtmlprocessed=1&amp;hasbroken=1"/>
              <p:cNvSpPr/>
              <p:nvPr/>
            </p:nvSpPr>
            <p:spPr>
              <a:xfrm>
                <a:off x="356616" y="668464"/>
                <a:ext cx="11475720" cy="252418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23.疫情防控期间同学们在家进行网上上课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，由于长时间看电子屏幕使同学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们容易视觉疲劳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，电加热眼罩对缓解眼疲劳有一定效果。如图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2-2-19甲是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国梁同学购买的一款眼罩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，图2-2-19乙为其内部的电路图，电源电压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。已知电热丝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阻值为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，电热丝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阻值为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只接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，其相关参数如表。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85_1#2e07df66e?segpoint=1&amp;vbadefaultcenterpage=1&amp;parentnodeid=8ea648c1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68464"/>
                <a:ext cx="11475720" cy="2524189"/>
              </a:xfrm>
              <a:prstGeom prst="rect">
                <a:avLst/>
              </a:prstGeom>
              <a:blipFill>
                <a:blip r:embed="rId3"/>
                <a:stretch>
                  <a:fillRect l="-1913" t="-2415" r="-1541" b="-99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85_2#2e07df66e?imagetipindex=19&amp;vbadefaultcenterpage=1&amp;parentnodeid=8ea648c13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456" y="3328352"/>
            <a:ext cx="4892040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85_3#2e07df66e?imagetipindex=19&amp;vbadefaultcenterpage=1&amp;parentnodeid=8ea648c13&amp;vbahtmlprocessed=1"/>
          <p:cNvSpPr/>
          <p:nvPr/>
        </p:nvSpPr>
        <p:spPr>
          <a:xfrm>
            <a:off x="5401532" y="5540184"/>
            <a:ext cx="13858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图2-2-19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3" name="QO_4_BD.85_4#2e07df66e?colgroup=24,5&amp;vbadefaultcenterpage=1&amp;parentnodeid=8ea648c13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4284105"/>
                  </p:ext>
                </p:extLst>
              </p:nvPr>
            </p:nvGraphicFramePr>
            <p:xfrm>
              <a:off x="356616" y="1619218"/>
              <a:ext cx="11439144" cy="2235200"/>
            </p:xfrm>
            <a:graphic>
              <a:graphicData uri="http://schemas.openxmlformats.org/drawingml/2006/table">
                <a:tbl>
                  <a:tblPr/>
                  <a:tblGrid>
                    <a:gridCol w="9162288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2276856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型号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×××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额定充电（放电）电压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6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Times New Roman" pitchFamily="34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充电电流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400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Times New Roman" pitchFamily="34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电池容量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800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Times New Roman" pitchFamily="34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mA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⋅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3" name="QO_4_BD.85_4#2e07df66e?colgroup=24,5&amp;vbadefaultcenterpage=1&amp;parentnodeid=8ea648c13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4284105"/>
                  </p:ext>
                </p:extLst>
              </p:nvPr>
            </p:nvGraphicFramePr>
            <p:xfrm>
              <a:off x="356616" y="1619218"/>
              <a:ext cx="11439144" cy="2043940"/>
            </p:xfrm>
            <a:graphic>
              <a:graphicData uri="http://schemas.openxmlformats.org/drawingml/2006/table">
                <a:tbl>
                  <a:tblPr/>
                  <a:tblGrid>
                    <a:gridCol w="91622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768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型号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139" t="-4762" r="-535" b="-3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额定充电（放电）电压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139" t="-104762" r="-535" b="-2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充电电流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139" t="-204762" r="-535" b="-1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电池容量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02139" t="-304762" r="-535" b="-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#d9c3770f7?vbadefaultcenterpage=1&amp;parentnodeid=2e07df66e&amp;vbahtmlprocessed=1&amp;hasbroken=1"/>
              <p:cNvSpPr/>
              <p:nvPr/>
            </p:nvSpPr>
            <p:spPr>
              <a:xfrm>
                <a:off x="356616" y="3784822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）给蓄电池充电时的能量转化是电能转化为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。当该款眼罩还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剩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的电池容量时，在额定电压下充电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，充满电至少需要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5#d9c3770f7?vbadefaultcenterpage=1&amp;parentnodeid=2e07df66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784822"/>
                <a:ext cx="11475720" cy="1207072"/>
              </a:xfrm>
              <a:prstGeom prst="rect">
                <a:avLst/>
              </a:prstGeom>
              <a:blipFill>
                <a:blip r:embed="rId4"/>
                <a:stretch>
                  <a:fillRect l="-1913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86_1#d9c3770f7.blank?vbadefaultcenterpage=1&amp;parentnodeid=2e07df66e&amp;vbapositionanswer=49&amp;vbahtmlprocessed=1"/>
          <p:cNvSpPr/>
          <p:nvPr/>
        </p:nvSpPr>
        <p:spPr>
          <a:xfrm>
            <a:off x="7786116" y="3758283"/>
            <a:ext cx="11477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化学能</a:t>
            </a:r>
            <a:endParaRPr lang="en-US" altLang="zh-CN" sz="2800" dirty="0"/>
          </a:p>
        </p:txBody>
      </p:sp>
      <p:sp>
        <p:nvSpPr>
          <p:cNvPr id="5" name="QB_5_AN.87_1#d9c3770f7.blank?vbadefaultcenterpage=1&amp;parentnodeid=2e07df66e&amp;vbapositionanswer=50&amp;vbahtmlprocessed=1"/>
          <p:cNvSpPr/>
          <p:nvPr/>
        </p:nvSpPr>
        <p:spPr>
          <a:xfrm>
            <a:off x="9880029" y="4457137"/>
            <a:ext cx="5826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1.6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4bbf6d7ba?vbadefaultcenterpage=1&amp;parentnodeid=2e07df66e&amp;vbahtmlprocessed=1&amp;hasbroken=1"/>
              <p:cNvSpPr/>
              <p:nvPr/>
            </p:nvSpPr>
            <p:spPr>
              <a:xfrm>
                <a:off x="356616" y="1201801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（2）如图2-2-19乙所示电路中，开关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闭合、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断开、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，加热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电路为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选填“高”“中”或“低”）温挡。此时电路中的电流为多少？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4bbf6d7ba?vbadefaultcenterpage=1&amp;parentnodeid=2e07df66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01801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r="-372"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88_1#4bbf6d7ba.blank?vbadefaultcenterpage=1&amp;parentnodeid=2e07df66e&amp;vbapositionanswer=51&amp;vbahtmlprocessed=1"/>
          <p:cNvSpPr/>
          <p:nvPr/>
        </p:nvSpPr>
        <p:spPr>
          <a:xfrm>
            <a:off x="1563116" y="1803781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低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N.88_2#4bbf6d7ba?segpoint=1&amp;vbadefaultcenterpage=1&amp;parentnodeid=2e07df66e&amp;vbahtmlprocessed=1&amp;hasbroken=1"/>
              <p:cNvSpPr/>
              <p:nvPr/>
            </p:nvSpPr>
            <p:spPr>
              <a:xfrm>
                <a:off x="356616" y="2410333"/>
                <a:ext cx="11475720" cy="30721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当开关</a:t>
                </a:r>
                <a:r>
                  <a:rPr lang="en-US" altLang="zh-CN" sz="900" b="0" i="0" u="none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闭合、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断开、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接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时，电路的总电阻最大，由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可知，电源的电压一定时，电路的总功率最小，加热电路为低温挡。</a:t>
                </a:r>
                <a:endParaRPr lang="en-US" altLang="zh-CN" sz="2800" dirty="0"/>
              </a:p>
              <a:p>
                <a:pPr latinLnBrk="1">
                  <a:lnSpc>
                    <a:spcPts val="7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根据串联电路的特点和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可知，电路中的电流：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+10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N.88_2#4bbf6d7ba?segpoint=1&amp;vbadefaultcenterpage=1&amp;parentnodeid=2e07df66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410333"/>
                <a:ext cx="11475720" cy="3072130"/>
              </a:xfrm>
              <a:prstGeom prst="rect">
                <a:avLst/>
              </a:prstGeom>
              <a:blipFill rotWithShape="1">
                <a:blip r:embed="rId4"/>
                <a:stretch>
                  <a:fillRect l="-1913" r="-4729" b="-15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33c39890c?vbadefaultcenterpage=1&amp;parentnodeid=2e07df66e&amp;vbahtmlprocessed=1"/>
          <p:cNvSpPr/>
          <p:nvPr/>
        </p:nvSpPr>
        <p:spPr>
          <a:xfrm>
            <a:off x="356616" y="1955641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（3）中温挡功率为多少瓦？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9_1#33c39890c?segpoint=1&amp;vbadefaultcenterpage=1&amp;parentnodeid=2e07df66e&amp;vbahtmlprocessed=1"/>
              <p:cNvSpPr/>
              <p:nvPr/>
            </p:nvSpPr>
            <p:spPr>
              <a:xfrm>
                <a:off x="356616" y="2532729"/>
                <a:ext cx="11475720" cy="219589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当开关</a:t>
                </a:r>
                <a:r>
                  <a:rPr lang="en-US" altLang="zh-CN" sz="900" b="0" i="0" u="none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闭合、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闭合、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接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时，电路为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的简单电路，加热电路为中温挡，中温挡功率：</a:t>
                </a:r>
                <a:endParaRPr lang="en-US" altLang="zh-CN" sz="2800" dirty="0"/>
              </a:p>
              <a:p>
                <a:pPr algn="l" latinLnBrk="1">
                  <a:lnSpc>
                    <a:spcPts val="79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𝑃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中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6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微软雅黑" pitchFamily="34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V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=4.5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9_1#33c39890c?segpoint=1&amp;vbadefaultcenterpage=1&amp;parentnodeid=2e07df66e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32729"/>
                <a:ext cx="11475720" cy="2195894"/>
              </a:xfrm>
              <a:prstGeom prst="rect">
                <a:avLst/>
              </a:prstGeom>
              <a:blipFill rotWithShape="1">
                <a:blip r:embed="rId3"/>
                <a:stretch>
                  <a:fillRect l="-19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2eff12a0b?vbadefaultcenterpage=1&amp;parentnodeid=2e07df66e&amp;vbahtmlprocessed=1"/>
          <p:cNvSpPr/>
          <p:nvPr/>
        </p:nvSpPr>
        <p:spPr>
          <a:xfrm>
            <a:off x="356616" y="976979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（4）充满电时，最多能在高温挡正常工作多长时间？（结果保留一位小数）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90_1#2eff12a0b?segpoint=1&amp;vbadefaultcenterpage=1&amp;parentnodeid=2e07df66e&amp;vbahtmlprocessed=1&amp;hasbroken=1"/>
              <p:cNvSpPr/>
              <p:nvPr/>
            </p:nvSpPr>
            <p:spPr>
              <a:xfrm>
                <a:off x="356616" y="1554067"/>
                <a:ext cx="11475720" cy="415321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当开关</a:t>
                </a:r>
                <a:r>
                  <a:rPr lang="en-US" altLang="zh-CN" sz="900" b="0" i="0" u="none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闭合、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闭合、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接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时，两电阻并联，加热电路</a:t>
                </a:r>
                <a:endParaRPr lang="en-US" altLang="zh-CN" sz="2800" b="0" i="0" dirty="0">
                  <a:solidFill>
                    <a:srgbClr val="FF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为高温挡。因并联电路中各支路两端的电压相等，且干路电流等于各支路</a:t>
                </a:r>
                <a:endParaRPr lang="en-US" altLang="zh-CN" sz="2800" b="0" i="0" dirty="0">
                  <a:solidFill>
                    <a:srgbClr val="FF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电流之和，所以高温挡时电路中的电流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=1.35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充满电时，最多能在高温挡正常工作的时间：</a:t>
                </a:r>
                <a:endParaRPr lang="en-US" altLang="zh-CN" sz="2800" dirty="0"/>
              </a:p>
              <a:p>
                <a:pPr algn="l" latinLnBrk="1">
                  <a:lnSpc>
                    <a:spcPts val="7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𝑄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800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350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≈0.6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90_1#2eff12a0b?segpoint=1&amp;vbadefaultcenterpage=1&amp;parentnodeid=2e07df66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554067"/>
                <a:ext cx="11475720" cy="4153218"/>
              </a:xfrm>
              <a:prstGeom prst="rect">
                <a:avLst/>
              </a:prstGeom>
              <a:blipFill rotWithShape="1">
                <a:blip r:embed="rId3"/>
                <a:stretch>
                  <a:fillRect l="-1913" r="-1700" b="-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8331978df?vbadefaultcenterpage=1&amp;parentnodeid=d48134b7d&amp;vbahtmlprocessed=1&amp;hasbroken=1"/>
          <p:cNvSpPr/>
          <p:nvPr/>
        </p:nvSpPr>
        <p:spPr>
          <a:xfrm>
            <a:off x="356616" y="1434909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3.关于月亮、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月食的说法正确的是(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_1#8331978df.bracket?vbadefaultcenterpage=1&amp;parentnodeid=d48134b7d&amp;vbapositionanswer=3&amp;vbahtmlprocessed=1"/>
          <p:cNvSpPr/>
          <p:nvPr/>
        </p:nvSpPr>
        <p:spPr>
          <a:xfrm>
            <a:off x="6008116" y="1434909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7_1#8331978df.choices?vbadefaultcenterpage=1&amp;parentnodeid=d48134b7d&amp;vbahtmlprocessed=1"/>
          <p:cNvSpPr/>
          <p:nvPr/>
        </p:nvSpPr>
        <p:spPr>
          <a:xfrm>
            <a:off x="356616" y="2080513"/>
            <a:ext cx="11475720" cy="31322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A.月亮是光源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B.“猴子捞月”，是由于光的折射所形成的虚像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C.月食是由于光的直线传播形成的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D.用肉眼直接观察月亮时，我们所看到的“月亮”是由于光的反射所形成的虚像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9736f63a4?vbadefaultcenterpage=1&amp;parentnodeid=d48134b7d&amp;vbahtmlprocessed=1&amp;hasbroken=1"/>
          <p:cNvSpPr/>
          <p:nvPr/>
        </p:nvSpPr>
        <p:spPr>
          <a:xfrm>
            <a:off x="356616" y="1755108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下列关于粒子和宇宙的认识正确的是(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8_1#9736f63a4.bracket?vbadefaultcenterpage=1&amp;parentnodeid=d48134b7d&amp;vbapositionanswer=4&amp;vbahtmlprocessed=1"/>
          <p:cNvSpPr/>
          <p:nvPr/>
        </p:nvSpPr>
        <p:spPr>
          <a:xfrm>
            <a:off x="6732015" y="1755108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9_1#9736f63a4.choices?vbadefaultcenterpage=1&amp;parentnodeid=d48134b7d&amp;vbahtmlprocessed=1"/>
          <p:cNvSpPr/>
          <p:nvPr/>
        </p:nvSpPr>
        <p:spPr>
          <a:xfrm>
            <a:off x="356616" y="2400712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A.海绵容易被压缩说明分子间有空隙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B.宇宙是一个有层次的天体结构系统，它在不断地膨胀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C.质子、中子和电子就像行星绕太阳运动一样在绕原子核运动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D.在探索比原子更小的微观粒子的历程中，汤姆生首先发现了质子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0_1#9337818d8?segpoint=1&amp;vbadefaultcenterpage=1&amp;parentnodeid=d48134b7d&amp;vbahtmlprocessed=1&amp;hasbroken=1"/>
          <p:cNvSpPr/>
          <p:nvPr/>
        </p:nvSpPr>
        <p:spPr>
          <a:xfrm>
            <a:off x="356616" y="1372298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5.如图2-2-2所示是同学们在操场上练习立定跳远时的情景，下列说法正确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D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4_BD.12_1#9337818d8?imagetipindex=2&amp;vbadefaultcenterpage=1&amp;parentnodeid=d48134b7d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8304" y="2711386"/>
            <a:ext cx="275234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12_2#9337818d8?imagetipindex=2&amp;vbadefaultcenterpage=1&amp;parentnodeid=d48134b7d&amp;vbahtmlprocessed=1"/>
          <p:cNvSpPr/>
          <p:nvPr/>
        </p:nvSpPr>
        <p:spPr>
          <a:xfrm>
            <a:off x="5490432" y="4740338"/>
            <a:ext cx="12080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图2-2-2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_3#9337818d8.choices?vbadefaultcenterpage=1&amp;parentnodeid=d48134b7d&amp;vbahtmlprocessed=1">
            <a:extLst>
              <a:ext uri="{FF2B5EF4-FFF2-40B4-BE49-F238E27FC236}">
                <a16:creationId xmlns="" xmlns:a16="http://schemas.microsoft.com/office/drawing/2014/main" id="{701E37C0-988B-4676-9E83-43726EA8C04E}"/>
              </a:ext>
            </a:extLst>
          </p:cNvPr>
          <p:cNvSpPr/>
          <p:nvPr/>
        </p:nvSpPr>
        <p:spPr>
          <a:xfrm>
            <a:off x="356616" y="576072"/>
            <a:ext cx="11475720" cy="31779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A.穿上底部有花纹的鞋子是为了增大对地面的压强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.人站在水平地面上静止时，人的重力和人对地面的压力是一对平衡力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.用力蹬地起跳后还能在空中向前运动是因为受到惯性的作用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.起跳后运动到最高点的瞬间，若受到的一切外力突然消失，人将保持匀速直线运动状态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770086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#bae385c49?vbadefaultcenterpage=1&amp;parentnodeid=d48134b7d&amp;vbahtmlprocessed=1&amp;hasbroken=1"/>
              <p:cNvSpPr/>
              <p:nvPr/>
            </p:nvSpPr>
            <p:spPr>
              <a:xfrm>
                <a:off x="356616" y="818356"/>
                <a:ext cx="11475720" cy="50475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6.石墨烯是一种由碳原子组成的二维碳纳米材料，新能源电池是石墨烯最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早商用的一大重要领域，我国科学家研制出一种高性能超级电容器电极材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料——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氮掺杂有序介孔石墨烯，该材料具有极佳的电化学储能特性，可用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作电动车的“超强电池”，充电只需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，即可续航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35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平昌冬奥会闭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幕式上，现场气温低至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−3℃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舞台上演员衣服轻薄，脚踩轮滑鞋，动作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舒展流畅。演员身上的超薄保暖服采用了超级新型纳米材料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石墨烯发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热膜，上场前对服饰内的电池进行充电，可确保演员穿着舒适和保暖。关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于石墨烯的叙述不正确的是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B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#bae385c49?vbadefaultcenterpage=1&amp;parentnodeid=d48134b7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18356"/>
                <a:ext cx="11475720" cy="5047552"/>
              </a:xfrm>
              <a:prstGeom prst="rect">
                <a:avLst/>
              </a:prstGeom>
              <a:blipFill rotWithShape="1">
                <a:blip r:embed="rId3"/>
                <a:stretch>
                  <a:fillRect l="-1913" r="-1594" b="-56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 name="合心科技出品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2845</Words>
  <Application>Microsoft Office PowerPoint</Application>
  <PresentationFormat>自定义</PresentationFormat>
  <Paragraphs>417</Paragraphs>
  <Slides>47</Slides>
  <Notes>46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合心科技出品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合心科技出品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合心科技出品</dc:title>
  <dc:subject/>
  <dc:creator>合心科技出品</dc:creator>
  <cp:keywords/>
  <dc:description/>
  <cp:lastModifiedBy>Microsoft</cp:lastModifiedBy>
  <cp:revision>8</cp:revision>
  <dcterms:created xsi:type="dcterms:W3CDTF">2023-03-09T09:40:41Z</dcterms:created>
  <dcterms:modified xsi:type="dcterms:W3CDTF">2023-03-21T07:11:00Z</dcterms:modified>
  <cp:category/>
  <cp:contentStatus/>
</cp:coreProperties>
</file>