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04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305" r:id="rId43"/>
    <p:sldId id="306" r:id="rId44"/>
    <p:sldId id="297" r:id="rId45"/>
    <p:sldId id="298" r:id="rId46"/>
    <p:sldId id="299" r:id="rId47"/>
    <p:sldId id="307" r:id="rId48"/>
    <p:sldId id="308" r:id="rId49"/>
    <p:sldId id="309" r:id="rId50"/>
    <p:sldId id="310" r:id="rId51"/>
    <p:sldId id="300" r:id="rId52"/>
    <p:sldId id="301" r:id="rId53"/>
    <p:sldId id="311" r:id="rId54"/>
    <p:sldId id="312" r:id="rId55"/>
    <p:sldId id="302" r:id="rId56"/>
    <p:sldId id="303" r:id="rId5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391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405f22d5c2a3fb1cab2a648#tid=64080092c99d420009a686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A7F150-A4C0-2CAB-F106-6866F0C2E3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first_page" descr="preencoded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3384" y="6108192"/>
            <a:ext cx="1133856" cy="758952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2760" y="182880"/>
            <a:ext cx="1417320" cy="393192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429768" y="219456"/>
            <a:ext cx="3236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2023年    初 中 终 结 性 练 习 · 数 学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0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27_1#69d3f7430?imagetipindex=7&amp;hastextimagelayout=1&amp;vbadefaultcenterpage=1&amp;parentnodeid=90bd6d397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086" y="1712658"/>
            <a:ext cx="309067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27_2#69d3f7430?imagetipindex=7&amp;hastextimagelayout=1&amp;vbadefaultcenterpage=1&amp;parentnodeid=90bd6d397&amp;vbahtmlprocessed=1"/>
          <p:cNvSpPr/>
          <p:nvPr/>
        </p:nvSpPr>
        <p:spPr>
          <a:xfrm>
            <a:off x="9561379" y="4427410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BD.27_3#69d3f7430?hastextimagelayout=1&amp;segpoint=1&amp;vbadefaultcenterpage=1&amp;parentnodeid=90bd6d397&amp;vbahtmlprocessed=1&amp;hasbroken=1"/>
              <p:cNvSpPr/>
              <p:nvPr/>
            </p:nvSpPr>
            <p:spPr>
              <a:xfrm>
                <a:off x="356616" y="1685226"/>
                <a:ext cx="8257032" cy="275621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13.如图4-1-7，在菱形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中，对角线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相</a:t>
                </a: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交于点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是线段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上的一点，且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是线段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的中点，连接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交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，则线段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4_BD.27_3#69d3f7430?hastextimagelayout=1&amp;segpoint=1&amp;vbadefaultcenterpage=1&amp;parentnodeid=90bd6d39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685226"/>
                <a:ext cx="8257032" cy="2756218"/>
              </a:xfrm>
              <a:prstGeom prst="rect">
                <a:avLst/>
              </a:prstGeom>
              <a:blipFill>
                <a:blip r:embed="rId4"/>
                <a:stretch>
                  <a:fillRect l="-2659" r="-74" b="-86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28_1#69d3f7430.blank?vbadefaultcenterpage=1&amp;parentnodeid=90bd6d397&amp;vbapositionanswer=13&amp;vbahtmlprocessed=1"/>
          <p:cNvSpPr/>
          <p:nvPr/>
        </p:nvSpPr>
        <p:spPr>
          <a:xfrm>
            <a:off x="6794373" y="3836352"/>
            <a:ext cx="2889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623a1b4c?vbadefaultcenterpage=1&amp;parentnodeid=97414b358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三、解答题（共13小题，计81分。解答应写出过程）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4#f84b34eeb?vbadefaultcenterpage=1&amp;parentnodeid=6623a1b4c&amp;vbahtmlprocessed=1&amp;hasbroken=1"/>
              <p:cNvSpPr/>
              <p:nvPr/>
            </p:nvSpPr>
            <p:spPr>
              <a:xfrm>
                <a:off x="356616" y="1220978"/>
                <a:ext cx="11475720" cy="67697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14.（5分）计算：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3×2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2−</m:t>
                        </m:r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6</m:t>
                            </m:r>
                          </m:e>
                        </m:rad>
                      </m:e>
                    </m: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π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4#f84b34eeb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20978"/>
                <a:ext cx="11475720" cy="676974"/>
              </a:xfrm>
              <a:prstGeom prst="rect">
                <a:avLst/>
              </a:prstGeom>
              <a:blipFill>
                <a:blip r:embed="rId3"/>
                <a:stretch>
                  <a:fillRect l="-1913" b="-29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AN.29_1#f84b34eeb?vbadefaultcenterpage=1&amp;parentnodeid=6623a1b4c&amp;vbahtmlprocessed=1"/>
              <p:cNvSpPr/>
              <p:nvPr/>
            </p:nvSpPr>
            <p:spPr>
              <a:xfrm>
                <a:off x="356616" y="1905000"/>
                <a:ext cx="11475720" cy="206806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解：原式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−2</m:t>
                        </m:r>
                      </m:e>
                    </m: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=5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AN.29_1#f84b34eeb?vbadefaultcenterpage=1&amp;parentnodeid=6623a1b4c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905000"/>
                <a:ext cx="11475720" cy="2068068"/>
              </a:xfrm>
              <a:prstGeom prst="rect">
                <a:avLst/>
              </a:prstGeom>
              <a:blipFill>
                <a:blip r:embed="rId4"/>
                <a:stretch>
                  <a:fillRect l="-1913" b="-100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#000489e07?vbadefaultcenterpage=1&amp;parentnodeid=6623a1b4c&amp;vbahtmlprocessed=1&amp;hasbroken=1"/>
              <p:cNvSpPr/>
              <p:nvPr/>
            </p:nvSpPr>
            <p:spPr>
              <a:xfrm>
                <a:off x="356616" y="1323371"/>
                <a:ext cx="11475720" cy="83140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15.（5分）解不等式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𝑥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&gt;1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，并写出它的最大整数解。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#000489e07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323371"/>
                <a:ext cx="11475720" cy="831406"/>
              </a:xfrm>
              <a:prstGeom prst="rect">
                <a:avLst/>
              </a:prstGeom>
              <a:blipFill>
                <a:blip r:embed="rId3"/>
                <a:stretch>
                  <a:fillRect l="-1913" b="-16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4_AN.30_1#000489e07?vbadefaultcenterpage=1&amp;parentnodeid=6623a1b4c&amp;vbahtmlprocessed=1"/>
              <p:cNvSpPr/>
              <p:nvPr/>
            </p:nvSpPr>
            <p:spPr>
              <a:xfrm>
                <a:off x="356616" y="2155475"/>
                <a:ext cx="11475720" cy="313226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解：去分母，得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−3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去括号，得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−3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+3&gt;6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移项、合并同类项，得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系数化为1，得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∴该不等式的最大整数解为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4_AN.30_1#000489e07?vbadefaultcenterpage=1&amp;parentnodeid=6623a1b4c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155475"/>
                <a:ext cx="11475720" cy="3132265"/>
              </a:xfrm>
              <a:prstGeom prst="rect">
                <a:avLst/>
              </a:prstGeom>
              <a:blipFill>
                <a:blip r:embed="rId4"/>
                <a:stretch>
                  <a:fillRect l="-1913" b="-79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#94ca2122f?vbadefaultcenterpage=1&amp;parentnodeid=6623a1b4c&amp;vbahtmlprocessed=1&amp;hasbroken=1"/>
              <p:cNvSpPr/>
              <p:nvPr/>
            </p:nvSpPr>
            <p:spPr>
              <a:xfrm>
                <a:off x="356616" y="2172970"/>
                <a:ext cx="11475720" cy="8328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16.（5分）化简：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−1+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−6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−9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÷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+2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#94ca2122f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172970"/>
                <a:ext cx="11475720" cy="832803"/>
              </a:xfrm>
              <a:prstGeom prst="rect">
                <a:avLst/>
              </a:prstGeom>
              <a:blipFill>
                <a:blip r:embed="rId3"/>
                <a:stretch>
                  <a:fillRect l="-1913" b="-153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4_AN.31_1#94ca2122f?vbadefaultcenterpage=1&amp;parentnodeid=6623a1b4c&amp;vbahtmlprocessed=1&amp;hasbroken=1"/>
              <p:cNvSpPr/>
              <p:nvPr/>
            </p:nvSpPr>
            <p:spPr>
              <a:xfrm>
                <a:off x="356616" y="3017774"/>
                <a:ext cx="11475720" cy="142036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原式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ct val="11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−3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+3</m:t>
                            </m:r>
                          </m:e>
                        </m:d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−3</m:t>
                            </m:r>
                          </m:e>
                        </m: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4_AN.31_1#94ca2122f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017774"/>
                <a:ext cx="11475720" cy="1420368"/>
              </a:xfrm>
              <a:prstGeom prst="rect">
                <a:avLst/>
              </a:prstGeom>
              <a:blipFill>
                <a:blip r:embed="rId4"/>
                <a:stretch>
                  <a:fillRect l="-1913" b="-5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32_1#9c7ac6824?segpoint=1&amp;vbadefaultcenterpage=1&amp;parentnodeid=6623a1b4c&amp;vbahtmlprocessed=1&amp;hasbroken=1"/>
              <p:cNvSpPr/>
              <p:nvPr/>
            </p:nvSpPr>
            <p:spPr>
              <a:xfrm>
                <a:off x="356616" y="634174"/>
                <a:ext cx="11475720" cy="18521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17.（5分）如图4-1-8，在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Rt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，请用尺规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作图法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边上求作一点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到边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的距离等于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。（保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留作图痕迹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，不写作法）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32_1#9c7ac6824?segpoint=1&amp;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34174"/>
                <a:ext cx="11475720" cy="1852105"/>
              </a:xfrm>
              <a:prstGeom prst="rect">
                <a:avLst/>
              </a:prstGeom>
              <a:blipFill>
                <a:blip r:embed="rId3"/>
                <a:stretch>
                  <a:fillRect l="-1913" r="-1222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4_BD.32_2#9c7ac6824?imagetipindex=8&amp;vbadefaultcenterpage=1&amp;parentnodeid=6623a1b4c&amp;vbahtmlprocessed=1"/>
          <p:cNvSpPr/>
          <p:nvPr/>
        </p:nvSpPr>
        <p:spPr>
          <a:xfrm>
            <a:off x="5490432" y="5478462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图4-1-8</a:t>
            </a:r>
            <a:endParaRPr lang="en-US" altLang="zh-CN" sz="2800" dirty="0"/>
          </a:p>
        </p:txBody>
      </p:sp>
      <p:pic>
        <p:nvPicPr>
          <p:cNvPr id="4" name="QO_4_BD.32_3#9c7ac6824?imagetipindex=8&amp;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7216" y="2617406"/>
            <a:ext cx="187452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AN.33_1#9c7ac6824?vbadefaultcenterpage=1&amp;parentnodeid=6623a1b4c&amp;vbahtmlprocessed=1&amp;hasbroken=1"/>
              <p:cNvSpPr/>
              <p:nvPr/>
            </p:nvSpPr>
            <p:spPr>
              <a:xfrm>
                <a:off x="356616" y="1259840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解：如图①②③，点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即为所求作。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AN.33_1#9c7ac6824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59840"/>
                <a:ext cx="11475720" cy="571945"/>
              </a:xfrm>
              <a:prstGeom prst="rect">
                <a:avLst/>
              </a:prstGeom>
              <a:blipFill>
                <a:blip r:embed="rId3"/>
                <a:stretch>
                  <a:fillRect l="-1913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33_2#9c7ac6824?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8488" y="1958848"/>
            <a:ext cx="8951976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4_1#d805daf43?imagetipindex=9&amp;hastextimagelayout=1&amp;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2448" y="1676082"/>
            <a:ext cx="374904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34_2#d805daf43?imagetipindex=9&amp;hastextimagelayout=1&amp;vbadefaultcenterpage=1&amp;parentnodeid=6623a1b4c&amp;vbahtmlprocessed=1"/>
          <p:cNvSpPr/>
          <p:nvPr/>
        </p:nvSpPr>
        <p:spPr>
          <a:xfrm>
            <a:off x="9232925" y="4463986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34_3#d805daf43?hastextimagelayout=1&amp;segpoint=1&amp;vbadefaultcenterpage=1&amp;parentnodeid=6623a1b4c&amp;vbahtmlprocessed=1&amp;hasbroken=1"/>
              <p:cNvSpPr/>
              <p:nvPr/>
            </p:nvSpPr>
            <p:spPr>
              <a:xfrm>
                <a:off x="356616" y="1648650"/>
                <a:ext cx="7589520" cy="18521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18.（5分）如图4-1-9，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//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交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。求证：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𝐴𝐷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34_3#d805daf43?hastextimagelayout=1&amp;segpoint=1&amp;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648650"/>
                <a:ext cx="7589520" cy="1852105"/>
              </a:xfrm>
              <a:prstGeom prst="rect">
                <a:avLst/>
              </a:prstGeom>
              <a:blipFill>
                <a:blip r:embed="rId4"/>
                <a:stretch>
                  <a:fillRect l="-2892" r="-321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AN.35_1#d805daf43?vbadefaultcenterpage=1&amp;parentnodeid=6623a1b4c&amp;vbahtmlprocessed=1&amp;hasbroken=1"/>
              <p:cNvSpPr/>
              <p:nvPr/>
            </p:nvSpPr>
            <p:spPr>
              <a:xfrm>
                <a:off x="356616" y="630238"/>
                <a:ext cx="11475720" cy="542378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证明：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//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𝐸𝐶𝐹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的中点，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𝐶𝐹𝐸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中，</a:t>
                </a:r>
                <a:endParaRPr lang="en-US" altLang="zh-CN" sz="2800" dirty="0"/>
              </a:p>
              <a:p>
                <a:pPr algn="l" latinLnBrk="1">
                  <a:lnSpc>
                    <a:spcPts val="11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𝐸𝐶𝐹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𝐴𝐷𝐸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𝐴𝐸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≅△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𝐶𝐹𝐸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AAS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AN.35_1#d805daf43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30238"/>
                <a:ext cx="11475720" cy="5423789"/>
              </a:xfrm>
              <a:prstGeom prst="rect">
                <a:avLst/>
              </a:prstGeom>
              <a:blipFill>
                <a:blip r:embed="rId3"/>
                <a:stretch>
                  <a:fillRect l="-1913" t="-562" b="-41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36_1#5d9f9d34f?segpoint=1&amp;vbadefaultcenterpage=1&amp;parentnodeid=6623a1b4c&amp;vbahtmlprocessed=1&amp;hasbroken=1"/>
              <p:cNvSpPr/>
              <p:nvPr/>
            </p:nvSpPr>
            <p:spPr>
              <a:xfrm>
                <a:off x="356616" y="828230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19.（5分）如图4-1-10，在每个小正方形的边长为1个单位长度的网格中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的顶点均在格点（网格线的交点）上。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36_1#5d9f9d34f?segpoint=1&amp;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28230"/>
                <a:ext cx="11475720" cy="1212025"/>
              </a:xfrm>
              <a:prstGeom prst="rect">
                <a:avLst/>
              </a:prstGeom>
              <a:blipFill>
                <a:blip r:embed="rId3"/>
                <a:stretch>
                  <a:fillRect l="-1913" r="-531" b="-180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6_2#5d9f9d34f?imagetipindex=10&amp;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167318"/>
            <a:ext cx="522122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36_3#5d9f9d34f?imagetipindex=10&amp;vbadefaultcenterpage=1&amp;parentnodeid=6623a1b4c&amp;vbahtmlprocessed=1"/>
          <p:cNvSpPr/>
          <p:nvPr/>
        </p:nvSpPr>
        <p:spPr>
          <a:xfrm>
            <a:off x="5401532" y="5284406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dbd35704f?vbadefaultcenterpage=1&amp;parentnodeid=5d9f9d34f&amp;vbahtmlprocessed=1&amp;hasbroken=1"/>
              <p:cNvSpPr/>
              <p:nvPr/>
            </p:nvSpPr>
            <p:spPr>
              <a:xfrm>
                <a:off x="356616" y="1346708"/>
                <a:ext cx="11475720" cy="5716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（1）将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向右平移5个单位长度得到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，画出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dbd35704f?vbadefaultcenterpage=1&amp;parentnodeid=5d9f9d34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346708"/>
                <a:ext cx="11475720" cy="571627"/>
              </a:xfrm>
              <a:prstGeom prst="rect">
                <a:avLst/>
              </a:prstGeom>
              <a:blipFill>
                <a:blip r:embed="rId3"/>
                <a:stretch>
                  <a:fillRect l="-1913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#cb077190f?vbadefaultcenterpage=1&amp;parentnodeid=5d9f9d34f&amp;vbahtmlprocessed=1&amp;hasbroken=1"/>
              <p:cNvSpPr/>
              <p:nvPr/>
            </p:nvSpPr>
            <p:spPr>
              <a:xfrm>
                <a:off x="356616" y="2288540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（2）将（1）中的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绕点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逆时针旋转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画出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#cb077190f?vbadefaultcenterpage=1&amp;parentnodeid=5d9f9d34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288540"/>
                <a:ext cx="11475720" cy="1212025"/>
              </a:xfrm>
              <a:prstGeom prst="rect">
                <a:avLst/>
              </a:prstGeom>
              <a:blipFill>
                <a:blip r:embed="rId4"/>
                <a:stretch>
                  <a:fillRect l="-1913" r="-691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7414b358.fixed?vbadefaultcenterpage=1&amp;parentnodeid=8b6b3b079&amp;vbahtmlprocessed=1"/>
          <p:cNvSpPr/>
          <p:nvPr/>
        </p:nvSpPr>
        <p:spPr>
          <a:xfrm>
            <a:off x="868680" y="2048256"/>
            <a:ext cx="10799064" cy="87782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模拟试题</a:t>
            </a:r>
            <a:endParaRPr lang="en-US" altLang="zh-CN" sz="4000" dirty="0"/>
          </a:p>
        </p:txBody>
      </p:sp>
      <p:sp>
        <p:nvSpPr>
          <p:cNvPr id="3" name="C_2_BD#97414b358.fixed?segpoint=1&amp;vbadefaultcenterpage=1&amp;parentnodeid=8b6b3b079&amp;vbahtmlprocessed=1"/>
          <p:cNvSpPr/>
          <p:nvPr/>
        </p:nvSpPr>
        <p:spPr>
          <a:xfrm>
            <a:off x="868680" y="3273552"/>
            <a:ext cx="10799064" cy="7223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中考模拟试题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38_1#cb077190f?vbadefaultcenterpage=1&amp;parentnodeid=5d9f9d34f&amp;vbahtmlprocessed=1&amp;hasbroken=1"/>
              <p:cNvSpPr/>
              <p:nvPr/>
            </p:nvSpPr>
            <p:spPr>
              <a:xfrm>
                <a:off x="356616" y="1651000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为所求。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38_1#cb077190f?vbadefaultcenterpage=1&amp;parentnodeid=5d9f9d34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651000"/>
                <a:ext cx="11475720" cy="571945"/>
              </a:xfrm>
              <a:prstGeom prst="rect">
                <a:avLst/>
              </a:prstGeom>
              <a:blipFill>
                <a:blip r:embed="rId3"/>
                <a:stretch>
                  <a:fillRect l="-1913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AN.38_2#cb077190f?vbadefaultcenterpage=1&amp;parentnodeid=5d9f9d34f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3587" y="2469007"/>
            <a:ext cx="491947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AN.37_1#dbd35704f?vbadefaultcenterpage=1&amp;parentnodeid=5d9f9d34f&amp;vbahtmlprocessed=1&amp;hasbroken=1"/>
              <p:cNvSpPr/>
              <p:nvPr/>
            </p:nvSpPr>
            <p:spPr>
              <a:xfrm>
                <a:off x="356616" y="832993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  <a:sym typeface="Wingdings" panose="05000000000000000000" pitchFamily="2" charset="2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  <a:sym typeface="Wingdings" panose="05000000000000000000" pitchFamily="2" charset="2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为所求。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AN.37_1#dbd35704f?vbadefaultcenterpage=1&amp;parentnodeid=5d9f9d34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32993"/>
                <a:ext cx="11475720" cy="571945"/>
              </a:xfrm>
              <a:prstGeom prst="rect">
                <a:avLst/>
              </a:prstGeom>
              <a:blipFill>
                <a:blip r:embed="rId5"/>
                <a:stretch>
                  <a:fillRect l="-1913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9_1#7a7d03987?segpoint=1&amp;vbadefaultcenterpage=1&amp;parentnodeid=6623a1b4c&amp;vbahtmlprocessed=1"/>
          <p:cNvSpPr/>
          <p:nvPr/>
        </p:nvSpPr>
        <p:spPr>
          <a:xfrm>
            <a:off x="356616" y="2096039"/>
            <a:ext cx="11475720" cy="24921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20.（5分）图4-1-11是四枚“2022北京冬奥之约”的纪念邮票，正面分别印有会徽“冬梦”“飞跃”，吉祥物“冰墩墩”“雪容融”，依次记为A，B，C，D（这四枚邮票除正面图案和文字外，其余都相同）。将这四枚邮票背面朝上，洗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9_2#7a7d03987?imagetipindex=11&amp;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6240" y="633666"/>
            <a:ext cx="3785616" cy="471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39_3#7a7d03987?imagetipindex=11&amp;vbadefaultcenterpage=1&amp;parentnodeid=6623a1b4c&amp;vbahtmlprocessed=1"/>
          <p:cNvSpPr/>
          <p:nvPr/>
        </p:nvSpPr>
        <p:spPr>
          <a:xfrm>
            <a:off x="5412708" y="5478970"/>
            <a:ext cx="1372679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3be00e837?vbadefaultcenterpage=1&amp;parentnodeid=7a7d03987&amp;vbahtmlprocessed=1&amp;hasbroken=1"/>
          <p:cNvSpPr/>
          <p:nvPr/>
        </p:nvSpPr>
        <p:spPr>
          <a:xfrm>
            <a:off x="356616" y="576072"/>
            <a:ext cx="11475720" cy="8308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7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（1）从中随机抽取一枚，则抽出的这枚邮票恰好为“冬梦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”的概率是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4300" b="0" i="0" u="sng" kern="0" spc="-9990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40_1#3be00e837.blank?vbadefaultcenterpage=1&amp;parentnodeid=7a7d03987&amp;vbapositionanswer=14&amp;vbahtmlprocessed=1"/>
              <p:cNvSpPr/>
              <p:nvPr/>
            </p:nvSpPr>
            <p:spPr>
              <a:xfrm>
                <a:off x="10907141" y="490347"/>
                <a:ext cx="153988" cy="82842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72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40_1#3be00e837.blank?vbadefaultcenterpage=1&amp;parentnodeid=7a7d03987&amp;vbapositionanswer=1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7141" y="490347"/>
                <a:ext cx="153988" cy="828421"/>
              </a:xfrm>
              <a:prstGeom prst="rect">
                <a:avLst/>
              </a:prstGeom>
              <a:blipFill>
                <a:blip r:embed="rId3"/>
                <a:stretch>
                  <a:fillRect l="-4000" r="-8000" b="-14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#e47c74bbe?vbadefaultcenterpage=1&amp;parentnodeid=7a7d03987&amp;vbahtmlprocessed=1"/>
          <p:cNvSpPr/>
          <p:nvPr/>
        </p:nvSpPr>
        <p:spPr>
          <a:xfrm>
            <a:off x="356616" y="1409700"/>
            <a:ext cx="11475720" cy="12117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（2）从中随机抽取一枚，不放回，再从剩余的三枚中随机抽取一枚。请利用画树状图或列表的方法，求抽取的这两枚邮票的图案中有“冰墩墩”的概率。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41_1#e47c74bbe?vbadefaultcenterpage=1&amp;parentnodeid=7a7d03987&amp;vbahtmlprocessed=1"/>
          <p:cNvSpPr/>
          <p:nvPr/>
        </p:nvSpPr>
        <p:spPr>
          <a:xfrm>
            <a:off x="356616" y="564578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解：列表如下：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QO_5_AN.41_2#e47c74bbe?colgroup=9,4,4,4,4&amp;vbadefaultcenterpage=1&amp;parentnodeid=7a7d03987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0085378"/>
                  </p:ext>
                </p:extLst>
              </p:nvPr>
            </p:nvGraphicFramePr>
            <p:xfrm>
              <a:off x="356616" y="1269682"/>
              <a:ext cx="11402568" cy="2554925"/>
            </p:xfrm>
            <a:graphic>
              <a:graphicData uri="http://schemas.openxmlformats.org/drawingml/2006/table">
                <a:tbl>
                  <a:tblPr/>
                  <a:tblGrid>
                    <a:gridCol w="3758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D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D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D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D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D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D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FF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QO_5_AN.41_2#e47c74bbe?colgroup=9,4,4,4,4&amp;vbadefaultcenterpage=1&amp;parentnodeid=7a7d03987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0085378"/>
                  </p:ext>
                </p:extLst>
              </p:nvPr>
            </p:nvGraphicFramePr>
            <p:xfrm>
              <a:off x="356616" y="1269682"/>
              <a:ext cx="11402568" cy="2554925"/>
            </p:xfrm>
            <a:graphic>
              <a:graphicData uri="http://schemas.openxmlformats.org/drawingml/2006/table">
                <a:tbl>
                  <a:tblPr/>
                  <a:tblGrid>
                    <a:gridCol w="3758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6497" t="-105952" r="-200318" b="-3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764" t="-105952" r="-100958" b="-3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6178" t="-105952" r="-637" b="-34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444" t="-205952" r="-301278" b="-2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764" t="-205952" r="-100958" b="-2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6178" t="-205952" r="-637" b="-24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444" t="-305952" r="-301278" b="-1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6497" t="-305952" r="-200318" b="-1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6178" t="-305952" r="-637" b="-14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444" t="-405952" r="-301278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6497" t="-405952" r="-200318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764" t="-405952" r="-100958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AN.41_3#e47c74bbe?vbadefaultcenterpage=1&amp;parentnodeid=7a7d03987&amp;vbahtmlprocessed=1&amp;hasbroken=1"/>
              <p:cNvSpPr/>
              <p:nvPr/>
            </p:nvSpPr>
            <p:spPr>
              <a:xfrm>
                <a:off x="356616" y="3936683"/>
                <a:ext cx="11475720" cy="210985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由上表可知，共有12种等可能的结果，抽取的两枚邮票的图案中有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“冰墩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”的结果有6种。</a:t>
                </a:r>
                <a:endParaRPr lang="en-US" altLang="zh-CN" sz="2800" dirty="0"/>
              </a:p>
              <a:p>
                <a:pPr algn="l" latinLnBrk="1">
                  <a:lnSpc>
                    <a:spcPts val="72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（抽取结果中有“冰墩墩”）=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AN.41_3#e47c74bbe?vbadefaultcenterpage=1&amp;parentnodeid=7a7d0398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936683"/>
                <a:ext cx="11475720" cy="2109851"/>
              </a:xfrm>
              <a:prstGeom prst="rect">
                <a:avLst/>
              </a:prstGeom>
              <a:blipFill>
                <a:blip r:embed="rId4"/>
                <a:stretch>
                  <a:fillRect l="-1913" r="-1328" b="-66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42_1#220056a40?segpoint=1&amp;vbadefaultcenterpage=1&amp;parentnodeid=6623a1b4c&amp;vbahtmlprocessed=1&amp;hasbroken=1"/>
              <p:cNvSpPr/>
              <p:nvPr/>
            </p:nvSpPr>
            <p:spPr>
              <a:xfrm>
                <a:off x="356616" y="952500"/>
                <a:ext cx="11475720" cy="477926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21.（6分）毕业季临近，某校为学生搭建了“理想之门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”，希望同学们跨越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理想之门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，走向成功之路。“理想之门”最高处直立于点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之上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，周围有圆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柱体底座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，不能直接测量到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，小明和同学们想利用所学的数学知识测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量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的高度。阳光下，他在点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处放一镜子（处于“理想之门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”的影子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），并作一标记，来回走动，走到点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时，看到“理想之门”顶点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在镜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面中的像与镜面上的标记重合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，这时，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测得小明眼睛与地面的高度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ct val="14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𝐸𝐷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=1.5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。然后，小明从点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𝐷𝐻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方向走了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，到达“理想之门”影子的末端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处，此时，测得小明身高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=1.6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影长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42_1#220056a40?segpoint=1&amp;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952500"/>
                <a:ext cx="11475720" cy="4779264"/>
              </a:xfrm>
              <a:prstGeom prst="rect">
                <a:avLst/>
              </a:prstGeom>
              <a:blipFill>
                <a:blip r:embed="rId3"/>
                <a:stretch>
                  <a:fillRect l="-1913" r="-797" b="-48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42_1#220056a40?segpoint=1&amp;vbadefaultcenterpage=1&amp;parentnodeid=6623a1b4c&amp;vbahtmlprocessed=1&amp;hasbroken=1">
                <a:extLst>
                  <a:ext uri="{FF2B5EF4-FFF2-40B4-BE49-F238E27FC236}">
                    <a16:creationId xmlns:a16="http://schemas.microsoft.com/office/drawing/2014/main" id="{05D6D38C-7424-4170-8E51-879B743D180E}"/>
                  </a:ext>
                </a:extLst>
              </p:cNvPr>
              <p:cNvSpPr/>
              <p:nvPr/>
            </p:nvSpPr>
            <p:spPr>
              <a:xfrm>
                <a:off x="356616" y="576072"/>
                <a:ext cx="11475720" cy="57162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𝐺𝐻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=3.2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，求“理想之门”的高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42_1#220056a40?segpoint=1&amp;vbadefaultcenterpage=1&amp;parentnodeid=6623a1b4c&amp;vbahtmlprocessed=1&amp;hasbroken=1">
                <a:extLst>
                  <a:ext uri="{FF2B5EF4-FFF2-40B4-BE49-F238E27FC236}">
                    <a16:creationId xmlns:a16="http://schemas.microsoft.com/office/drawing/2014/main" id="{05D6D38C-7424-4170-8E51-879B743D18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76072"/>
                <a:ext cx="11475720" cy="571627"/>
              </a:xfrm>
              <a:prstGeom prst="rect">
                <a:avLst/>
              </a:prstGeom>
              <a:blipFill>
                <a:blip r:embed="rId2"/>
                <a:stretch>
                  <a:fillRect l="-106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2_2#220056a40?imagetipindex=12&amp;vbadefaultcenterpage=1&amp;parentnodeid=6623a1b4c&amp;vbahtmlprocessed=1" descr="preencoded.png">
            <a:extLst>
              <a:ext uri="{FF2B5EF4-FFF2-40B4-BE49-F238E27FC236}">
                <a16:creationId xmlns:a16="http://schemas.microsoft.com/office/drawing/2014/main" id="{0E4E1AA1-66F4-432F-AC9A-564F99D42D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0944" y="1282700"/>
            <a:ext cx="6227064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42_3#220056a40?imagetipindex=12&amp;vbadefaultcenterpage=1&amp;parentnodeid=6623a1b4c&amp;vbahtmlprocessed=1">
            <a:extLst>
              <a:ext uri="{FF2B5EF4-FFF2-40B4-BE49-F238E27FC236}">
                <a16:creationId xmlns:a16="http://schemas.microsoft.com/office/drawing/2014/main" id="{05F4C323-363D-45A4-BC5F-2CDF8208EA9D}"/>
              </a:ext>
            </a:extLst>
          </p:cNvPr>
          <p:cNvSpPr/>
          <p:nvPr/>
        </p:nvSpPr>
        <p:spPr>
          <a:xfrm>
            <a:off x="5401532" y="4034028"/>
            <a:ext cx="1385887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图4-1-12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52109065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AN.43_1#220056a40?vbadefaultcenterpage=1&amp;parentnodeid=6623a1b4c&amp;vbahtmlprocessed=1&amp;hasbroken=1"/>
              <p:cNvSpPr/>
              <p:nvPr/>
            </p:nvSpPr>
            <p:spPr>
              <a:xfrm>
                <a:off x="356616" y="750729"/>
                <a:ext cx="11475720" cy="51828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𝐸𝐶𝐷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72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𝐸𝐷𝐶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∽△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𝐸𝐷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𝐷𝐶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𝐴𝐵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7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1.5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𝐴𝐵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由题意，得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𝐻𝐹𝐺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∽△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68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𝐻𝐺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𝐺𝐹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𝐺𝐵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3.2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1.6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1+2+</m:t>
                        </m:r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𝐴𝐵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=4.5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答：“理想之门”的高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AN.43_1#220056a40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50729"/>
                <a:ext cx="11475720" cy="5182807"/>
              </a:xfrm>
              <a:prstGeom prst="rect">
                <a:avLst/>
              </a:prstGeom>
              <a:blipFill>
                <a:blip r:embed="rId3"/>
                <a:stretch>
                  <a:fillRect l="-1913" b="-49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44_1#1c27e2aeb?segpoint=1&amp;vbadefaultcenterpage=1&amp;parentnodeid=6623a1b4c&amp;vbahtmlprocessed=1&amp;hasbroken=1"/>
              <p:cNvSpPr/>
              <p:nvPr/>
            </p:nvSpPr>
            <p:spPr>
              <a:xfrm>
                <a:off x="356616" y="691832"/>
                <a:ext cx="11475720" cy="173443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22.（7分）为增强居民节约用电意识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，某市电力公司对居民用电采取以户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为单位分段计费办法收费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。设某户居民月用电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，应收电费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之间的函数关系如图4-1-3所示。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44_1#1c27e2aeb?segpoint=1&amp;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91832"/>
                <a:ext cx="11475720" cy="1734439"/>
              </a:xfrm>
              <a:prstGeom prst="rect">
                <a:avLst/>
              </a:prstGeom>
              <a:blipFill>
                <a:blip r:embed="rId3"/>
                <a:stretch>
                  <a:fillRect l="-1913" r="-159" b="-140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4_2#1c27e2aeb?imagetipindex=13&amp;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2564320"/>
            <a:ext cx="3575304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44_3#1c27e2aeb?imagetipindex=13&amp;vbadefaultcenterpage=1&amp;parentnodeid=6623a1b4c&amp;vbahtmlprocessed=1"/>
          <p:cNvSpPr/>
          <p:nvPr/>
        </p:nvSpPr>
        <p:spPr>
          <a:xfrm>
            <a:off x="5401532" y="5452808"/>
            <a:ext cx="1385887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714105f75?vbadefaultcenterpage=1&amp;parentnodeid=1c27e2aeb&amp;vbahtmlprocessed=1&amp;hasbroken=1"/>
              <p:cNvSpPr/>
              <p:nvPr/>
            </p:nvSpPr>
            <p:spPr>
              <a:xfrm>
                <a:off x="356616" y="944118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（1）若每户每月用电不超过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，则每千瓦时收费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714105f75?vbadefaultcenterpage=1&amp;parentnodeid=1c27e2ae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944118"/>
                <a:ext cx="11475720" cy="566992"/>
              </a:xfrm>
              <a:prstGeom prst="rect">
                <a:avLst/>
              </a:prstGeom>
              <a:blipFill>
                <a:blip r:embed="rId3"/>
                <a:stretch>
                  <a:fillRect l="-1913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45_1#714105f75.blank?vbadefaultcenterpage=1&amp;parentnodeid=1c27e2aeb&amp;vbapositionanswer=15&amp;vbahtmlprocessed=1"/>
          <p:cNvSpPr/>
          <p:nvPr/>
        </p:nvSpPr>
        <p:spPr>
          <a:xfrm>
            <a:off x="9572879" y="906018"/>
            <a:ext cx="5826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#3910422ac?vbadefaultcenterpage=1&amp;parentnodeid=1c27e2aeb&amp;vbahtmlprocessed=1&amp;hasbroken=1"/>
              <p:cNvSpPr/>
              <p:nvPr/>
            </p:nvSpPr>
            <p:spPr>
              <a:xfrm>
                <a:off x="356616" y="1581912"/>
                <a:ext cx="11475720" cy="5716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（2）求当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&gt;100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之间的函数关系式；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#3910422ac?vbadefaultcenterpage=1&amp;parentnodeid=1c27e2ae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581912"/>
                <a:ext cx="11475720" cy="571627"/>
              </a:xfrm>
              <a:prstGeom prst="rect">
                <a:avLst/>
              </a:prstGeom>
              <a:blipFill>
                <a:blip r:embed="rId4"/>
                <a:stretch>
                  <a:fillRect l="-1913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AN.46_1#3910422ac?vbadefaultcenterpage=1&amp;parentnodeid=1c27e2aeb&amp;vbahtmlprocessed=1&amp;hasbroken=1"/>
              <p:cNvSpPr/>
              <p:nvPr/>
            </p:nvSpPr>
            <p:spPr>
              <a:xfrm>
                <a:off x="356616" y="2164334"/>
                <a:ext cx="11475720" cy="35392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解：当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时，设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𝑘𝑥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𝑘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≠0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由（1）得，当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100,60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200,200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代入得，</a:t>
                </a:r>
                <a:endParaRPr lang="en-US" altLang="zh-CN" sz="2800" dirty="0"/>
              </a:p>
              <a:p>
                <a:pPr algn="l" latinLnBrk="1">
                  <a:lnSpc>
                    <a:spcPts val="83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&amp;100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𝑘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𝑏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&amp;200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𝑘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𝑏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𝑘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=1.4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𝑏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=−80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之间的函数关系式为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−80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AN.46_1#3910422ac?vbadefaultcenterpage=1&amp;parentnodeid=1c27e2ae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164334"/>
                <a:ext cx="11475720" cy="3539236"/>
              </a:xfrm>
              <a:prstGeom prst="rect">
                <a:avLst/>
              </a:prstGeom>
              <a:blipFill>
                <a:blip r:embed="rId5"/>
                <a:stretch>
                  <a:fillRect l="-1913" b="-68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72f88d97?vbadefaultcenterpage=1&amp;parentnodeid=97414b358&amp;vbahtmlprocessed=1"/>
          <p:cNvSpPr/>
          <p:nvPr/>
        </p:nvSpPr>
        <p:spPr>
          <a:xfrm>
            <a:off x="356616" y="576072"/>
            <a:ext cx="11475720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（满分：120分）</a:t>
            </a:r>
            <a:endParaRPr lang="en-US" altLang="zh-CN" sz="2800" dirty="0"/>
          </a:p>
        </p:txBody>
      </p:sp>
      <p:sp>
        <p:nvSpPr>
          <p:cNvPr id="3" name="C_3_BD#cf3065f89?vbadefaultcenterpage=1&amp;parentnodeid=97414b358&amp;vbahtmlprocessed=1"/>
          <p:cNvSpPr/>
          <p:nvPr/>
        </p:nvSpPr>
        <p:spPr>
          <a:xfrm>
            <a:off x="356616" y="1228217"/>
            <a:ext cx="11475720" cy="15351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一、选择题（共8小题，每小题3分，计24分。每小题只有一个选项是符合题意的）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#1ae4f11e2?vbadefaultcenterpage=1&amp;parentnodeid=cf3065f89&amp;vbahtmlprocessed=1&amp;hasbroken=1"/>
              <p:cNvSpPr/>
              <p:nvPr/>
            </p:nvSpPr>
            <p:spPr>
              <a:xfrm>
                <a:off x="356616" y="2519145"/>
                <a:ext cx="11475720" cy="5349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的相反数是(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#1ae4f11e2?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19145"/>
                <a:ext cx="11475720" cy="534988"/>
              </a:xfrm>
              <a:prstGeom prst="rect">
                <a:avLst/>
              </a:prstGeom>
              <a:blipFill>
                <a:blip r:embed="rId3"/>
                <a:stretch>
                  <a:fillRect l="-1913" b="-420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1_1#1ae4f11e2.bracket?vbadefaultcenterpage=1&amp;parentnodeid=cf3065f89&amp;vbapositionanswer=1&amp;vbahtmlprocessed=1"/>
          <p:cNvSpPr/>
          <p:nvPr/>
        </p:nvSpPr>
        <p:spPr>
          <a:xfrm>
            <a:off x="4076129" y="2519145"/>
            <a:ext cx="304800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2_1#1ae4f11e2.choices?vbadefaultcenterpage=1&amp;parentnodeid=cf3065f89&amp;vbahtmlprocessed=1&amp;hasbroken=1"/>
              <p:cNvSpPr/>
              <p:nvPr/>
            </p:nvSpPr>
            <p:spPr>
              <a:xfrm>
                <a:off x="356616" y="3058160"/>
                <a:ext cx="11475720" cy="78670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700"/>
                  </a:lnSpc>
                  <a:tabLst>
                    <a:tab pos="2881630" algn="l"/>
                    <a:tab pos="5750560" algn="l"/>
                    <a:tab pos="8619489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022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022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BD.2_1#1ae4f11e2.choices?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058160"/>
                <a:ext cx="11475720" cy="786702"/>
              </a:xfrm>
              <a:prstGeom prst="rect">
                <a:avLst/>
              </a:prstGeom>
              <a:blipFill>
                <a:blip r:embed="rId4"/>
                <a:stretch>
                  <a:fillRect l="-1913" b="-155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C_4_BD.3_1#aecaf79cc?imagetipindex=1&amp;hastextimagelayout=1&amp;vbadefaultcenterpage=1&amp;parentnodeid=cf3065f89&amp;vbahtmlprocessed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3602" y="3872991"/>
            <a:ext cx="245059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C_4_BD.3_2#aecaf79cc?imagetipindex=1&amp;hastextimagelayout=1&amp;vbadefaultcenterpage=1&amp;parentnodeid=cf3065f89&amp;vbahtmlprocessed=1"/>
          <p:cNvSpPr/>
          <p:nvPr/>
        </p:nvSpPr>
        <p:spPr>
          <a:xfrm>
            <a:off x="9944855" y="5325871"/>
            <a:ext cx="1208087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4_BD.3_3#aecaf79cc?hastextimagelayout=1&amp;segpoint=1&amp;vbadefaultcenterpage=1&amp;parentnodeid=cf3065f89&amp;vbahtmlprocessed=1&amp;hasbroken=1"/>
              <p:cNvSpPr/>
              <p:nvPr/>
            </p:nvSpPr>
            <p:spPr>
              <a:xfrm>
                <a:off x="356616" y="3845560"/>
                <a:ext cx="8887968" cy="11323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2.如图4-1-1，已知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//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，则图中与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互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余的角有(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4_BD.3_3#aecaf79cc?hastextimagelayout=1&amp;segpoint=1&amp;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845560"/>
                <a:ext cx="8887968" cy="1132396"/>
              </a:xfrm>
              <a:prstGeom prst="rect">
                <a:avLst/>
              </a:prstGeom>
              <a:blipFill>
                <a:blip r:embed="rId6"/>
                <a:stretch>
                  <a:fillRect l="-2469" r="-1715" b="-204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C_4_AN.4_1#aecaf79cc.bracket?vbadefaultcenterpage=1&amp;parentnodeid=cf3065f89&amp;vbapositionanswer=2&amp;vbahtmlprocessed=1"/>
          <p:cNvSpPr/>
          <p:nvPr/>
        </p:nvSpPr>
        <p:spPr>
          <a:xfrm>
            <a:off x="2185416" y="4442968"/>
            <a:ext cx="319088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4_BD.5_1#aecaf79cc.choices?hastextimagelayout=1&amp;vbadefaultcenterpage=1&amp;parentnodeid=cf3065f89&amp;vbahtmlprocessed=1"/>
          <p:cNvSpPr/>
          <p:nvPr/>
        </p:nvSpPr>
        <p:spPr>
          <a:xfrm>
            <a:off x="356616" y="5053839"/>
            <a:ext cx="8887968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  <a:tabLst>
                <a:tab pos="2234692" algn="l"/>
                <a:tab pos="4456684" algn="l"/>
                <a:tab pos="667867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2个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3个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4个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.5个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0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7c1718d9c?vbadefaultcenterpage=1&amp;parentnodeid=1c27e2aeb&amp;vbahtmlprocessed=1&amp;hasbroken=1"/>
              <p:cNvSpPr/>
              <p:nvPr/>
            </p:nvSpPr>
            <p:spPr>
              <a:xfrm>
                <a:off x="356616" y="1809273"/>
                <a:ext cx="11475720" cy="5716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（3）已知该户居民3月份电费是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130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元，求该户居民3月份的用电量。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7c1718d9c?vbadefaultcenterpage=1&amp;parentnodeid=1c27e2ae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809273"/>
                <a:ext cx="11475720" cy="571627"/>
              </a:xfrm>
              <a:prstGeom prst="rect">
                <a:avLst/>
              </a:prstGeom>
              <a:blipFill>
                <a:blip r:embed="rId3"/>
                <a:stretch>
                  <a:fillRect l="-1913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47_1#7c1718d9c?vbadefaultcenterpage=1&amp;parentnodeid=1c27e2aeb&amp;vbahtmlprocessed=1"/>
              <p:cNvSpPr/>
              <p:nvPr/>
            </p:nvSpPr>
            <p:spPr>
              <a:xfrm>
                <a:off x="356616" y="2382805"/>
                <a:ext cx="11475720" cy="249218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∵130&gt;60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=130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130=1.4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−80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=150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933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答：该户居民3月份用电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933" dirty="0"/>
              </a:p>
            </p:txBody>
          </p:sp>
        </mc:Choice>
        <mc:Fallback xmlns="">
          <p:sp>
            <p:nvSpPr>
              <p:cNvPr id="3" name="QO_5_AN.47_1#7c1718d9c?vbadefaultcenterpage=1&amp;parentnodeid=1c27e2aeb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82805"/>
                <a:ext cx="11475720" cy="2492185"/>
              </a:xfrm>
              <a:prstGeom prst="rect">
                <a:avLst/>
              </a:prstGeom>
              <a:blipFill>
                <a:blip r:embed="rId4"/>
                <a:stretch>
                  <a:fillRect l="-1913" b="-92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8_1#4581d29b1?segpoint=1&amp;vbadefaultcenterpage=1&amp;parentnodeid=6623a1b4c&amp;vbahtmlprocessed=1"/>
          <p:cNvSpPr/>
          <p:nvPr/>
        </p:nvSpPr>
        <p:spPr>
          <a:xfrm>
            <a:off x="356616" y="2096039"/>
            <a:ext cx="11475720" cy="24921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23.（7分）秦腔作为陕西文化的代表，被列入第一批国家级非物质文化遗产名录。某校曲艺社团为了了解学生对该曲种的熟悉程度，随机抽取了若干名学生进行调查，要求每名学生只选其中的一项，并将调查结果绘制成如下的统计图表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8_2#4581d29b1?segpoint=1&amp;vbadefaultcenterpage=1&amp;parentnodeid=6623a1b4c&amp;vbahtmlprocessed=1"/>
          <p:cNvSpPr/>
          <p:nvPr/>
        </p:nvSpPr>
        <p:spPr>
          <a:xfrm>
            <a:off x="356616" y="1720245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某校部分学生对“秦腔”了解程度的统计图表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O_4_BD.48_3#4581d29b1?colgroup=18,12&amp;vbadefaultcenterpage=1&amp;parentnodeid=6623a1b4c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9821314"/>
                  </p:ext>
                </p:extLst>
              </p:nvPr>
            </p:nvGraphicFramePr>
            <p:xfrm>
              <a:off x="356616" y="2424333"/>
              <a:ext cx="11448288" cy="2554925"/>
            </p:xfrm>
            <a:graphic>
              <a:graphicData uri="http://schemas.openxmlformats.org/drawingml/2006/table">
                <a:tbl>
                  <a:tblPr/>
                  <a:tblGrid>
                    <a:gridCol w="6867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81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了解程度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人数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非常了解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70人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了解很少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90人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O_4_BD.48_3#4581d29b1?colgroup=18,12&amp;vbadefaultcenterpage=1&amp;parentnodeid=6623a1b4c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9821314"/>
                  </p:ext>
                </p:extLst>
              </p:nvPr>
            </p:nvGraphicFramePr>
            <p:xfrm>
              <a:off x="356616" y="2424333"/>
              <a:ext cx="11448288" cy="2554925"/>
            </p:xfrm>
            <a:graphic>
              <a:graphicData uri="http://schemas.openxmlformats.org/drawingml/2006/table">
                <a:tbl>
                  <a:tblPr/>
                  <a:tblGrid>
                    <a:gridCol w="6867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81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了解程度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人数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非常了解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000" t="-104762" r="-266" b="-34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70人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了解很少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90人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000" t="-404762" r="-266" b="-4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48_4#4581d29b1?imagetipindex=14&amp;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1057497"/>
            <a:ext cx="3236976" cy="32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48_5#4581d29b1?imagetipindex=14&amp;vbadefaultcenterpage=1&amp;parentnodeid=6623a1b4c&amp;vbahtmlprocessed=1"/>
          <p:cNvSpPr/>
          <p:nvPr/>
        </p:nvSpPr>
        <p:spPr>
          <a:xfrm>
            <a:off x="5406104" y="4421473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图4-1-14</a:t>
            </a:r>
            <a:endParaRPr lang="en-US" altLang="zh-CN" sz="2800" dirty="0"/>
          </a:p>
        </p:txBody>
      </p:sp>
      <p:sp>
        <p:nvSpPr>
          <p:cNvPr id="4" name="QO_4_BD.48_6#4581d29b1?vbadefaultcenterpage=1&amp;parentnodeid=6623a1b4c&amp;vbahtmlprocessed=1"/>
          <p:cNvSpPr/>
          <p:nvPr/>
        </p:nvSpPr>
        <p:spPr>
          <a:xfrm>
            <a:off x="356616" y="5059775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请根据以上信息，</a:t>
            </a:r>
            <a:r>
              <a:rPr lang="en-US" altLang="zh-CN" sz="2800" i="0" dirty="0"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解答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下列问题：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a66fa7b70?vbadefaultcenterpage=1&amp;parentnodeid=4581d29b1&amp;vbahtmlprocessed=1&amp;hasbroken=1"/>
              <p:cNvSpPr/>
              <p:nvPr/>
            </p:nvSpPr>
            <p:spPr>
              <a:xfrm>
                <a:off x="356616" y="1449228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（1）直接写出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a66fa7b70?vbadefaultcenterpage=1&amp;parentnodeid=4581d29b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49228"/>
                <a:ext cx="11475720" cy="566992"/>
              </a:xfrm>
              <a:prstGeom prst="rect">
                <a:avLst/>
              </a:prstGeom>
              <a:blipFill>
                <a:blip r:embed="rId3"/>
                <a:stretch>
                  <a:fillRect l="-1913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49_1#a66fa7b70.blank?vbadefaultcenterpage=1&amp;parentnodeid=4581d29b1&amp;vbapositionanswer=16&amp;vbahtmlprocessed=1"/>
              <p:cNvSpPr/>
              <p:nvPr/>
            </p:nvSpPr>
            <p:spPr>
              <a:xfrm>
                <a:off x="3615881" y="1387983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49_1#a66fa7b70.blank?vbadefaultcenterpage=1&amp;parentnodeid=4581d29b1&amp;vbapositionanswer=1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5881" y="1387983"/>
                <a:ext cx="396875" cy="548005"/>
              </a:xfrm>
              <a:prstGeom prst="rect">
                <a:avLst/>
              </a:prstGeom>
              <a:blipFill>
                <a:blip r:embed="rId4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50_1#a66fa7b70.blank?vbadefaultcenterpage=1&amp;parentnodeid=4581d29b1&amp;vbapositionanswer=17&amp;vbahtmlprocessed=1"/>
              <p:cNvSpPr/>
              <p:nvPr/>
            </p:nvSpPr>
            <p:spPr>
              <a:xfrm>
                <a:off x="5371783" y="1387983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50_1#a66fa7b70.blank?vbadefaultcenterpage=1&amp;parentnodeid=4581d29b1&amp;vbapositionanswer=17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1783" y="1387983"/>
                <a:ext cx="396875" cy="548005"/>
              </a:xfrm>
              <a:prstGeom prst="rect">
                <a:avLst/>
              </a:prstGeom>
              <a:blipFill>
                <a:blip r:embed="rId5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#54c9acb89?vbadefaultcenterpage=1&amp;parentnodeid=4581d29b1&amp;vbahtmlprocessed=1&amp;hasbroken=1"/>
          <p:cNvSpPr/>
          <p:nvPr/>
        </p:nvSpPr>
        <p:spPr>
          <a:xfrm>
            <a:off x="356616" y="2087022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（2）扇形统计图中“了解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”的扇形圆心角的度数为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51_1#54c9acb89.blank?vbadefaultcenterpage=1&amp;parentnodeid=4581d29b1&amp;vbapositionanswer=18&amp;vbahtmlprocessed=1"/>
              <p:cNvSpPr/>
              <p:nvPr/>
            </p:nvSpPr>
            <p:spPr>
              <a:xfrm>
                <a:off x="8138541" y="2025777"/>
                <a:ext cx="722757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126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51_1#54c9acb89.blank?vbadefaultcenterpage=1&amp;parentnodeid=4581d29b1&amp;vbapositionanswer=1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8541" y="2025777"/>
                <a:ext cx="722757" cy="548005"/>
              </a:xfrm>
              <a:prstGeom prst="rect">
                <a:avLst/>
              </a:prstGeom>
              <a:blipFill>
                <a:blip r:embed="rId6"/>
                <a:stretch>
                  <a:fillRect l="-840" r="-8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5#5ba94e3b6?vbadefaultcenterpage=1&amp;parentnodeid=4581d29b1&amp;vbahtmlprocessed=1"/>
          <p:cNvSpPr/>
          <p:nvPr/>
        </p:nvSpPr>
        <p:spPr>
          <a:xfrm>
            <a:off x="356616" y="2729832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（3）全校共有4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500名学生，请你估计全校学生中“非常了解”“了解”秦腔的学生人数。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AN.52_1#5ba94e3b6?vbadefaultcenterpage=1&amp;parentnodeid=4581d29b1&amp;vbahtmlprocessed=1"/>
              <p:cNvSpPr/>
              <p:nvPr/>
            </p:nvSpPr>
            <p:spPr>
              <a:xfrm>
                <a:off x="356616" y="3952144"/>
                <a:ext cx="11475720" cy="124631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30+70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90÷45%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（人）。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答：估计学校学生中“非常了解”“了解”秦腔的学生人数为2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250人。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AN.52_1#5ba94e3b6?vbadefaultcenterpage=1&amp;parentnodeid=4581d29b1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952144"/>
                <a:ext cx="11475720" cy="1246315"/>
              </a:xfrm>
              <a:prstGeom prst="rect">
                <a:avLst/>
              </a:prstGeom>
              <a:blipFill>
                <a:blip r:embed="rId7"/>
                <a:stretch>
                  <a:fillRect l="-1913" r="-478" b="-180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53_1#5dec70d08?imagetipindex=15&amp;hastextimagelayout=1&amp;vbadefaultcenterpage=1&amp;parentnodeid=6623a1b4c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9797" y="1735518"/>
            <a:ext cx="2889504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53_2#5dec70d08?imagetipindex=15&amp;hastextimagelayout=1&amp;vbadefaultcenterpage=1&amp;parentnodeid=6623a1b4c&amp;vbahtmlprocessed=1"/>
          <p:cNvSpPr/>
          <p:nvPr/>
        </p:nvSpPr>
        <p:spPr>
          <a:xfrm>
            <a:off x="9601605" y="4404550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53_3#5dec70d08?hastextimagelayout=1&amp;segpoint=1&amp;vbadefaultcenterpage=1&amp;parentnodeid=6623a1b4c&amp;vbahtmlprocessed=1&amp;hasbroken=1"/>
              <p:cNvSpPr/>
              <p:nvPr/>
            </p:nvSpPr>
            <p:spPr>
              <a:xfrm>
                <a:off x="356616" y="1708086"/>
                <a:ext cx="8449056" cy="18521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24.（8分）如图4-1-15，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的直径，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上两点，过点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的切线交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的延长线于点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，连接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53_3#5dec70d08?hastextimagelayout=1&amp;segpoint=1&amp;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08086"/>
                <a:ext cx="8449056" cy="1852105"/>
              </a:xfrm>
              <a:prstGeom prst="rect">
                <a:avLst/>
              </a:prstGeom>
              <a:blipFill>
                <a:blip r:embed="rId4"/>
                <a:stretch>
                  <a:fillRect l="-2597" r="-577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#f81b32750?hastextimagelayout=1&amp;vbadefaultcenterpage=1&amp;parentnodeid=5dec70d08&amp;vbahtmlprocessed=1"/>
              <p:cNvSpPr/>
              <p:nvPr/>
            </p:nvSpPr>
            <p:spPr>
              <a:xfrm>
                <a:off x="356616" y="3629596"/>
                <a:ext cx="8449056" cy="57162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（1）求证：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𝐷𝐴𝐵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=2∠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#f81b32750?hastextimagelayout=1&amp;vbadefaultcenterpage=1&amp;parentnodeid=5dec70d0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629596"/>
                <a:ext cx="8449056" cy="571627"/>
              </a:xfrm>
              <a:prstGeom prst="rect">
                <a:avLst/>
              </a:prstGeom>
              <a:blipFill>
                <a:blip r:embed="rId5"/>
                <a:stretch>
                  <a:fillRect l="-2597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54_1#f81b32750?hastextimagelayout=1&amp;vbadefaultcenterpage=1&amp;parentnodeid=5dec70d0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2703" y="1450371"/>
            <a:ext cx="290779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54_2#f81b32750?hastextimagelayout=1&amp;vbadefaultcenterpage=1&amp;parentnodeid=5dec70d08&amp;vbahtmlprocessed=1&amp;hasbroken=1"/>
              <p:cNvSpPr/>
              <p:nvPr/>
            </p:nvSpPr>
            <p:spPr>
              <a:xfrm>
                <a:off x="356616" y="1437671"/>
                <a:ext cx="8430768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证明：如图，连接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54_2#f81b32750?hastextimagelayout=1&amp;vbadefaultcenterpage=1&amp;parentnodeid=5dec70d0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37671"/>
                <a:ext cx="8430768" cy="571945"/>
              </a:xfrm>
              <a:prstGeom prst="rect">
                <a:avLst/>
              </a:prstGeom>
              <a:blipFill>
                <a:blip r:embed="rId4"/>
                <a:stretch>
                  <a:fillRect l="-2603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AN.54_3#f81b32750?hastextimagelayout=1&amp;vbadefaultcenterpage=1&amp;parentnodeid=5dec70d08&amp;vbahtmlprocessed=1"/>
              <p:cNvSpPr/>
              <p:nvPr/>
            </p:nvSpPr>
            <p:spPr>
              <a:xfrm>
                <a:off x="356616" y="2015775"/>
                <a:ext cx="8430768" cy="313226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的切线，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933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//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由圆周角定理得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𝐴𝑂𝐶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933" dirty="0"/>
              </a:p>
            </p:txBody>
          </p:sp>
        </mc:Choice>
        <mc:Fallback xmlns="">
          <p:sp>
            <p:nvSpPr>
              <p:cNvPr id="4" name="QO_5_AN.54_3#f81b32750?hastextimagelayout=1&amp;vbadefaultcenterpage=1&amp;parentnodeid=5dec70d0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015775"/>
                <a:ext cx="8430768" cy="3132265"/>
              </a:xfrm>
              <a:prstGeom prst="rect">
                <a:avLst/>
              </a:prstGeom>
              <a:blipFill>
                <a:blip r:embed="rId5"/>
                <a:stretch>
                  <a:fillRect l="-2603" b="-79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4df5bc3bc?vbadefaultcenterpage=1&amp;parentnodeid=5dec70d08&amp;vbahtmlprocessed=1&amp;hasbroken=1"/>
              <p:cNvSpPr/>
              <p:nvPr/>
            </p:nvSpPr>
            <p:spPr>
              <a:xfrm>
                <a:off x="356616" y="866743"/>
                <a:ext cx="11475720" cy="82842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tan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𝐴𝐷𝐶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的长。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4df5bc3bc?vbadefaultcenterpage=1&amp;parentnodeid=5dec70d0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66743"/>
                <a:ext cx="11475720" cy="828421"/>
              </a:xfrm>
              <a:prstGeom prst="rect">
                <a:avLst/>
              </a:prstGeom>
              <a:blipFill>
                <a:blip r:embed="rId3"/>
                <a:stretch>
                  <a:fillRect l="-1913" b="-16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55_1#4df5bc3bc?vbadefaultcenterpage=1&amp;parentnodeid=5dec70d08&amp;vbahtmlprocessed=1&amp;hasbroken=1"/>
              <p:cNvSpPr/>
              <p:nvPr/>
            </p:nvSpPr>
            <p:spPr>
              <a:xfrm>
                <a:off x="356616" y="1698847"/>
                <a:ext cx="11475720" cy="404552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解：如图，连接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的直径，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由圆周角定理得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72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tan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tan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𝐴𝐶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𝐵𝐶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55_1#4df5bc3bc?vbadefaultcenterpage=1&amp;parentnodeid=5dec70d0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698847"/>
                <a:ext cx="11475720" cy="4045522"/>
              </a:xfrm>
              <a:prstGeom prst="rect">
                <a:avLst/>
              </a:prstGeom>
              <a:blipFill>
                <a:blip r:embed="rId4"/>
                <a:stretch>
                  <a:fillRect l="-1913" b="-61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55_2#4df5bc3bc?vbadefaultcenterpage=1&amp;parentnodeid=5dec70d08&amp;vbahtmlprocessed=1"/>
              <p:cNvSpPr/>
              <p:nvPr/>
            </p:nvSpPr>
            <p:spPr>
              <a:xfrm>
                <a:off x="356616" y="1598740"/>
                <a:ext cx="11475720" cy="348678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由勾股定理得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𝐸𝐶𝑂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，又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𝑂𝐶𝐵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6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tan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6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55_2#4df5bc3bc?vbadefaultcenterpage=1&amp;parentnodeid=5dec70d0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598740"/>
                <a:ext cx="11475720" cy="3486785"/>
              </a:xfrm>
              <a:prstGeom prst="rect">
                <a:avLst/>
              </a:prstGeom>
              <a:blipFill>
                <a:blip r:embed="rId3"/>
                <a:stretch>
                  <a:fillRect l="-1913" b="-45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#ad0a81f55?vbadefaultcenterpage=1&amp;parentnodeid=6623a1b4c&amp;vbahtmlprocessed=1&amp;hasbroken=1"/>
              <p:cNvSpPr/>
              <p:nvPr/>
            </p:nvSpPr>
            <p:spPr>
              <a:xfrm>
                <a:off x="356616" y="841533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25.（8分）已知抛物线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+2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轴交于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两点（点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在点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的左侧），与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轴交于点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#ad0a81f55?vbadefaultcenterpage=1&amp;parentnodeid=6623a1b4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41533"/>
                <a:ext cx="11475720" cy="1212025"/>
              </a:xfrm>
              <a:prstGeom prst="rect">
                <a:avLst/>
              </a:prstGeom>
              <a:blipFill>
                <a:blip r:embed="rId3"/>
                <a:stretch>
                  <a:fillRect l="-1913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#fb8d4507c?vbadefaultcenterpage=1&amp;parentnodeid=ad0a81f55&amp;vbahtmlprocessed=1&amp;hasbroken=1"/>
              <p:cNvSpPr/>
              <p:nvPr/>
            </p:nvSpPr>
            <p:spPr>
              <a:xfrm>
                <a:off x="356616" y="2128043"/>
                <a:ext cx="11475720" cy="5716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（1）求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三点的坐标；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#fb8d4507c?vbadefaultcenterpage=1&amp;parentnodeid=ad0a81f5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128043"/>
                <a:ext cx="11475720" cy="571627"/>
              </a:xfrm>
              <a:prstGeom prst="rect">
                <a:avLst/>
              </a:prstGeom>
              <a:blipFill>
                <a:blip r:embed="rId4"/>
                <a:stretch>
                  <a:fillRect l="-1913" b="-382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AN.56_1#fb8d4507c?vbadefaultcenterpage=1&amp;parentnodeid=ad0a81f55&amp;vbahtmlprocessed=1&amp;hasbroken=1"/>
              <p:cNvSpPr/>
              <p:nvPr/>
            </p:nvSpPr>
            <p:spPr>
              <a:xfrm>
                <a:off x="356616" y="2710465"/>
                <a:ext cx="11475720" cy="31322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解：当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0,3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−1,0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3,0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综上，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−1,0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3,0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0,3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AN.56_1#fb8d4507c?vbadefaultcenterpage=1&amp;parentnodeid=ad0a81f5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710465"/>
                <a:ext cx="11475720" cy="3132265"/>
              </a:xfrm>
              <a:prstGeom prst="rect">
                <a:avLst/>
              </a:prstGeom>
              <a:blipFill>
                <a:blip r:embed="rId5"/>
                <a:stretch>
                  <a:fillRect l="-1913" b="-79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bef5ddda0?vbadefaultcenterpage=1&amp;parentnodeid=cf3065f89&amp;vbahtmlprocessed=1&amp;hasbroken=1"/>
          <p:cNvSpPr/>
          <p:nvPr/>
        </p:nvSpPr>
        <p:spPr>
          <a:xfrm>
            <a:off x="356616" y="1298003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下列计算正确的是(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_1#bef5ddda0.bracket?vbadefaultcenterpage=1&amp;parentnodeid=cf3065f89&amp;vbapositionanswer=3&amp;vbahtmlprocessed=1"/>
          <p:cNvSpPr/>
          <p:nvPr/>
        </p:nvSpPr>
        <p:spPr>
          <a:xfrm>
            <a:off x="3874516" y="1298003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7_1#bef5ddda0.choices?vbadefaultcenterpage=1&amp;parentnodeid=cf3065f89&amp;vbahtmlprocessed=1&amp;hasbroken=1"/>
              <p:cNvSpPr/>
              <p:nvPr/>
            </p:nvSpPr>
            <p:spPr>
              <a:xfrm>
                <a:off x="356616" y="1870519"/>
                <a:ext cx="11475720" cy="120637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75056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−2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=−2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𝑑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  <a:tabLst>
                    <a:tab pos="575056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𝑎𝑏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𝑎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𝑏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7_1#bef5ddda0.choices?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870519"/>
                <a:ext cx="11475720" cy="1206373"/>
              </a:xfrm>
              <a:prstGeom prst="rect">
                <a:avLst/>
              </a:prstGeom>
              <a:blipFill>
                <a:blip r:embed="rId3"/>
                <a:stretch>
                  <a:fillRect l="-1913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BD.8_1#de2bcb4fc?imagetipindex=2&amp;hastextimagelayout=1&amp;vbadefaultcenterpage=1&amp;parentnodeid=cf3065f89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9894" y="3261169"/>
            <a:ext cx="2368296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4_BD.8_2#de2bcb4fc?imagetipindex=2&amp;hastextimagelayout=1&amp;vbadefaultcenterpage=1&amp;parentnodeid=cf3065f89&amp;vbahtmlprocessed=1"/>
          <p:cNvSpPr/>
          <p:nvPr/>
        </p:nvSpPr>
        <p:spPr>
          <a:xfrm>
            <a:off x="9699998" y="4778057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4_BD.8_3#de2bcb4fc?hastextimagelayout=1&amp;segpoint=1&amp;vbadefaultcenterpage=1&amp;parentnodeid=cf3065f89&amp;vbahtmlprocessed=1&amp;hasbroken=1"/>
              <p:cNvSpPr/>
              <p:nvPr/>
            </p:nvSpPr>
            <p:spPr>
              <a:xfrm>
                <a:off x="356616" y="3142297"/>
                <a:ext cx="8970264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4.如图4-1-2，在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▱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下列结论正确的是(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4_BD.8_3#de2bcb4fc?hastextimagelayout=1&amp;segpoint=1&amp;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142297"/>
                <a:ext cx="8970264" cy="566992"/>
              </a:xfrm>
              <a:prstGeom prst="rect">
                <a:avLst/>
              </a:prstGeom>
              <a:blipFill>
                <a:blip r:embed="rId5"/>
                <a:stretch>
                  <a:fillRect l="-2447" b="-39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4_AN.9_1#de2bcb4fc.bracket?vbadefaultcenterpage=1&amp;parentnodeid=cf3065f89&amp;vbapositionanswer=4&amp;vbahtmlprocessed=1"/>
          <p:cNvSpPr/>
          <p:nvPr/>
        </p:nvSpPr>
        <p:spPr>
          <a:xfrm>
            <a:off x="8055293" y="3142297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4_BD.10_1#de2bcb4fc.choices?hastextimagelayout=1&amp;vbadefaultcenterpage=1&amp;parentnodeid=cf3065f89&amp;vbahtmlprocessed=1&amp;hasbroken=1"/>
              <p:cNvSpPr/>
              <p:nvPr/>
            </p:nvSpPr>
            <p:spPr>
              <a:xfrm>
                <a:off x="356616" y="3712019"/>
                <a:ext cx="8970264" cy="11991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4497832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𝐴𝐷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  <a:tabLst>
                    <a:tab pos="4497832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4_BD.10_1#de2bcb4fc.choices?hastextimagelayout=1&amp;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712019"/>
                <a:ext cx="8970264" cy="1199134"/>
              </a:xfrm>
              <a:prstGeom prst="rect">
                <a:avLst/>
              </a:prstGeom>
              <a:blipFill>
                <a:blip r:embed="rId6"/>
                <a:stretch>
                  <a:fillRect l="-2447" b="-192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3622b46ef?vbadefaultcenterpage=1&amp;parentnodeid=ad0a81f55&amp;vbahtmlprocessed=1"/>
              <p:cNvSpPr/>
              <p:nvPr/>
            </p:nvSpPr>
            <p:spPr>
              <a:xfrm>
                <a:off x="356616" y="2416080"/>
                <a:ext cx="11475720" cy="18521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（2）抛物线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平移后得到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上的对应点分别为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为顶点的四边形是面积为20的矩形，求平移后的抛物线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的表达式。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3622b46ef?vbadefaultcenterpage=1&amp;parentnodeid=ad0a81f55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416080"/>
                <a:ext cx="11475720" cy="1852105"/>
              </a:xfrm>
              <a:prstGeom prst="rect">
                <a:avLst/>
              </a:prstGeom>
              <a:blipFill>
                <a:blip r:embed="rId3"/>
                <a:stretch>
                  <a:fillRect l="-1913" r="-797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57_1#3622b46ef?vbadefaultcenterpage=1&amp;parentnodeid=ad0a81f55&amp;vbahtmlprocessed=1&amp;hasbroken=1"/>
              <p:cNvSpPr/>
              <p:nvPr/>
            </p:nvSpPr>
            <p:spPr>
              <a:xfrm>
                <a:off x="356616" y="739648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如图，过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轴,垂足为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57_1#3622b46ef?vbadefaultcenterpage=1&amp;parentnodeid=ad0a81f5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39648"/>
                <a:ext cx="11475720" cy="571945"/>
              </a:xfrm>
              <a:prstGeom prst="rect">
                <a:avLst/>
              </a:prstGeom>
              <a:blipFill>
                <a:blip r:embed="rId3"/>
                <a:stretch>
                  <a:fillRect l="-1913" b="-382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57_2#3622b46ef?vbadefaultcenterpage=1&amp;parentnodeid=ad0a81f55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7952" y="1438656"/>
            <a:ext cx="3822192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AN.57_3#3622b46ef?vbadefaultcenterpage=1&amp;parentnodeid=ad0a81f55&amp;vbahtmlprocessed=1&amp;hasbroken=1"/>
              <p:cNvSpPr/>
              <p:nvPr/>
            </p:nvSpPr>
            <p:spPr>
              <a:xfrm>
                <a:off x="356616" y="4651756"/>
                <a:ext cx="11475720" cy="12928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∵以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为顶点的四边形是面积为20的矩形，</a:t>
                </a:r>
                <a:endParaRPr lang="en-US" altLang="zh-CN" sz="2800" dirty="0"/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AN.57_3#3622b46ef?vbadefaultcenterpage=1&amp;parentnodeid=ad0a81f5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651756"/>
                <a:ext cx="11475720" cy="1292860"/>
              </a:xfrm>
              <a:prstGeom prst="rect">
                <a:avLst/>
              </a:prstGeom>
              <a:blipFill>
                <a:blip r:embed="rId5"/>
                <a:stretch>
                  <a:fillRect l="-1913" b="-122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57_3#3622b46ef?vbadefaultcenterpage=1&amp;parentnodeid=ad0a81f55&amp;vbahtmlprocessed=1&amp;hasbroken=1">
                <a:extLst>
                  <a:ext uri="{FF2B5EF4-FFF2-40B4-BE49-F238E27FC236}">
                    <a16:creationId xmlns:a16="http://schemas.microsoft.com/office/drawing/2014/main" id="{6BD28F3A-C04C-41FD-8698-3BAA7E47B7AC}"/>
                  </a:ext>
                </a:extLst>
              </p:cNvPr>
              <p:cNvSpPr/>
              <p:nvPr/>
            </p:nvSpPr>
            <p:spPr>
              <a:xfrm>
                <a:off x="356616" y="891317"/>
                <a:ext cx="11475720" cy="49016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′=2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𝐶𝐴𝑂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𝐶𝐴𝑂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𝐴𝐻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𝐴𝑂𝐶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∽△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63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′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𝐻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𝐴𝑂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𝐴𝐻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𝐶𝑂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𝐶𝐴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/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57_3#3622b46ef?vbadefaultcenterpage=1&amp;parentnodeid=ad0a81f55&amp;vbahtmlprocessed=1&amp;hasbroken=1">
                <a:extLst>
                  <a:ext uri="{FF2B5EF4-FFF2-40B4-BE49-F238E27FC236}">
                    <a16:creationId xmlns:a16="http://schemas.microsoft.com/office/drawing/2014/main" id="{6BD28F3A-C04C-41FD-8698-3BAA7E47B7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91317"/>
                <a:ext cx="11475720" cy="4901629"/>
              </a:xfrm>
              <a:prstGeom prst="rect">
                <a:avLst/>
              </a:prstGeom>
              <a:blipFill>
                <a:blip r:embed="rId2"/>
                <a:stretch>
                  <a:fillRect l="-106" b="-38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35507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57_3#3622b46ef?vbadefaultcenterpage=1&amp;parentnodeid=ad0a81f55&amp;vbahtmlprocessed=1&amp;hasbroken=1">
                <a:extLst>
                  <a:ext uri="{FF2B5EF4-FFF2-40B4-BE49-F238E27FC236}">
                    <a16:creationId xmlns:a16="http://schemas.microsoft.com/office/drawing/2014/main" id="{78272729-7B7D-4E31-8D05-44B4690435F2}"/>
                  </a:ext>
                </a:extLst>
              </p:cNvPr>
              <p:cNvSpPr/>
              <p:nvPr/>
            </p:nvSpPr>
            <p:spPr>
              <a:xfrm>
                <a:off x="356616" y="576072"/>
                <a:ext cx="11475720" cy="53944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抛物线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向左平移6个单位长度，再向上平移2个单位长度后得到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，或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向右平移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6个单位长度，向下平移2个单位长度后得到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已知抛物线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𝑥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平移后的抛物线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的表达式为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𝑥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−1+6</m:t>
                            </m:r>
                          </m:e>
                        </m:d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+4+2=−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𝑥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−1−6</m:t>
                            </m:r>
                          </m:e>
                        </m:d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+4−2=−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−47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平移后的抛物线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的表达式为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−47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57_3#3622b46ef?vbadefaultcenterpage=1&amp;parentnodeid=ad0a81f55&amp;vbahtmlprocessed=1&amp;hasbroken=1">
                <a:extLst>
                  <a:ext uri="{FF2B5EF4-FFF2-40B4-BE49-F238E27FC236}">
                    <a16:creationId xmlns:a16="http://schemas.microsoft.com/office/drawing/2014/main" id="{78272729-7B7D-4E31-8D05-44B4690435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76072"/>
                <a:ext cx="11475720" cy="5394452"/>
              </a:xfrm>
              <a:prstGeom prst="rect">
                <a:avLst/>
              </a:prstGeom>
              <a:blipFill>
                <a:blip r:embed="rId2"/>
                <a:stretch>
                  <a:fillRect l="-1913" r="-584" b="-56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337568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b6ada65ae?vbadefaultcenterpage=1&amp;parentnodeid=0f12bdb60&amp;vbahtmlprocessed=1&amp;hasbroken=1"/>
              <p:cNvSpPr/>
              <p:nvPr/>
            </p:nvSpPr>
            <p:spPr>
              <a:xfrm>
                <a:off x="356616" y="1309846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（1）如图4-1-16①，正方形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，则线段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量关系为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b6ada65ae?vbadefaultcenterpage=1&amp;parentnodeid=0f12bdb6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309846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59_1#b6ada65ae.blank?vbadefaultcenterpage=1&amp;parentnodeid=0f12bdb60&amp;vbapositionanswer=19&amp;vbahtmlprocessed=1"/>
              <p:cNvSpPr/>
              <p:nvPr/>
            </p:nvSpPr>
            <p:spPr>
              <a:xfrm>
                <a:off x="1893316" y="1836039"/>
                <a:ext cx="1392238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59_1#b6ada65ae.blank?vbadefaultcenterpage=1&amp;parentnodeid=0f12bdb60&amp;vbapositionanswer=19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3316" y="1836039"/>
                <a:ext cx="1392238" cy="548005"/>
              </a:xfrm>
              <a:prstGeom prst="rect">
                <a:avLst/>
              </a:prstGeom>
              <a:blipFill>
                <a:blip r:embed="rId4"/>
                <a:stretch>
                  <a:fillRect l="-877" r="-4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9773" y="2384044"/>
            <a:ext cx="2066925" cy="2124075"/>
          </a:xfrm>
          <a:prstGeom prst="rect">
            <a:avLst/>
          </a:prstGeom>
        </p:spPr>
      </p:pic>
      <p:sp>
        <p:nvSpPr>
          <p:cNvPr id="5" name="QO_4_BD.58_3#0f12bdb60?imagetipindex=16&amp;vbadefaultcenterpage=1&amp;parentnodeid=6623a1b4c&amp;vbahtmlprocessed=1"/>
          <p:cNvSpPr/>
          <p:nvPr/>
        </p:nvSpPr>
        <p:spPr>
          <a:xfrm>
            <a:off x="4844130" y="4544093"/>
            <a:ext cx="1385887" cy="6164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图4-1-16</a:t>
            </a:r>
            <a:endParaRPr lang="en-US" altLang="zh-CN" sz="2800" dirty="0"/>
          </a:p>
        </p:txBody>
      </p:sp>
      <p:sp>
        <p:nvSpPr>
          <p:cNvPr id="6" name="QO_4_BD.58_1#0f12bdb60?segpoint=1&amp;vbadefaultcenterpage=1&amp;parentnodeid=6623a1b4c&amp;vbahtmlprocessed=1"/>
          <p:cNvSpPr/>
          <p:nvPr/>
        </p:nvSpPr>
        <p:spPr>
          <a:xfrm>
            <a:off x="356616" y="576072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26.（10分）问题提出：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6d628af6?segpoint=1&amp;vbadefaultcenterpage=1&amp;parentnodeid=0f12bdb60&amp;vbahtmlprocessed=1"/>
          <p:cNvSpPr/>
          <p:nvPr/>
        </p:nvSpPr>
        <p:spPr>
          <a:xfrm>
            <a:off x="356616" y="808386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问题探究：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#953efb816?vbadefaultcenterpage=1&amp;parentnodeid=0f12bdb60&amp;vbahtmlprocessed=1"/>
              <p:cNvSpPr/>
              <p:nvPr/>
            </p:nvSpPr>
            <p:spPr>
              <a:xfrm>
                <a:off x="356616" y="1386490"/>
                <a:ext cx="11475720" cy="249218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（2）如图4-1-16②，已知正方形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，一个直角三角板的直角顶点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在正方形对角线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上运动，直角边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始终经过点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，另一条直角边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与正方形的边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交于点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，过点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作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，垂足为点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，请猜想线段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与正方形边长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之间的数量关系，并证明；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#953efb816?vbadefaultcenterpage=1&amp;parentnodeid=0f12bdb60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386490"/>
                <a:ext cx="11475720" cy="2492185"/>
              </a:xfrm>
              <a:prstGeom prst="rect">
                <a:avLst/>
              </a:prstGeom>
              <a:blipFill>
                <a:blip r:embed="rId3"/>
                <a:stretch>
                  <a:fillRect l="-1913" r="-1488" b="-95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4775" y="3878675"/>
            <a:ext cx="2755472" cy="2293525"/>
          </a:xfrm>
          <a:prstGeom prst="rect">
            <a:avLst/>
          </a:prstGeom>
        </p:spPr>
      </p:pic>
      <p:sp>
        <p:nvSpPr>
          <p:cNvPr id="5" name="QO_4_BD.58_3#0f12bdb60?imagetipindex=16&amp;vbadefaultcenterpage=1&amp;parentnodeid=6623a1b4c&amp;vbahtmlprocessed=1"/>
          <p:cNvSpPr/>
          <p:nvPr/>
        </p:nvSpPr>
        <p:spPr>
          <a:xfrm>
            <a:off x="4501230" y="6106193"/>
            <a:ext cx="1385887" cy="6164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60_1#953efb816?vbadefaultcenterpage=1&amp;parentnodeid=0f12bdb60&amp;vbahtmlprocessed=1&amp;hasbroken=1"/>
              <p:cNvSpPr/>
              <p:nvPr/>
            </p:nvSpPr>
            <p:spPr>
              <a:xfrm>
                <a:off x="356616" y="723519"/>
                <a:ext cx="11475720" cy="324002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解：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理由如下：如图，过点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，垂足为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，垂足为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过点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，垂足为点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𝐸𝑄𝐶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𝐸𝑃𝐶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𝐷𝐶𝐵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∴四边形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𝑃𝐶𝑄𝐸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是矩形。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60_1#953efb816?vbadefaultcenterpage=1&amp;parentnodeid=0f12bdb6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23519"/>
                <a:ext cx="11475720" cy="3240024"/>
              </a:xfrm>
              <a:prstGeom prst="rect">
                <a:avLst/>
              </a:prstGeom>
              <a:blipFill>
                <a:blip r:embed="rId3"/>
                <a:stretch>
                  <a:fillRect l="-1913" r="-1913" b="-73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60_2#953efb816?vbadefaultcenterpage=1&amp;parentnodeid=0f12bdb60&amp;vbahtmlprocessed=1" descr="preencoded.png">
            <a:extLst>
              <a:ext uri="{FF2B5EF4-FFF2-40B4-BE49-F238E27FC236}">
                <a16:creationId xmlns:a16="http://schemas.microsoft.com/office/drawing/2014/main" id="{C48EDC1F-C213-4A57-9F6F-B3BD3D4F616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7343" y="2414397"/>
            <a:ext cx="2651760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F9301853-7899-4D4B-A880-E6FD2EB77093}"/>
                  </a:ext>
                </a:extLst>
              </p:cNvPr>
              <p:cNvSpPr/>
              <p:nvPr/>
            </p:nvSpPr>
            <p:spPr>
              <a:xfrm>
                <a:off x="356616" y="844550"/>
                <a:ext cx="11475720" cy="25603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∵四边形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是正方形，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45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𝐷𝐶𝐸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𝑃𝐸𝐶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45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F9301853-7899-4D4B-A880-E6FD2EB770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44550"/>
                <a:ext cx="11475720" cy="2560320"/>
              </a:xfrm>
              <a:prstGeom prst="rect">
                <a:avLst/>
              </a:prstGeom>
              <a:blipFill>
                <a:blip r:embed="rId2"/>
                <a:stretch>
                  <a:fillRect l="-1913" b="-6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55938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43253764-CDFB-474D-9AE3-00B45FD6A0B6}"/>
                  </a:ext>
                </a:extLst>
              </p:cNvPr>
              <p:cNvSpPr/>
              <p:nvPr/>
            </p:nvSpPr>
            <p:spPr>
              <a:xfrm>
                <a:off x="356616" y="928656"/>
                <a:ext cx="11475720" cy="48269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四边形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𝑃𝐶𝑄𝐸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是正方形，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𝑃𝐸𝐹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𝐹𝐸𝑄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𝑄𝐸𝑃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𝐹𝐸𝑄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𝑄𝐸𝐵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𝐹𝐸𝐵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𝑃𝐸𝐹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𝑄𝐸𝐵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𝑃𝐸𝐹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𝑄𝐸𝐵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中，</a:t>
                </a:r>
                <a:endParaRPr lang="en-US" altLang="zh-CN" sz="2800" dirty="0"/>
              </a:p>
              <a:p>
                <a:pPr algn="l" latinLnBrk="1">
                  <a:lnSpc>
                    <a:spcPts val="118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𝐸𝑃𝐹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𝐸𝑄𝐵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𝑃𝐸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𝐸𝑄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𝑃𝐸𝐹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𝑄𝐸𝐵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𝑃𝐸𝐹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≅△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𝑄𝐸𝐵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ASA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43253764-CDFB-474D-9AE3-00B45FD6A0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928656"/>
                <a:ext cx="11475720" cy="4826953"/>
              </a:xfrm>
              <a:prstGeom prst="rect">
                <a:avLst/>
              </a:prstGeom>
              <a:blipFill>
                <a:blip r:embed="rId2"/>
                <a:stretch>
                  <a:fillRect l="-1913" t="-631" b="-39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78170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F25D9982-041C-4C60-A03E-C1B6A07B34E1}"/>
                  </a:ext>
                </a:extLst>
              </p:cNvPr>
              <p:cNvSpPr/>
              <p:nvPr/>
            </p:nvSpPr>
            <p:spPr>
              <a:xfrm>
                <a:off x="356616" y="928656"/>
                <a:ext cx="11475720" cy="48269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𝐹𝐸𝐶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𝐶𝐸𝐵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𝐹𝐸𝐶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𝐸𝐹𝐺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𝐶𝐸𝐵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𝐸𝐹𝐺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𝐸𝐹𝐺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𝐵𝐸𝐻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中，</a:t>
                </a:r>
                <a:endParaRPr lang="en-US" altLang="zh-CN" sz="2800" dirty="0"/>
              </a:p>
              <a:p>
                <a:pPr algn="l" latinLnBrk="1">
                  <a:lnSpc>
                    <a:spcPts val="118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𝐸𝐹𝐺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𝐶𝐸𝐵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𝐹𝐺𝐸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𝐵𝐻𝐸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微软雅黑" pitchFamily="34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𝐸𝐹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𝐵𝐸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𝐸𝐹𝐺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≅△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𝐵𝐸𝐻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AAS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F25D9982-041C-4C60-A03E-C1B6A07B34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928656"/>
                <a:ext cx="11475720" cy="4826953"/>
              </a:xfrm>
              <a:prstGeom prst="rect">
                <a:avLst/>
              </a:prstGeom>
              <a:blipFill>
                <a:blip r:embed="rId2"/>
                <a:stretch>
                  <a:fillRect l="-1913" t="-631" b="-39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308166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1_1#32f36939b?imagetipindex=3&amp;hastextimagelayout=1&amp;vbadefaultcenterpage=1&amp;parentnodeid=cf3065f89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8219" y="1208532"/>
            <a:ext cx="2267712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11_2#32f36939b?imagetipindex=3&amp;hastextimagelayout=1&amp;vbadefaultcenterpage=1&amp;parentnodeid=cf3065f89&amp;vbahtmlprocessed=1"/>
          <p:cNvSpPr/>
          <p:nvPr/>
        </p:nvSpPr>
        <p:spPr>
          <a:xfrm>
            <a:off x="9958032" y="2963164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1_3#32f36939b?hastextimagelayout=1&amp;segpoint=1&amp;vbadefaultcenterpage=1&amp;parentnodeid=cf3065f89&amp;vbahtmlprocessed=1&amp;hasbroken=1"/>
              <p:cNvSpPr/>
              <p:nvPr/>
            </p:nvSpPr>
            <p:spPr>
              <a:xfrm>
                <a:off x="356616" y="1181100"/>
                <a:ext cx="9070848" cy="18471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5.如图4-1-3，在矩形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中，对角线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的垂直平分线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分别交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，连接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的长为(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11_3#32f36939b?hastextimagelayout=1&amp;segpoint=1&amp;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81100"/>
                <a:ext cx="9070848" cy="1847152"/>
              </a:xfrm>
              <a:prstGeom prst="rect">
                <a:avLst/>
              </a:prstGeom>
              <a:blipFill>
                <a:blip r:embed="rId4"/>
                <a:stretch>
                  <a:fillRect l="-2419" b="-12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12_1#32f36939b.bracket?vbadefaultcenterpage=1&amp;parentnodeid=cf3065f89&amp;vbapositionanswer=5&amp;vbahtmlprocessed=1"/>
          <p:cNvSpPr/>
          <p:nvPr/>
        </p:nvSpPr>
        <p:spPr>
          <a:xfrm>
            <a:off x="4274693" y="2461260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13_1#32f36939b.choices?hastextimagelayout=1&amp;vbadefaultcenterpage=1&amp;parentnodeid=cf3065f89&amp;vbahtmlprocessed=1&amp;hasbroken=1"/>
              <p:cNvSpPr/>
              <p:nvPr/>
            </p:nvSpPr>
            <p:spPr>
              <a:xfrm>
                <a:off x="356616" y="3037332"/>
                <a:ext cx="9070848" cy="61271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600"/>
                  </a:lnSpc>
                  <a:tabLst>
                    <a:tab pos="2280412" algn="l"/>
                    <a:tab pos="4548124" algn="l"/>
                    <a:tab pos="6815836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BD.13_1#32f36939b.choices?hastextimagelayout=1&amp;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037332"/>
                <a:ext cx="9070848" cy="612712"/>
              </a:xfrm>
              <a:prstGeom prst="rect">
                <a:avLst/>
              </a:prstGeom>
              <a:blipFill>
                <a:blip r:embed="rId5"/>
                <a:stretch>
                  <a:fillRect l="-2419" b="-366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4#ea70cc072?vbadefaultcenterpage=1&amp;parentnodeid=cf3065f89&amp;vbahtmlprocessed=1&amp;hasbroken=1"/>
              <p:cNvSpPr/>
              <p:nvPr/>
            </p:nvSpPr>
            <p:spPr>
              <a:xfrm>
                <a:off x="356616" y="3659632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6.若一次函数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𝑘𝑥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值随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值的增大而减小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，则该函数图像经过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的点的坐标可以是(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4#ea70cc072?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659632"/>
                <a:ext cx="11475720" cy="1207072"/>
              </a:xfrm>
              <a:prstGeom prst="rect">
                <a:avLst/>
              </a:prstGeom>
              <a:blipFill>
                <a:blip r:embed="rId6"/>
                <a:stretch>
                  <a:fillRect l="-1913"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4_AN.14_1#ea70cc072.bracket?vbadefaultcenterpage=1&amp;parentnodeid=cf3065f89&amp;vbapositionanswer=6&amp;vbahtmlprocessed=1"/>
          <p:cNvSpPr/>
          <p:nvPr/>
        </p:nvSpPr>
        <p:spPr>
          <a:xfrm>
            <a:off x="3595116" y="4299712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4_BD.15_1#ea70cc072.choices?vbadefaultcenterpage=1&amp;parentnodeid=cf3065f89&amp;vbahtmlprocessed=1&amp;hasbroken=1"/>
              <p:cNvSpPr/>
              <p:nvPr/>
            </p:nvSpPr>
            <p:spPr>
              <a:xfrm>
                <a:off x="356616" y="4944110"/>
                <a:ext cx="11475720" cy="5590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881630" algn="l"/>
                    <a:tab pos="5750560" algn="l"/>
                    <a:tab pos="8619489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2,3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0,2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1,−2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−1,3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4_BD.15_1#ea70cc072.choices?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944110"/>
                <a:ext cx="11475720" cy="559054"/>
              </a:xfrm>
              <a:prstGeom prst="rect">
                <a:avLst/>
              </a:prstGeom>
              <a:blipFill>
                <a:blip r:embed="rId7"/>
                <a:stretch>
                  <a:fillRect l="-1913" b="-413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928AF5BC-E503-4B98-84D7-A6DD592A7D53}"/>
                  </a:ext>
                </a:extLst>
              </p:cNvPr>
              <p:cNvSpPr/>
              <p:nvPr/>
            </p:nvSpPr>
            <p:spPr>
              <a:xfrm>
                <a:off x="356616" y="2336610"/>
                <a:ext cx="11475720" cy="20110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Rt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𝐶𝐵𝐻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中，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45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  <a:p>
                <a:pPr algn="l" latinLnBrk="1">
                  <a:lnSpc>
                    <a:spcPct val="110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60_3#953efb816?vbadefaultcenterpage=1&amp;parentnodeid=0f12bdb60&amp;vbahtmlprocessed=1&amp;hasbroken=1">
                <a:extLst>
                  <a:ext uri="{FF2B5EF4-FFF2-40B4-BE49-F238E27FC236}">
                    <a16:creationId xmlns:a16="http://schemas.microsoft.com/office/drawing/2014/main" id="{928AF5BC-E503-4B98-84D7-A6DD592A7D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36610"/>
                <a:ext cx="11475720" cy="2011045"/>
              </a:xfrm>
              <a:prstGeom prst="rect">
                <a:avLst/>
              </a:prstGeom>
              <a:blipFill>
                <a:blip r:embed="rId2"/>
                <a:stretch>
                  <a:fillRect l="-1913" b="-63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204421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db987e63?segpoint=1&amp;vbadefaultcenterpage=1&amp;parentnodeid=0f12bdb60&amp;vbahtmlprocessed=1"/>
          <p:cNvSpPr/>
          <p:nvPr/>
        </p:nvSpPr>
        <p:spPr>
          <a:xfrm>
            <a:off x="356616" y="738917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问题解决：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#3728e452b?vbadefaultcenterpage=1&amp;parentnodeid=0f12bdb60&amp;vbahtmlprocessed=1&amp;hasbroken=1"/>
              <p:cNvSpPr/>
              <p:nvPr/>
            </p:nvSpPr>
            <p:spPr>
              <a:xfrm>
                <a:off x="356616" y="1326546"/>
                <a:ext cx="11475720" cy="313194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（3）如图4-1-16③，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是一个旧广场示意图，其中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=12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现计划对旧广场进行扩建改造，在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边上取一点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为边向外扩建一个等边三角形商业活动区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𝐸𝐵𝐷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，为方便进入商业区，同时修建小路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，从美化环境的角度考虑，计划在如图4-1-16③阴影部分全部建成景观绿化区。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#3728e452b?vbadefaultcenterpage=1&amp;parentnodeid=0f12bdb6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326546"/>
                <a:ext cx="11475720" cy="3131947"/>
              </a:xfrm>
              <a:prstGeom prst="rect">
                <a:avLst/>
              </a:prstGeom>
              <a:blipFill>
                <a:blip r:embed="rId3"/>
                <a:stretch>
                  <a:fillRect l="-1913" r="-4995" b="-76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5699" y="4479131"/>
            <a:ext cx="2676525" cy="1830874"/>
          </a:xfrm>
          <a:prstGeom prst="rect">
            <a:avLst/>
          </a:prstGeom>
        </p:spPr>
      </p:pic>
      <p:sp>
        <p:nvSpPr>
          <p:cNvPr id="6" name="QO_4_BD.58_3#0f12bdb60?imagetipindex=16&amp;vbadefaultcenterpage=1&amp;parentnodeid=6623a1b4c&amp;vbahtmlprocessed=1"/>
          <p:cNvSpPr/>
          <p:nvPr/>
        </p:nvSpPr>
        <p:spPr>
          <a:xfrm>
            <a:off x="8063580" y="6106193"/>
            <a:ext cx="1385887" cy="6164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61_1#a12dc1355?vbadefaultcenterpage=1&amp;parentnodeid=3728e452b&amp;vbahtmlprocessed=1&amp;hasbroken=1"/>
              <p:cNvSpPr/>
              <p:nvPr/>
            </p:nvSpPr>
            <p:spPr>
              <a:xfrm>
                <a:off x="356616" y="1718056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如图，过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，垂足为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61_1#a12dc1355?vbadefaultcenterpage=1&amp;parentnodeid=3728e452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18056"/>
                <a:ext cx="11475720" cy="571945"/>
              </a:xfrm>
              <a:prstGeom prst="rect">
                <a:avLst/>
              </a:prstGeom>
              <a:blipFill>
                <a:blip r:embed="rId3"/>
                <a:stretch>
                  <a:fillRect l="-1913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61_2#a12dc1355?vbadefaultcenterpage=1&amp;parentnodeid=3728e452b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0252" y="2520696"/>
            <a:ext cx="2450592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61_3#a12dc1355?vbadefaultcenterpage=1&amp;parentnodeid=3728e452b&amp;vbahtmlprocessed=1&amp;hasbroken=1"/>
              <p:cNvSpPr/>
              <p:nvPr/>
            </p:nvSpPr>
            <p:spPr>
              <a:xfrm>
                <a:off x="356616" y="2588514"/>
                <a:ext cx="11475720" cy="24729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endParaRPr lang="en-US" altLang="zh-CN" sz="933" dirty="0"/>
              </a:p>
              <a:p>
                <a:pPr algn="l" latinLnBrk="1">
                  <a:lnSpc>
                    <a:spcPts val="73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=12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73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△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𝐵𝐷𝐶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933" dirty="0"/>
              </a:p>
              <a:p>
                <a:pPr algn="l" latinLnBrk="1">
                  <a:lnSpc>
                    <a:spcPts val="100"/>
                  </a:lnSpc>
                </a:pPr>
                <a:endParaRPr lang="en-US" altLang="zh-CN" sz="933" dirty="0"/>
              </a:p>
            </p:txBody>
          </p:sp>
        </mc:Choice>
        <mc:Fallback xmlns="">
          <p:sp>
            <p:nvSpPr>
              <p:cNvPr id="4" name="QO_6_AN.61_3#a12dc1355?vbadefaultcenterpage=1&amp;parentnodeid=3728e452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88514"/>
                <a:ext cx="11475720" cy="2472944"/>
              </a:xfrm>
              <a:prstGeom prst="rect">
                <a:avLst/>
              </a:prstGeom>
              <a:blipFill>
                <a:blip r:embed="rId5"/>
                <a:stretch>
                  <a:fillRect l="-106" b="-29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#a12dc1355?vbadefaultcenterpage=1&amp;parentnodeid=3728e452b&amp;vbahtmlprocessed=1&amp;hasbroken=1"/>
              <p:cNvSpPr/>
              <p:nvPr/>
            </p:nvSpPr>
            <p:spPr>
              <a:xfrm>
                <a:off x="356616" y="1033049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长为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，阴影部分面积为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，请求出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关于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的函数关系式；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#a12dc1355?vbadefaultcenterpage=1&amp;parentnodeid=3728e452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033049"/>
                <a:ext cx="11475720" cy="571945"/>
              </a:xfrm>
              <a:prstGeom prst="rect">
                <a:avLst/>
              </a:prstGeom>
              <a:blipFill>
                <a:blip r:embed="rId6"/>
                <a:stretch>
                  <a:fillRect l="-1913" b="-382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61_3#a12dc1355?vbadefaultcenterpage=1&amp;parentnodeid=3728e452b&amp;vbahtmlprocessed=1&amp;hasbroken=1">
                <a:extLst>
                  <a:ext uri="{FF2B5EF4-FFF2-40B4-BE49-F238E27FC236}">
                    <a16:creationId xmlns:a16="http://schemas.microsoft.com/office/drawing/2014/main" id="{0054C1A6-59DF-4E23-AA6A-691AFA14040A}"/>
                  </a:ext>
                </a:extLst>
              </p:cNvPr>
              <p:cNvSpPr/>
              <p:nvPr/>
            </p:nvSpPr>
            <p:spPr>
              <a:xfrm>
                <a:off x="356616" y="768508"/>
                <a:ext cx="11475720" cy="514724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延长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，过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的延长线，垂足为点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△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𝐸𝐷𝐶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上找一点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，使得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𝐸𝐻𝐺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933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𝐸𝐵𝐷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是等边三角形，</a:t>
                </a:r>
                <a:endParaRPr lang="en-US" altLang="zh-CN" sz="933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𝐸𝐷𝐴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</a:t>
                </a:r>
                <a:r>
                  <a:rPr lang="en-US" altLang="zh-CN" sz="900" b="0" i="0" u="none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∵∠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𝐸𝐷𝐴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𝐻𝐸𝐷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𝐻𝐸𝐷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𝐸𝐷𝐴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𝐸𝐻𝐷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≅△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𝐷𝐴𝐵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ASA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=12−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/>
                <a:endParaRPr lang="en-US" altLang="zh-CN" sz="933" dirty="0"/>
              </a:p>
            </p:txBody>
          </p:sp>
        </mc:Choice>
        <mc:Fallback xmlns="">
          <p:sp>
            <p:nvSpPr>
              <p:cNvPr id="2" name="QO_6_AN.61_3#a12dc1355?vbadefaultcenterpage=1&amp;parentnodeid=3728e452b&amp;vbahtmlprocessed=1&amp;hasbroken=1">
                <a:extLst>
                  <a:ext uri="{FF2B5EF4-FFF2-40B4-BE49-F238E27FC236}">
                    <a16:creationId xmlns:a16="http://schemas.microsoft.com/office/drawing/2014/main" id="{0054C1A6-59DF-4E23-AA6A-691AFA1404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68508"/>
                <a:ext cx="11475720" cy="5147247"/>
              </a:xfrm>
              <a:prstGeom prst="rect">
                <a:avLst/>
              </a:prstGeom>
              <a:blipFill>
                <a:blip r:embed="rId2"/>
                <a:stretch>
                  <a:fillRect l="-1913" r="-3773" b="-43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93052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61_3#a12dc1355?vbadefaultcenterpage=1&amp;parentnodeid=3728e452b&amp;vbahtmlprocessed=1&amp;hasbroken=1">
                <a:extLst>
                  <a:ext uri="{FF2B5EF4-FFF2-40B4-BE49-F238E27FC236}">
                    <a16:creationId xmlns:a16="http://schemas.microsoft.com/office/drawing/2014/main" id="{68540585-3FC5-4BEC-B12B-084F647214C9}"/>
                  </a:ext>
                </a:extLst>
              </p:cNvPr>
              <p:cNvSpPr/>
              <p:nvPr/>
            </p:nvSpPr>
            <p:spPr>
              <a:xfrm>
                <a:off x="356616" y="2207800"/>
                <a:ext cx="11475720" cy="2268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1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𝐸𝐻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933" dirty="0"/>
              </a:p>
              <a:p>
                <a:pPr algn="l" latinLnBrk="1">
                  <a:lnSpc>
                    <a:spcPct val="11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△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𝐸𝐷𝐶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endParaRPr lang="en-US" altLang="zh-CN" sz="933" dirty="0"/>
              </a:p>
              <a:p>
                <a:pPr algn="l" latinLnBrk="1">
                  <a:lnSpc>
                    <a:spcPct val="11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△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𝐵𝐷𝐶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△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𝐸𝐷𝐶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933" dirty="0"/>
              </a:p>
            </p:txBody>
          </p:sp>
        </mc:Choice>
        <mc:Fallback xmlns="">
          <p:sp>
            <p:nvSpPr>
              <p:cNvPr id="2" name="QO_6_AN.61_3#a12dc1355?vbadefaultcenterpage=1&amp;parentnodeid=3728e452b&amp;vbahtmlprocessed=1&amp;hasbroken=1">
                <a:extLst>
                  <a:ext uri="{FF2B5EF4-FFF2-40B4-BE49-F238E27FC236}">
                    <a16:creationId xmlns:a16="http://schemas.microsoft.com/office/drawing/2014/main" id="{68540585-3FC5-4BEC-B12B-084F647214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207800"/>
                <a:ext cx="11475720" cy="2268665"/>
              </a:xfrm>
              <a:prstGeom prst="rect">
                <a:avLst/>
              </a:prstGeom>
              <a:blipFill>
                <a:blip r:embed="rId2"/>
                <a:stretch>
                  <a:fillRect l="-106" b="-34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787653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#25bd980f9?vbadefaultcenterpage=1&amp;parentnodeid=3728e452b&amp;vbahtmlprocessed=1&amp;hasbroken=1"/>
              <p:cNvSpPr/>
              <p:nvPr/>
            </p:nvSpPr>
            <p:spPr>
              <a:xfrm>
                <a:off x="356616" y="2747295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②若点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边的中点，求出此时的景观绿化区面积。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#25bd980f9?vbadefaultcenterpage=1&amp;parentnodeid=3728e452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747295"/>
                <a:ext cx="11475720" cy="571945"/>
              </a:xfrm>
              <a:prstGeom prst="rect">
                <a:avLst/>
              </a:prstGeom>
              <a:blipFill>
                <a:blip r:embed="rId3"/>
                <a:stretch>
                  <a:fillRect l="-1913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62_1#25bd980f9?vbadefaultcenterpage=1&amp;parentnodeid=3728e452b&amp;vbahtmlprocessed=1"/>
              <p:cNvSpPr/>
              <p:nvPr/>
            </p:nvSpPr>
            <p:spPr>
              <a:xfrm>
                <a:off x="356616" y="3320828"/>
                <a:ext cx="11475720" cy="61614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的中点时，即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，代入上式可得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=27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62_1#25bd980f9?vbadefaultcenterpage=1&amp;parentnodeid=3728e452b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320828"/>
                <a:ext cx="11475720" cy="616141"/>
              </a:xfrm>
              <a:prstGeom prst="rect">
                <a:avLst/>
              </a:prstGeom>
              <a:blipFill>
                <a:blip r:embed="rId4"/>
                <a:stretch>
                  <a:fillRect l="-1913" b="-336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6_1#813ad2ca0?imagetipindex=4&amp;hastextimagelayout=1&amp;vbadefaultcenterpage=1&amp;parentnodeid=cf3065f89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4491" y="2028126"/>
            <a:ext cx="2651760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16_2#813ad2ca0?imagetipindex=4&amp;hastextimagelayout=1&amp;vbadefaultcenterpage=1&amp;parentnodeid=cf3065f89&amp;vbahtmlprocessed=1"/>
          <p:cNvSpPr/>
          <p:nvPr/>
        </p:nvSpPr>
        <p:spPr>
          <a:xfrm>
            <a:off x="10046328" y="4111942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6_3#813ad2ca0?hastextimagelayout=1&amp;segpoint=1&amp;vbadefaultcenterpage=1&amp;parentnodeid=cf3065f89&amp;vbahtmlprocessed=1&amp;hasbroken=1"/>
              <p:cNvSpPr/>
              <p:nvPr/>
            </p:nvSpPr>
            <p:spPr>
              <a:xfrm>
                <a:off x="356616" y="2000695"/>
                <a:ext cx="8686800" cy="19940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7.如图4-1-4，在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Rt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32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上，边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分别交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6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两点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𝐶𝐷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⌢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的中点，则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的度数是(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16_3#813ad2ca0?hastextimagelayout=1&amp;segpoint=1&amp;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000695"/>
                <a:ext cx="8686800" cy="1994027"/>
              </a:xfrm>
              <a:prstGeom prst="rect">
                <a:avLst/>
              </a:prstGeom>
              <a:blipFill>
                <a:blip r:embed="rId4"/>
                <a:stretch>
                  <a:fillRect l="-2526" r="-6386" b="-119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17_1#813ad2ca0.bracket?vbadefaultcenterpage=1&amp;parentnodeid=cf3065f89&amp;vbapositionanswer=7&amp;vbahtmlprocessed=1"/>
          <p:cNvSpPr/>
          <p:nvPr/>
        </p:nvSpPr>
        <p:spPr>
          <a:xfrm>
            <a:off x="7724712" y="3428047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18_1#813ad2ca0.choices?hastextimagelayout=1&amp;vbadefaultcenterpage=1&amp;parentnodeid=cf3065f89&amp;vbahtmlprocessed=1&amp;hasbroken=1"/>
              <p:cNvSpPr/>
              <p:nvPr/>
            </p:nvSpPr>
            <p:spPr>
              <a:xfrm>
                <a:off x="356616" y="3996626"/>
                <a:ext cx="8686800" cy="5590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184400" algn="l"/>
                    <a:tab pos="4356100" algn="l"/>
                    <a:tab pos="652780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13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16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18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21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BD.18_1#813ad2ca0.choices?hastextimagelayout=1&amp;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996626"/>
                <a:ext cx="8686800" cy="559054"/>
              </a:xfrm>
              <a:prstGeom prst="rect">
                <a:avLst/>
              </a:prstGeom>
              <a:blipFill>
                <a:blip r:embed="rId5"/>
                <a:stretch>
                  <a:fillRect l="-2526" b="-417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#7f929c128?vbadefaultcenterpage=1&amp;parentnodeid=cf3065f89&amp;vbahtmlprocessed=1&amp;hasbroken=1"/>
              <p:cNvSpPr/>
              <p:nvPr/>
            </p:nvSpPr>
            <p:spPr>
              <a:xfrm>
                <a:off x="356616" y="2101342"/>
                <a:ext cx="11475720" cy="18471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8.在平面直角坐标系中，两条抛物线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关于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轴对称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，且它们的顶点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相距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4个单位长度，已知抛物线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经过点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0,6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#7f929c128?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101342"/>
                <a:ext cx="11475720" cy="1847152"/>
              </a:xfrm>
              <a:prstGeom prst="rect">
                <a:avLst/>
              </a:prstGeom>
              <a:blipFill>
                <a:blip r:embed="rId3"/>
                <a:stretch>
                  <a:fillRect l="-1913" r="-1700" b="-12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9_1#7f929c128.bracket?vbadefaultcenterpage=1&amp;parentnodeid=cf3065f89&amp;vbapositionanswer=8&amp;vbahtmlprocessed=1"/>
          <p:cNvSpPr/>
          <p:nvPr/>
        </p:nvSpPr>
        <p:spPr>
          <a:xfrm>
            <a:off x="2178812" y="3381502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20_1#7f929c128.choices?vbadefaultcenterpage=1&amp;parentnodeid=cf3065f89&amp;vbahtmlprocessed=1&amp;hasbroken=1"/>
              <p:cNvSpPr/>
              <p:nvPr/>
            </p:nvSpPr>
            <p:spPr>
              <a:xfrm>
                <a:off x="356616" y="4022852"/>
                <a:ext cx="11475720" cy="56007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881630" algn="l"/>
                    <a:tab pos="5750560" algn="l"/>
                    <a:tab pos="8619489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20_1#7f929c128.choices?vbadefaultcenterpage=1&amp;parentnodeid=cf3065f8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022852"/>
                <a:ext cx="11475720" cy="560070"/>
              </a:xfrm>
              <a:prstGeom prst="rect">
                <a:avLst/>
              </a:prstGeom>
              <a:blipFill>
                <a:blip r:embed="rId4"/>
                <a:stretch>
                  <a:fillRect l="-1913" b="-402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0bd6d397?vbadefaultcenterpage=1&amp;parentnodeid=97414b358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二、填空题（共5小题，每小题3分，计15分）</a:t>
            </a:r>
            <a:endParaRPr lang="en-US" altLang="zh-CN" sz="3000" dirty="0"/>
          </a:p>
        </p:txBody>
      </p:sp>
      <p:sp>
        <p:nvSpPr>
          <p:cNvPr id="3" name="QB_4#0cc307073?vbadefaultcenterpage=1&amp;parentnodeid=90bd6d397&amp;vbahtmlprocessed=1&amp;hasbroken=1"/>
          <p:cNvSpPr/>
          <p:nvPr/>
        </p:nvSpPr>
        <p:spPr>
          <a:xfrm>
            <a:off x="356616" y="1226249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9.4的算术平方根是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4_AN.21_1#0cc307073.blank?vbadefaultcenterpage=1&amp;parentnodeid=90bd6d397&amp;vbapositionanswer=9&amp;vbahtmlprocessed=1"/>
          <p:cNvSpPr/>
          <p:nvPr/>
        </p:nvSpPr>
        <p:spPr>
          <a:xfrm>
            <a:off x="3417316" y="1188149"/>
            <a:ext cx="2889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5" name="QB_4_BD.22_1#0106641e1?imagetipindex=5&amp;hastextimagelayout=1&amp;vbadefaultcenterpage=1&amp;parentnodeid=90bd6d397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7773" y="1839976"/>
            <a:ext cx="2249424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4_BD.22_2#0106641e1?imagetipindex=5&amp;hastextimagelayout=1&amp;vbadefaultcenterpage=1&amp;parentnodeid=90bd6d397&amp;vbahtmlprocessed=1"/>
          <p:cNvSpPr/>
          <p:nvPr/>
        </p:nvSpPr>
        <p:spPr>
          <a:xfrm>
            <a:off x="9938441" y="4280408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BD.22_3#0106641e1?hastextimagelayout=1&amp;segpoint=1&amp;vbadefaultcenterpage=1&amp;parentnodeid=90bd6d397&amp;vbahtmlprocessed=1&amp;hasbroken=1"/>
              <p:cNvSpPr/>
              <p:nvPr/>
            </p:nvSpPr>
            <p:spPr>
              <a:xfrm>
                <a:off x="356616" y="1803400"/>
                <a:ext cx="9089136" cy="184715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10.如图4-1-5，以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为边，在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的同侧分别作正五边形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𝐴𝐵𝐶𝐷𝐸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和矩形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𝐴𝐵𝐹𝐺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，点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分别在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𝐷𝐸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边上，则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𝐸𝐺𝐴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4_BD.22_3#0106641e1?hastextimagelayout=1&amp;segpoint=1&amp;vbadefaultcenterpage=1&amp;parentnodeid=90bd6d39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803400"/>
                <a:ext cx="9089136" cy="1847152"/>
              </a:xfrm>
              <a:prstGeom prst="rect">
                <a:avLst/>
              </a:prstGeom>
              <a:blipFill>
                <a:blip r:embed="rId4"/>
                <a:stretch>
                  <a:fillRect l="-2414" b="-11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23_1#0106641e1.blank?vbadefaultcenterpage=1&amp;parentnodeid=90bd6d397&amp;vbapositionanswer=10&amp;vbahtmlprocessed=1"/>
              <p:cNvSpPr/>
              <p:nvPr/>
            </p:nvSpPr>
            <p:spPr>
              <a:xfrm>
                <a:off x="2200402" y="3027045"/>
                <a:ext cx="525907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54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4_AN.23_1#0106641e1.blank?vbadefaultcenterpage=1&amp;parentnodeid=90bd6d397&amp;vbapositionanswer=10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402" y="3027045"/>
                <a:ext cx="525907" cy="548005"/>
              </a:xfrm>
              <a:prstGeom prst="rect">
                <a:avLst/>
              </a:prstGeom>
              <a:blipFill>
                <a:blip r:embed="rId5"/>
                <a:stretch>
                  <a:fillRect l="-1163" r="-11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24_1#561261309?imagetipindex=6&amp;hastextimagelayout=1&amp;vbadefaultcenterpage=1&amp;parentnodeid=90bd6d397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3502" y="1059116"/>
            <a:ext cx="196596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24_2#561261309?imagetipindex=6&amp;hastextimagelayout=1&amp;vbadefaultcenterpage=1&amp;parentnodeid=90bd6d397&amp;vbahtmlprocessed=1"/>
          <p:cNvSpPr/>
          <p:nvPr/>
        </p:nvSpPr>
        <p:spPr>
          <a:xfrm>
            <a:off x="10172439" y="3152076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图4-1-6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BD.24_3#561261309?hastextimagelayout=1&amp;segpoint=1&amp;vbadefaultcenterpage=1&amp;parentnodeid=90bd6d397&amp;vbahtmlprocessed=1&amp;hasbroken=1"/>
              <p:cNvSpPr/>
              <p:nvPr/>
            </p:nvSpPr>
            <p:spPr>
              <a:xfrm>
                <a:off x="356616" y="1040828"/>
                <a:ext cx="9244584" cy="312731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11.“赵爽弦图”是我国古代数学的骄傲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，它巧妙利用面积关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系证明了勾股定理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。图4-1-6所示的“弦图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”是由四个全等的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直角三角形和一个小正方形拼成的一个大正方形，设直角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三角形较短直角边长为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，较长直角边长为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𝑎𝑏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大正方形的面积为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25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，则小正方形的边长为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4_BD.24_3#561261309?hastextimagelayout=1&amp;segpoint=1&amp;vbadefaultcenterpage=1&amp;parentnodeid=90bd6d39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040828"/>
                <a:ext cx="9244584" cy="3127312"/>
              </a:xfrm>
              <a:prstGeom prst="rect">
                <a:avLst/>
              </a:prstGeom>
              <a:blipFill>
                <a:blip r:embed="rId4"/>
                <a:stretch>
                  <a:fillRect l="-2375" r="-2770" b="-79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25_1#561261309.blank?vbadefaultcenterpage=1&amp;parentnodeid=90bd6d397&amp;vbapositionanswer=11&amp;vbahtmlprocessed=1"/>
          <p:cNvSpPr/>
          <p:nvPr/>
        </p:nvSpPr>
        <p:spPr>
          <a:xfrm>
            <a:off x="7240016" y="3563048"/>
            <a:ext cx="2889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#6b6847fd4?vbadefaultcenterpage=1&amp;parentnodeid=90bd6d397&amp;vbahtmlprocessed=1&amp;hasbroken=1"/>
              <p:cNvSpPr/>
              <p:nvPr/>
            </p:nvSpPr>
            <p:spPr>
              <a:xfrm>
                <a:off x="356616" y="4170616"/>
                <a:ext cx="11475720" cy="147281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12.已知正比例函数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𝑎𝑥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的图像与反比例函数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𝑦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4−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的图像有两个交点，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其中一个交点的横坐标是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，则另一个交点的坐标为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4#6b6847fd4?vbadefaultcenterpage=1&amp;parentnodeid=90bd6d39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170616"/>
                <a:ext cx="11475720" cy="1472819"/>
              </a:xfrm>
              <a:prstGeom prst="rect">
                <a:avLst/>
              </a:prstGeom>
              <a:blipFill>
                <a:blip r:embed="rId5"/>
                <a:stretch>
                  <a:fillRect l="-1913" r="-4623" b="-157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AN.26_1#6b6847fd4.blank?vbadefaultcenterpage=1&amp;parentnodeid=90bd6d397&amp;vbapositionanswer=12&amp;vbahtmlprocessed=1"/>
              <p:cNvSpPr/>
              <p:nvPr/>
            </p:nvSpPr>
            <p:spPr>
              <a:xfrm>
                <a:off x="8484616" y="5029581"/>
                <a:ext cx="1354519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−1,−2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4_AN.26_1#6b6847fd4.blank?vbadefaultcenterpage=1&amp;parentnodeid=90bd6d397&amp;vbapositionanswer=12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4616" y="5029581"/>
                <a:ext cx="1354519" cy="548005"/>
              </a:xfrm>
              <a:prstGeom prst="rect">
                <a:avLst/>
              </a:prstGeom>
              <a:blipFill>
                <a:blip r:embed="rId6"/>
                <a:stretch>
                  <a:fillRect l="-901" r="-4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 name="合心科技出品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5478</Words>
  <Application>Microsoft Office PowerPoint</Application>
  <PresentationFormat>宽屏</PresentationFormat>
  <Paragraphs>350</Paragraphs>
  <Slides>56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4" baseType="lpstr">
      <vt:lpstr>等线</vt:lpstr>
      <vt:lpstr>SimSun</vt:lpstr>
      <vt:lpstr>微软雅黑</vt:lpstr>
      <vt:lpstr>Arial</vt:lpstr>
      <vt:lpstr>Calibri</vt:lpstr>
      <vt:lpstr>Cambria Math</vt:lpstr>
      <vt:lpstr>Times New Roman</vt:lpstr>
      <vt:lpstr>合心科技出品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合心科技出品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合心科技出品</dc:title>
  <dc:subject/>
  <dc:creator>合心科技出品</dc:creator>
  <cp:keywords/>
  <dc:description/>
  <cp:lastModifiedBy>1</cp:lastModifiedBy>
  <cp:revision>4</cp:revision>
  <dcterms:created xsi:type="dcterms:W3CDTF">2023-03-10T01:09:33Z</dcterms:created>
  <dcterms:modified xsi:type="dcterms:W3CDTF">2023-03-21T03:35:54Z</dcterms:modified>
  <cp:category/>
  <cp:contentStatus/>
</cp:coreProperties>
</file>