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3" d="100"/>
          <a:sy n="113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0449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405f22d5c2a3fb1cab2a648#tid=640800947caecc000967dac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EC134C0-C09D-2CE2-A57E-FDDCF48E41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84" y="6108192"/>
            <a:ext cx="1133856" cy="758952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2760" y="182880"/>
            <a:ext cx="1417320" cy="393192"/>
          </a:xfrm>
          <a:prstGeom prst="rect">
            <a:avLst/>
          </a:prstGeom>
        </p:spPr>
      </p:pic>
      <p:sp>
        <p:nvSpPr>
          <p:cNvPr id="5" name="MasterShapeName"/>
          <p:cNvSpPr/>
          <p:nvPr/>
        </p:nvSpPr>
        <p:spPr>
          <a:xfrm>
            <a:off x="429768" y="219456"/>
            <a:ext cx="323697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2023年    初 中 终 结 性 练 习 · 数 学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slide" Target="slide1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7_1#45c19eb3d?vbadefaultcenterpage=1&amp;parentnodeid=8bc84b32f&amp;vbahtmlprocessed=1"/>
          <p:cNvSpPr/>
          <p:nvPr/>
        </p:nvSpPr>
        <p:spPr>
          <a:xfrm>
            <a:off x="356616" y="2416079"/>
            <a:ext cx="11475720" cy="1852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思路分析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将方程转化为一次函数与二次函数的图像交点问题求解；在同一平面直角坐标系中画出两个函数的图像，找准两个图像的交点，结合图像可选出答案。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8_1#45c19eb3d?vbadefaultcenterpage=1&amp;parentnodeid=8bc84b32f&amp;vbahtmlprocessed=1&amp;hasbroken=1"/>
              <p:cNvSpPr/>
              <p:nvPr/>
            </p:nvSpPr>
            <p:spPr>
              <a:xfrm>
                <a:off x="356616" y="511079"/>
                <a:ext cx="11475720" cy="3950653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解答</a:t>
                </a:r>
                <a:r>
                  <a:rPr lang="en-US" altLang="zh-CN" sz="280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如图3-2-2，在同一平面直角坐标系中画出二次函数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+2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和一次函数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的图像。</a:t>
                </a:r>
                <a:endParaRPr lang="en-US" altLang="zh-CN" sz="2800" dirty="0"/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根据题意，二次函数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+2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的图像与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轴交于点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0,12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轴交于点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−4,0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12,0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；一次函数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的图像与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轴交于点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0,15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轴交于点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AS.8_1#45c19eb3d?vbadefaultcenterpage=1&amp;parentnodeid=8bc84b32f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511079"/>
                <a:ext cx="11475720" cy="3950653"/>
              </a:xfrm>
              <a:prstGeom prst="rect">
                <a:avLst/>
              </a:prstGeom>
              <a:blipFill>
                <a:blip r:embed="rId3"/>
                <a:stretch>
                  <a:fillRect l="-19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AS.8_2#45c19eb3d?imagetipindex=2&amp;vbadefaultcenterpage=1&amp;parentnodeid=8bc84b32f&amp;vbahtmlprocessed=1" descr="preencoded.png">
            <a:extLst>
              <a:ext uri="{FF2B5EF4-FFF2-40B4-BE49-F238E27FC236}">
                <a16:creationId xmlns:a16="http://schemas.microsoft.com/office/drawing/2014/main" id="{435C16DC-A22C-42AB-8BF4-07AE13D908D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23497" y="3703125"/>
            <a:ext cx="1894218" cy="232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S.8_3#45c19eb3d?imagetipindex=2&amp;vbadefaultcenterpage=1&amp;parentnodeid=8bc84b32f&amp;vbahtmlprocessed=1">
            <a:extLst>
              <a:ext uri="{FF2B5EF4-FFF2-40B4-BE49-F238E27FC236}">
                <a16:creationId xmlns:a16="http://schemas.microsoft.com/office/drawing/2014/main" id="{62FD75A7-817D-4EA3-83CE-1ED9A352530B}"/>
              </a:ext>
            </a:extLst>
          </p:cNvPr>
          <p:cNvSpPr/>
          <p:nvPr/>
        </p:nvSpPr>
        <p:spPr>
          <a:xfrm>
            <a:off x="8876380" y="6109267"/>
            <a:ext cx="1208087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图3-2-2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8_4#45c19eb3d?vbadefaultcenterpage=1&amp;parentnodeid=8bc84b32f&amp;vbahtmlprocessed=1"/>
              <p:cNvSpPr/>
              <p:nvPr/>
            </p:nvSpPr>
            <p:spPr>
              <a:xfrm>
                <a:off x="356616" y="4311714"/>
                <a:ext cx="8063484" cy="1851787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ct val="1500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     观察图像可得，两个函数图像的交点一个在第一象限，一个在第四象限，所以两根都大于0，且有一根大于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5_AS.8_4#45c19eb3d?vbadefaultcenterpage=1&amp;parentnodeid=8bc84b32f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311714"/>
                <a:ext cx="8063484" cy="1851787"/>
              </a:xfrm>
              <a:prstGeom prst="rect">
                <a:avLst/>
              </a:prstGeom>
              <a:blipFill>
                <a:blip r:embed="rId5"/>
                <a:stretch>
                  <a:fillRect l="-2723" r="-1589" b="-115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97df44f9.fixed?vbadefaultcenterpage=1&amp;parentnodeid=ffbb929c7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5500" dirty="0"/>
          </a:p>
        </p:txBody>
      </p:sp>
      <p:sp>
        <p:nvSpPr>
          <p:cNvPr id="3" name="C_3#a97df44f9.fixed?vbadefaultcenterpage=1&amp;parentnodeid=ffbb929c7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9_1#b48e1b445?segpoint=1&amp;vbadefaultcenterpage=1&amp;parentnodeid=a97df44f9&amp;vbahtmlprocessed=1&amp;hasbroken=1"/>
              <p:cNvSpPr/>
              <p:nvPr/>
            </p:nvSpPr>
            <p:spPr>
              <a:xfrm>
                <a:off x="356616" y="1543050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1.实数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在数轴上对应的点的位置如图3-2-3所示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，下列结论正确的是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4_BD.9_1#b48e1b445?segpoint=1&amp;vbadefaultcenterpage=1&amp;parentnodeid=a97df44f9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543050"/>
                <a:ext cx="11475720" cy="1207072"/>
              </a:xfrm>
              <a:prstGeom prst="rect">
                <a:avLst/>
              </a:prstGeom>
              <a:blipFill>
                <a:blip r:embed="rId3"/>
                <a:stretch>
                  <a:fillRect l="-1913" b="-19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9_2#b48e1b445?imagetipindex=3&amp;vbadefaultcenterpage=1&amp;parentnodeid=a97df44f9&amp;vbahtmlprocessed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92424" y="2878582"/>
            <a:ext cx="5413248" cy="93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BD.9_3#b48e1b445?imagetipindex=3&amp;vbadefaultcenterpage=1&amp;parentnodeid=a97df44f9&amp;vbahtmlprocessed=1"/>
          <p:cNvSpPr/>
          <p:nvPr/>
        </p:nvSpPr>
        <p:spPr>
          <a:xfrm>
            <a:off x="5495004" y="3938270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图3-2-3</a:t>
            </a:r>
            <a:endParaRPr lang="en-US" altLang="zh-CN" sz="2800" dirty="0"/>
          </a:p>
        </p:txBody>
      </p:sp>
      <p:sp>
        <p:nvSpPr>
          <p:cNvPr id="5" name="QC_4_AN.10_1#b48e1b445.bracket?vbadefaultcenterpage=1&amp;parentnodeid=a97df44f9&amp;vbapositionanswer=3&amp;vbahtmlprocessed=1"/>
          <p:cNvSpPr/>
          <p:nvPr/>
        </p:nvSpPr>
        <p:spPr>
          <a:xfrm>
            <a:off x="750316" y="2183130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BD.11_1#b48e1b445.choices?vbadefaultcenterpage=1&amp;parentnodeid=a97df44f9&amp;vbahtmlprocessed=1&amp;hasbroken=1"/>
              <p:cNvSpPr/>
              <p:nvPr/>
            </p:nvSpPr>
            <p:spPr>
              <a:xfrm>
                <a:off x="356616" y="4582160"/>
                <a:ext cx="11475720" cy="55905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881630" algn="l"/>
                    <a:tab pos="5750560" algn="l"/>
                    <a:tab pos="8619489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4_BD.11_1#b48e1b445.choices?vbadefaultcenterpage=1&amp;parentnodeid=a97df44f9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582160"/>
                <a:ext cx="11475720" cy="559054"/>
              </a:xfrm>
              <a:prstGeom prst="rect">
                <a:avLst/>
              </a:prstGeom>
              <a:blipFill>
                <a:blip r:embed="rId5"/>
                <a:stretch>
                  <a:fillRect l="-1913" b="-417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2_1#aa0e350b3?imagetipindex=4&amp;hastextimagelayout=1&amp;vbadefaultcenterpage=1&amp;parentnodeid=a97df44f9&amp;vbahtmlprocessed=1&amp;hassurroun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94576" y="901630"/>
            <a:ext cx="3723050" cy="128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2_2#aa0e350b3?imagetipindex=4&amp;hastextimagelayout=1&amp;vbadefaultcenterpage=1&amp;parentnodeid=a97df44f9&amp;vbahtmlprocessed=1"/>
          <p:cNvSpPr/>
          <p:nvPr/>
        </p:nvSpPr>
        <p:spPr>
          <a:xfrm>
            <a:off x="9152058" y="2313870"/>
            <a:ext cx="1208087" cy="4756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图3-2-4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12_3#aa0e350b3?hastextimagelayout=1&amp;segpoint=1&amp;vbadefaultcenterpage=1&amp;parentnodeid=a97df44f9&amp;vbahtmlprocessed=1&amp;hasbroken=1&amp;hassurround=1"/>
              <p:cNvSpPr/>
              <p:nvPr/>
            </p:nvSpPr>
            <p:spPr>
              <a:xfrm>
                <a:off x="356616" y="888930"/>
                <a:ext cx="7232904" cy="1310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2.构建几何图形解决代数问题是“数形结合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”思</a:t>
                </a: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想的重要应用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，在计算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tan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15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时，如图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3-2-4。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sz="2800" dirty="0"/>
              </a:p>
            </p:txBody>
          </p:sp>
        </mc:Choice>
        <mc:Fallback xmlns="">
          <p:sp>
            <p:nvSpPr>
              <p:cNvPr id="4" name="QC_4_BD.12_3#aa0e350b3?hastextimagelayout=1&amp;segpoint=1&amp;vbadefaultcenterpage=1&amp;parentnodeid=a97df44f9&amp;vbahtmlprocessed=1&amp;hasbroken=1&amp;hassurroun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888930"/>
                <a:ext cx="7232904" cy="1310640"/>
              </a:xfrm>
              <a:prstGeom prst="rect">
                <a:avLst/>
              </a:prstGeom>
              <a:blipFill>
                <a:blip r:embed="rId4"/>
                <a:stretch>
                  <a:fillRect l="-3035" r="-2782" b="-102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4_BD.12_3#aa0e350b3?hastextimagelayout=1&amp;segpoint=1&amp;vbadefaultcenterpage=1&amp;parentnodeid=a97df44f9&amp;vbahtmlprocessed=1&amp;hasbroken=1&amp;hassurround=1">
                <a:extLst>
                  <a:ext uri="{FF2B5EF4-FFF2-40B4-BE49-F238E27FC236}">
                    <a16:creationId xmlns:a16="http://schemas.microsoft.com/office/drawing/2014/main" id="{2EB58B92-C05B-475D-9BB1-FE34D21324F2}"/>
                  </a:ext>
                </a:extLst>
              </p:cNvPr>
              <p:cNvSpPr/>
              <p:nvPr/>
            </p:nvSpPr>
            <p:spPr>
              <a:xfrm>
                <a:off x="356616" y="2199570"/>
                <a:ext cx="11475720" cy="19659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Rt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𝐴𝐶𝐵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延长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15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6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15</m:t>
                        </m:r>
                      </m:e>
                      <m:sup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𝐴𝐶</m:t>
                        </m:r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𝐶𝐷</m:t>
                        </m:r>
                      </m:den>
                    </m:f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2+</m:t>
                        </m:r>
                        <m:rad>
                          <m:radPr>
                            <m:degHide m:val="on"/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e>
                        </m:rad>
                      </m:den>
                    </m:f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2−</m:t>
                        </m:r>
                        <m:rad>
                          <m:radPr>
                            <m:degHide m:val="on"/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d>
                          <m:d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2+</m:t>
                            </m:r>
                            <m:rad>
                              <m:radPr>
                                <m:degHide m:val="on"/>
                                <m:ctrlPr>
                                  <a:rPr kumimoji="0" lang="en-US" altLang="zh-CN" sz="28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kumimoji="0" lang="en-US" altLang="zh-CN" sz="28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3</m:t>
                                </m:r>
                              </m:e>
                            </m:rad>
                          </m:e>
                        </m:d>
                        <m:d>
                          <m:dPr>
                            <m:ctrlPr>
                              <a:rPr kumimoji="0" lang="en-US" altLang="zh-CN" sz="2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dPr>
                          <m:e>
                            <m:r>
                              <a:rPr kumimoji="0" lang="en-US" altLang="zh-CN" sz="2800" b="0" i="0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2−</m:t>
                            </m:r>
                            <m:rad>
                              <m:radPr>
                                <m:degHide m:val="on"/>
                                <m:ctrlPr>
                                  <a:rPr kumimoji="0" lang="en-US" altLang="zh-CN" sz="28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kumimoji="0" lang="en-US" altLang="zh-CN" sz="2800" b="0" i="0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srgbClr val="00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3</m:t>
                                </m:r>
                              </m:e>
                            </m:rad>
                          </m:e>
                        </m:d>
                      </m:den>
                    </m:f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=2−</m:t>
                    </m:r>
                    <m:rad>
                      <m:radPr>
                        <m:degHide m:val="on"/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e>
                    </m:ra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kumimoji="0" lang="en-US" altLang="zh-CN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类比这种方法，计算</a:t>
                </a:r>
                <a:r>
                  <a:rPr kumimoji="0" lang="en-US" altLang="zh-CN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tan</m:t>
                    </m:r>
                    <m:r>
                      <m:rPr>
                        <m:nor/>
                      </m:rP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sSup>
                      <m:sSup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22.5</m:t>
                        </m:r>
                      </m:e>
                      <m:sup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kumimoji="0" lang="en-US" altLang="zh-CN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10000"/>
                  </a:lnSpc>
                </a:pPr>
                <a:endParaRPr lang="en-US" altLang="zh-CN" sz="2800" dirty="0"/>
              </a:p>
            </p:txBody>
          </p:sp>
        </mc:Choice>
        <mc:Fallback xmlns="">
          <p:sp>
            <p:nvSpPr>
              <p:cNvPr id="7" name="QC_4_BD.12_3#aa0e350b3?hastextimagelayout=1&amp;segpoint=1&amp;vbadefaultcenterpage=1&amp;parentnodeid=a97df44f9&amp;vbahtmlprocessed=1&amp;hasbroken=1&amp;hassurround=1">
                <a:extLst>
                  <a:ext uri="{FF2B5EF4-FFF2-40B4-BE49-F238E27FC236}">
                    <a16:creationId xmlns:a16="http://schemas.microsoft.com/office/drawing/2014/main" id="{2EB58B92-C05B-475D-9BB1-FE34D21324F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199570"/>
                <a:ext cx="11475720" cy="1965960"/>
              </a:xfrm>
              <a:prstGeom prst="rect">
                <a:avLst/>
              </a:prstGeom>
              <a:blipFill>
                <a:blip r:embed="rId5"/>
                <a:stretch>
                  <a:fillRect l="-1913" b="-49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BD.14_1#aa0e350b3.choices?hastextimagelayout=1&amp;vbadefaultcenterpage=1&amp;parentnodeid=a97df44f9&amp;vbahtmlprocessed=1&amp;hasbroken=1">
                <a:extLst>
                  <a:ext uri="{FF2B5EF4-FFF2-40B4-BE49-F238E27FC236}">
                    <a16:creationId xmlns:a16="http://schemas.microsoft.com/office/drawing/2014/main" id="{98FCCC1A-BE20-71F1-447A-9B36CC35C18A}"/>
                  </a:ext>
                </a:extLst>
              </p:cNvPr>
              <p:cNvSpPr/>
              <p:nvPr/>
            </p:nvSpPr>
            <p:spPr>
              <a:xfrm>
                <a:off x="356616" y="4909126"/>
                <a:ext cx="11475720" cy="8284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200"/>
                  </a:lnSpc>
                  <a:tabLst>
                    <a:tab pos="2881630" algn="l"/>
                    <a:tab pos="5750560" algn="l"/>
                    <a:tab pos="8619489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4_BD.14_1#aa0e350b3.choices?hastextimagelayout=1&amp;vbadefaultcenterpage=1&amp;parentnodeid=a97df44f9&amp;vbahtmlprocessed=1&amp;hasbroken=1">
                <a:extLst>
                  <a:ext uri="{FF2B5EF4-FFF2-40B4-BE49-F238E27FC236}">
                    <a16:creationId xmlns:a16="http://schemas.microsoft.com/office/drawing/2014/main" id="{98FCCC1A-BE20-71F1-447A-9B36CC35C1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909126"/>
                <a:ext cx="11475720" cy="828421"/>
              </a:xfrm>
              <a:prstGeom prst="rect">
                <a:avLst/>
              </a:prstGeom>
              <a:blipFill>
                <a:blip r:embed="rId6"/>
                <a:stretch>
                  <a:fillRect l="-1913" b="-161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4_AN.16_1#3aa6094e1.bracket?vbadefaultcenterpage=1&amp;parentnodeid=a97df44f9&amp;vbapositionanswer=5&amp;vbahtmlprocessed=1">
            <a:extLst>
              <a:ext uri="{FF2B5EF4-FFF2-40B4-BE49-F238E27FC236}">
                <a16:creationId xmlns:a16="http://schemas.microsoft.com/office/drawing/2014/main" id="{EB5DF902-F88A-D6CB-4EB1-3E2A6EDD2497}"/>
              </a:ext>
            </a:extLst>
          </p:cNvPr>
          <p:cNvSpPr/>
          <p:nvPr/>
        </p:nvSpPr>
        <p:spPr>
          <a:xfrm>
            <a:off x="3291979" y="4364820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5_1#3aa6094e1?imagetipindex=5&amp;hastextimagelayout=1&amp;vbadefaultcenterpage=1&amp;parentnodeid=a97df44f9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84652" y="1403254"/>
            <a:ext cx="2642616" cy="258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5_2#3aa6094e1?imagetipindex=5&amp;hastextimagelayout=1&amp;vbadefaultcenterpage=1&amp;parentnodeid=a97df44f9&amp;vbahtmlprocessed=1"/>
          <p:cNvSpPr/>
          <p:nvPr/>
        </p:nvSpPr>
        <p:spPr>
          <a:xfrm>
            <a:off x="9801916" y="4118006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图3-2-5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15_3#3aa6094e1?hastextimagelayout=1&amp;segpoint=1&amp;vbadefaultcenterpage=1&amp;parentnodeid=a97df44f9&amp;vbahtmlprocessed=1&amp;hasbroken=1"/>
              <p:cNvSpPr/>
              <p:nvPr/>
            </p:nvSpPr>
            <p:spPr>
              <a:xfrm>
                <a:off x="356616" y="1384967"/>
                <a:ext cx="8695944" cy="31764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（2021·资阳中考）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3-2-5是中国古代数学家赵爽用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来证明勾股定理的弦图示意图，它是由四个全等的直角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三角形和一个小正方形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𝐸𝐹𝐺𝐻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组成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，恰好拼成一个大正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方形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并延长交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6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𝐸𝐹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𝐺𝑀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的长为(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4_BD.15_3#3aa6094e1?hastextimagelayout=1&amp;segpoint=1&amp;vbadefaultcenterpage=1&amp;parentnodeid=a97df44f9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384967"/>
                <a:ext cx="8695944" cy="3176461"/>
              </a:xfrm>
              <a:prstGeom prst="rect">
                <a:avLst/>
              </a:prstGeom>
              <a:blipFill>
                <a:blip r:embed="rId4"/>
                <a:stretch>
                  <a:fillRect l="-2525" r="-351" b="-80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16_1#3aa6094e1.bracket?vbadefaultcenterpage=1&amp;parentnodeid=a97df44f9&amp;vbapositionanswer=5&amp;vbahtmlprocessed=1"/>
          <p:cNvSpPr/>
          <p:nvPr/>
        </p:nvSpPr>
        <p:spPr>
          <a:xfrm>
            <a:off x="6376924" y="3945287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BD.17_1#3aa6094e1.choices?hastextimagelayout=1&amp;vbadefaultcenterpage=1&amp;parentnodeid=a97df44f9&amp;vbahtmlprocessed=1&amp;hasbroken=1"/>
              <p:cNvSpPr/>
              <p:nvPr/>
            </p:nvSpPr>
            <p:spPr>
              <a:xfrm>
                <a:off x="356616" y="4565554"/>
                <a:ext cx="8695944" cy="73374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000"/>
                  </a:lnSpc>
                  <a:tabLst>
                    <a:tab pos="2186686" algn="l"/>
                    <a:tab pos="4360672" algn="l"/>
                    <a:tab pos="6534658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4_BD.17_1#3aa6094e1.choices?hastextimagelayout=1&amp;vbadefaultcenterpage=1&amp;parentnodeid=a97df44f9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565554"/>
                <a:ext cx="8695944" cy="733743"/>
              </a:xfrm>
              <a:prstGeom prst="rect">
                <a:avLst/>
              </a:prstGeom>
              <a:blipFill>
                <a:blip r:embed="rId5"/>
                <a:stretch>
                  <a:fillRect l="-2525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8_1#1871d9907?imagetipindex=6&amp;hastextimagelayout=1&amp;vbadefaultcenterpage=1&amp;parentnodeid=a97df44f9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4633" y="694181"/>
            <a:ext cx="2093976" cy="2944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18_2#1871d9907?imagetipindex=6&amp;hastextimagelayout=1&amp;vbadefaultcenterpage=1&amp;parentnodeid=a97df44f9&amp;vbahtmlprocessed=1"/>
          <p:cNvSpPr/>
          <p:nvPr/>
        </p:nvSpPr>
        <p:spPr>
          <a:xfrm>
            <a:off x="10137577" y="3765549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图3-2-6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18_3#1871d9907?hastextimagelayout=1&amp;segpoint=1&amp;vbadefaultcenterpage=1&amp;parentnodeid=a97df44f9&amp;vbahtmlprocessed=1&amp;hasbroken=1"/>
              <p:cNvSpPr/>
              <p:nvPr/>
            </p:nvSpPr>
            <p:spPr>
              <a:xfrm>
                <a:off x="356616" y="666750"/>
                <a:ext cx="9244584" cy="4725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（2022·抚顺中考）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抛物线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的部分图像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如图3-2-6所示，对称轴为直线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，直线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𝑘𝑥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抛物线都经过点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−3,0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。下列说法：①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𝑎𝑏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𝑐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；③若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−2,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是抛物线上的两个点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；④方程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𝑐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的两根为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；⑤当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时，函数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𝑏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有最大</a:t>
                </a:r>
                <a:endParaRPr lang="en-US" altLang="zh-CN" sz="2800" b="0" i="0" dirty="0">
                  <a:solidFill>
                    <a:srgbClr val="000000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值。其中正确的个数是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4_BD.18_3#1871d9907?hastextimagelayout=1&amp;segpoint=1&amp;vbadefaultcenterpage=1&amp;parentnodeid=a97df44f9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666750"/>
                <a:ext cx="9244584" cy="4725353"/>
              </a:xfrm>
              <a:prstGeom prst="rect">
                <a:avLst/>
              </a:prstGeom>
              <a:blipFill>
                <a:blip r:embed="rId4"/>
                <a:stretch>
                  <a:fillRect l="-2375" r="-62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19_1#1871d9907.bracket?vbadefaultcenterpage=1&amp;parentnodeid=a97df44f9&amp;vbapositionanswer=6&amp;vbahtmlprocessed=1"/>
          <p:cNvSpPr/>
          <p:nvPr/>
        </p:nvSpPr>
        <p:spPr>
          <a:xfrm>
            <a:off x="4319016" y="4612678"/>
            <a:ext cx="331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BD.20_1#1871d9907.choices?vbadefaultcenterpage=1&amp;parentnodeid=a97df44f9&amp;vbahtmlprocessed=1&amp;hasbroken=1"/>
              <p:cNvSpPr/>
              <p:nvPr/>
            </p:nvSpPr>
            <p:spPr>
              <a:xfrm>
                <a:off x="356616" y="5458459"/>
                <a:ext cx="11475720" cy="55905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100"/>
                  </a:lnSpc>
                  <a:tabLst>
                    <a:tab pos="2881630" algn="l"/>
                    <a:tab pos="5750560" algn="l"/>
                    <a:tab pos="8619489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4_BD.20_1#1871d9907.choices?vbadefaultcenterpage=1&amp;parentnodeid=a97df44f9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5458459"/>
                <a:ext cx="11475720" cy="559054"/>
              </a:xfrm>
              <a:prstGeom prst="rect">
                <a:avLst/>
              </a:prstGeom>
              <a:blipFill>
                <a:blip r:embed="rId5"/>
                <a:stretch>
                  <a:fillRect l="-1913" b="-413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0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21_1#8cd7e7fb0?imagetipindex=7&amp;hastextimagelayout=1&amp;vbadefaultcenterpage=1&amp;parentnodeid=a97df44f9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85973" y="1858962"/>
            <a:ext cx="2724912" cy="229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21_2#8cd7e7fb0?imagetipindex=7&amp;hastextimagelayout=1&amp;vbadefaultcenterpage=1&amp;parentnodeid=a97df44f9&amp;vbahtmlprocessed=1"/>
          <p:cNvSpPr/>
          <p:nvPr/>
        </p:nvSpPr>
        <p:spPr>
          <a:xfrm>
            <a:off x="9744386" y="4281106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图3-2-7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BD.21_3#8cd7e7fb0?hastextimagelayout=1&amp;segpoint=1&amp;vbadefaultcenterpage=1&amp;parentnodeid=a97df44f9&amp;vbahtmlprocessed=1&amp;hasbroken=1"/>
              <p:cNvSpPr/>
              <p:nvPr/>
            </p:nvSpPr>
            <p:spPr>
              <a:xfrm>
                <a:off x="356616" y="1831530"/>
                <a:ext cx="8613648" cy="275107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（2022·德阳中考）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如图3-2-7，已知点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−2,3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2,1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，直线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𝑘𝑥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经过点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−1,0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。试探究：直线与线段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有交点时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的变化情况，猜想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4300" b="0" i="0" u="sng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B_4_BD.21_3#8cd7e7fb0?hastextimagelayout=1&amp;segpoint=1&amp;vbadefaultcenterpage=1&amp;parentnodeid=a97df44f9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831530"/>
                <a:ext cx="8613648" cy="2751074"/>
              </a:xfrm>
              <a:prstGeom prst="rect">
                <a:avLst/>
              </a:prstGeom>
              <a:blipFill>
                <a:blip r:embed="rId4"/>
                <a:stretch>
                  <a:fillRect l="-2548" r="-1132" b="-77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4_AN.22_1#8cd7e7fb0.blank?vbadefaultcenterpage=1&amp;parentnodeid=a97df44f9&amp;vbapositionanswer=7&amp;vbahtmlprocessed=1"/>
              <p:cNvSpPr/>
              <p:nvPr/>
            </p:nvSpPr>
            <p:spPr>
              <a:xfrm>
                <a:off x="1194816" y="3669474"/>
                <a:ext cx="2429002" cy="83140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72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𝑘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𝑘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≤−3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4_AN.22_1#8cd7e7fb0.blank?vbadefaultcenterpage=1&amp;parentnodeid=a97df44f9&amp;vbapositionanswer=7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816" y="3669474"/>
                <a:ext cx="2429002" cy="831406"/>
              </a:xfrm>
              <a:prstGeom prst="rect">
                <a:avLst/>
              </a:prstGeom>
              <a:blipFill>
                <a:blip r:embed="rId5"/>
                <a:stretch>
                  <a:fillRect l="-251" r="-503" b="-154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1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23_1#bdae8bc71?imagetipindex=8&amp;hastextimagelayout=1&amp;vbadefaultcenterpage=1&amp;parentnodeid=a97df44f9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54287" y="1895538"/>
            <a:ext cx="2862072" cy="221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23_2#bdae8bc71?imagetipindex=8&amp;hastextimagelayout=1&amp;vbadefaultcenterpage=1&amp;parentnodeid=a97df44f9&amp;vbahtmlprocessed=1"/>
          <p:cNvSpPr/>
          <p:nvPr/>
        </p:nvSpPr>
        <p:spPr>
          <a:xfrm>
            <a:off x="9781279" y="4235386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图3-2-8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BD.23_3#bdae8bc71?hastextimagelayout=1&amp;segpoint=1&amp;vbadefaultcenterpage=1&amp;parentnodeid=a97df44f9&amp;vbahtmlprocessed=1&amp;hasbroken=1"/>
              <p:cNvSpPr/>
              <p:nvPr/>
            </p:nvSpPr>
            <p:spPr>
              <a:xfrm>
                <a:off x="356616" y="1877250"/>
                <a:ext cx="8485632" cy="24872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（2022·乐山中考</a:t>
                </a:r>
                <a:r>
                  <a:rPr lang="en-US" altLang="zh-CN" sz="2800" b="1" i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如果一个矩形内部能用一些正方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形铺满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，既不重叠，又无缝隙，就称它为“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优美矩形”，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3-2-8，“优美矩形”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的周长为26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，那么正方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形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的边长为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B_4_BD.23_3#bdae8bc71?hastextimagelayout=1&amp;segpoint=1&amp;vbadefaultcenterpage=1&amp;parentnodeid=a97df44f9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877250"/>
                <a:ext cx="8485632" cy="2487232"/>
              </a:xfrm>
              <a:prstGeom prst="rect">
                <a:avLst/>
              </a:prstGeom>
              <a:blipFill>
                <a:blip r:embed="rId4"/>
                <a:stretch>
                  <a:fillRect l="-2586" r="-2227" b="-9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4_AN.24_1#bdae8bc71.blank?vbadefaultcenterpage=1&amp;parentnodeid=a97df44f9&amp;vbapositionanswer=8&amp;vbahtmlprocessed=1"/>
          <p:cNvSpPr/>
          <p:nvPr/>
        </p:nvSpPr>
        <p:spPr>
          <a:xfrm>
            <a:off x="2593594" y="3759390"/>
            <a:ext cx="2889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25_1#52c1fcc4d?imagetipindex=9&amp;hastextimagelayout=1&amp;vbadefaultcenterpage=1&amp;parentnodeid=a97df44f9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51491" y="861790"/>
            <a:ext cx="2286000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25_2#52c1fcc4d?imagetipindex=9&amp;hastextimagelayout=1&amp;vbadefaultcenterpage=1&amp;parentnodeid=a97df44f9&amp;vbahtmlprocessed=1"/>
          <p:cNvSpPr/>
          <p:nvPr/>
        </p:nvSpPr>
        <p:spPr>
          <a:xfrm>
            <a:off x="9990448" y="3128486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图3-2-9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4_BD.25_3#52c1fcc4d?hastextimagelayout=1&amp;segpoint=1&amp;vbadefaultcenterpage=1&amp;parentnodeid=a97df44f9&amp;vbahtmlprocessed=1&amp;hasbroken=1"/>
              <p:cNvSpPr/>
              <p:nvPr/>
            </p:nvSpPr>
            <p:spPr>
              <a:xfrm>
                <a:off x="356616" y="843502"/>
                <a:ext cx="9052560" cy="31322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（2022·丽水中考）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因疫情防控需要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，一辆货车先从甲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地出发运送防疫物资到乙地，稍后一辆轿车从甲地急送防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疫专家到乙地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。已知甲、乙两地的路程是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330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，货车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行驶时的速度是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km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。两车离甲地的路程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𝑠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km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与时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间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的函数图像如图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3−2−9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O_4_BD.25_3#52c1fcc4d?hastextimagelayout=1&amp;segpoint=1&amp;vbadefaultcenterpage=1&amp;parentnodeid=a97df44f9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843502"/>
                <a:ext cx="9052560" cy="3132265"/>
              </a:xfrm>
              <a:prstGeom prst="rect">
                <a:avLst/>
              </a:prstGeom>
              <a:blipFill>
                <a:blip r:embed="rId4"/>
                <a:stretch>
                  <a:fillRect l="-2424" r="-741" b="-79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5#319711e6d?hastextimagelayout=1&amp;vbadefaultcenterpage=1&amp;parentnodeid=52c1fcc4d&amp;vbahtmlprocessed=1&amp;hasbroken=1"/>
              <p:cNvSpPr/>
              <p:nvPr/>
            </p:nvSpPr>
            <p:spPr>
              <a:xfrm>
                <a:off x="356616" y="4051268"/>
                <a:ext cx="11475720" cy="5716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O_5#319711e6d?hastextimagelayout=1&amp;vbadefaultcenterpage=1&amp;parentnodeid=52c1fcc4d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051268"/>
                <a:ext cx="11475720" cy="571627"/>
              </a:xfrm>
              <a:prstGeom prst="rect">
                <a:avLst/>
              </a:prstGeom>
              <a:blipFill>
                <a:blip r:embed="rId5"/>
                <a:stretch>
                  <a:fillRect l="-1913" b="-38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5_AN.26_1#319711e6d?vbadefaultcenterpage=1&amp;parentnodeid=52c1fcc4d&amp;vbahtmlprocessed=1&amp;hasbroken=1"/>
              <p:cNvSpPr/>
              <p:nvPr/>
            </p:nvSpPr>
            <p:spPr>
              <a:xfrm>
                <a:off x="356616" y="4633690"/>
                <a:ext cx="11475720" cy="1207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解：观察函数图像可知，货车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走了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90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𝑎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=90÷60=1.5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O_5_AN.26_1#319711e6d?vbadefaultcenterpage=1&amp;parentnodeid=52c1fcc4d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633690"/>
                <a:ext cx="11475720" cy="1207072"/>
              </a:xfrm>
              <a:prstGeom prst="rect">
                <a:avLst/>
              </a:prstGeom>
              <a:blipFill>
                <a:blip r:embed="rId6"/>
                <a:stretch>
                  <a:fillRect l="-1913" b="-19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ffbb929c7.fixed?vbadefaultcenterpage=1&amp;parentnodeid=7546f8ab6&amp;vbahtmlprocessed=1"/>
          <p:cNvSpPr/>
          <p:nvPr/>
        </p:nvSpPr>
        <p:spPr>
          <a:xfrm>
            <a:off x="868680" y="2048256"/>
            <a:ext cx="10799064" cy="8778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第三部分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方法培优</a:t>
            </a:r>
            <a:endParaRPr lang="en-US" altLang="zh-CN" sz="4000" dirty="0"/>
          </a:p>
        </p:txBody>
      </p:sp>
      <p:sp>
        <p:nvSpPr>
          <p:cNvPr id="3" name="C_2_BD#ffbb929c7.fixed?vbadefaultcenterpage=1&amp;parentnodeid=7546f8ab6&amp;vbahtmlprocessed=1"/>
          <p:cNvSpPr/>
          <p:nvPr/>
        </p:nvSpPr>
        <p:spPr>
          <a:xfrm>
            <a:off x="868680" y="3273552"/>
            <a:ext cx="10799064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第2讲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数形结合思想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#0e712bfa3?vbadefaultcenterpage=1&amp;parentnodeid=52c1fcc4d&amp;vbahtmlprocessed=1&amp;hasbroken=1"/>
              <p:cNvSpPr/>
              <p:nvPr/>
            </p:nvSpPr>
            <p:spPr>
              <a:xfrm>
                <a:off x="356616" y="1285748"/>
                <a:ext cx="11475720" cy="5716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（2）求轿车离甲地的路程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𝑠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km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与时间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𝑡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的函数表达式；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5#0e712bfa3?vbadefaultcenterpage=1&amp;parentnodeid=52c1fcc4d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85748"/>
                <a:ext cx="11475720" cy="571627"/>
              </a:xfrm>
              <a:prstGeom prst="rect">
                <a:avLst/>
              </a:prstGeom>
              <a:blipFill>
                <a:blip r:embed="rId3"/>
                <a:stretch>
                  <a:fillRect l="-1913" b="-372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7_1#0e712bfa3?vbadefaultcenterpage=1&amp;parentnodeid=52c1fcc4d&amp;vbahtmlprocessed=1&amp;hasbroken=1"/>
              <p:cNvSpPr/>
              <p:nvPr/>
            </p:nvSpPr>
            <p:spPr>
              <a:xfrm>
                <a:off x="356616" y="1859280"/>
                <a:ext cx="11475720" cy="35392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设轿车离甲地的路程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𝑠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km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与时间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的函数表达式为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𝑘𝑡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1.5,0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3,150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代入得，</a:t>
                </a:r>
                <a:endParaRPr lang="en-US" altLang="zh-CN" sz="2800" dirty="0"/>
              </a:p>
              <a:p>
                <a:pPr algn="l" latinLnBrk="1">
                  <a:lnSpc>
                    <a:spcPts val="83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&amp;1.5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𝑘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𝑏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=0</m:t>
                            </m:r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微软雅黑" pitchFamily="34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&amp;3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𝑘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𝑏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=150</m:t>
                            </m:r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微软雅黑" pitchFamily="34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𝑘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=100</m:t>
                            </m:r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微软雅黑" pitchFamily="34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𝑏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=−150</m:t>
                            </m:r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微软雅黑" pitchFamily="34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∴轿车离甲地的路程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𝑠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km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与时间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的函数表达式为</a:t>
                </a:r>
                <a:r>
                  <a:rPr lang="en-US" altLang="zh-CN" sz="900" b="0" i="0" u="none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=100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−150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5_AN.27_1#0e712bfa3?vbadefaultcenterpage=1&amp;parentnodeid=52c1fcc4d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859280"/>
                <a:ext cx="11475720" cy="3539236"/>
              </a:xfrm>
              <a:prstGeom prst="rect">
                <a:avLst/>
              </a:prstGeom>
              <a:blipFill>
                <a:blip r:embed="rId4"/>
                <a:stretch>
                  <a:fillRect l="-1913" b="-67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#39d0abd15?vbadefaultcenterpage=1&amp;parentnodeid=52c1fcc4d&amp;vbahtmlprocessed=1"/>
          <p:cNvSpPr/>
          <p:nvPr/>
        </p:nvSpPr>
        <p:spPr>
          <a:xfrm>
            <a:off x="356616" y="1489932"/>
            <a:ext cx="1147572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（3）问轿车比货车早多少时间到达乙地。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8_1#39d0abd15?vbadefaultcenterpage=1&amp;parentnodeid=52c1fcc4d&amp;vbahtmlprocessed=1"/>
              <p:cNvSpPr/>
              <p:nvPr/>
            </p:nvSpPr>
            <p:spPr>
              <a:xfrm>
                <a:off x="356616" y="2067020"/>
                <a:ext cx="11475720" cy="3127312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=330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=100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−150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𝑡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=4.8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两车相遇后，货车还需继续行驶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330−150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÷60=3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h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货车到达乙地共需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−4.8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=1.2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∴轿车比货车早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1.2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微软雅黑" pitchFamily="34" charset="0"/>
                        <a:ea typeface="微软雅黑" pitchFamily="34" charset="-122"/>
                        <a:cs typeface="微软雅黑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到达乙地。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5_AN.28_1#39d0abd15?vbadefaultcenterpage=1&amp;parentnodeid=52c1fcc4d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067020"/>
                <a:ext cx="11475720" cy="3127312"/>
              </a:xfrm>
              <a:prstGeom prst="rect">
                <a:avLst/>
              </a:prstGeom>
              <a:blipFill>
                <a:blip r:embed="rId3"/>
                <a:stretch>
                  <a:fillRect l="-19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ffbb929c7?linknodeid=d3ac1f5e4&amp;catalogrefid=d3ac1f5e4&amp;vbahtmlprocessed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3145536"/>
            <a:ext cx="356616" cy="356616"/>
          </a:xfrm>
          <a:prstGeom prst="rect">
            <a:avLst/>
          </a:prstGeom>
        </p:spPr>
      </p:pic>
      <p:sp>
        <p:nvSpPr>
          <p:cNvPr id="3" name="C_1#目录1:ffbb929c7?linknodeid=d3ac1f5e4&amp;catalogrefid=d3ac1f5e4&amp;vbahtmlprocessed=1">
            <a:hlinkClick r:id="rId3" action="ppaction://hlinksldjump"/>
          </p:cNvPr>
          <p:cNvSpPr/>
          <p:nvPr/>
        </p:nvSpPr>
        <p:spPr>
          <a:xfrm>
            <a:off x="4773168" y="3008376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经典试题解析</a:t>
            </a:r>
            <a:endParaRPr lang="en-US" altLang="zh-CN" sz="3600" dirty="0"/>
          </a:p>
        </p:txBody>
      </p:sp>
      <p:pic>
        <p:nvPicPr>
          <p:cNvPr id="4" name="C_1#目录1:ffbb929c7?linknodeid=a97df44f9&amp;catalogrefid=a97df44f9&amp;vbahtmlprocessed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4050792"/>
            <a:ext cx="356616" cy="356616"/>
          </a:xfrm>
          <a:prstGeom prst="rect">
            <a:avLst/>
          </a:prstGeom>
        </p:spPr>
      </p:pic>
      <p:sp>
        <p:nvSpPr>
          <p:cNvPr id="5" name="C_1#目录1:ffbb929c7?linknodeid=a97df44f9&amp;catalogrefid=a97df44f9&amp;vbahtmlprocessed=1">
            <a:hlinkClick r:id="rId5" action="ppaction://hlinksldjump"/>
          </p:cNvPr>
          <p:cNvSpPr/>
          <p:nvPr/>
        </p:nvSpPr>
        <p:spPr>
          <a:xfrm>
            <a:off x="4773168" y="3904488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3600" dirty="0"/>
          </a:p>
        </p:txBody>
      </p:sp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cd5ba4e04?vbadefaultcenterpage=1&amp;parentnodeid=ffbb929c7&amp;vbahtmlprocessed=1"/>
          <p:cNvSpPr/>
          <p:nvPr/>
        </p:nvSpPr>
        <p:spPr>
          <a:xfrm>
            <a:off x="356616" y="779303"/>
            <a:ext cx="11475720" cy="50525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形结合思想是数学教学内容的主线之一。如：用画线段图、框架图、列表法来分析问题；借数轴表示数、确定不等式组的解集；借助图像研究函数的性质，即图像的几何特征与数量特征；利用图像解释二元一次方程组的解与两直线交点坐标的关系；处理不等式时，联系相关函数，分析其几何意义，从图形上求解或寻找解题思路；利用图形解释、说明公式、法则的由来与合理性；借勾股定理、锐角三角函数解三角形相关问题；用相似比精准描述图形的大小关系；圆中的点、线与圆的位置，借数量关系精准定义；借直角坐标系研究图形的变换问题；二次函数与几何的综合问题等。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cd5ba4e04?vbadefaultcenterpage=1&amp;parentnodeid=ffbb929c7&amp;vbahtmlprocessed=1"/>
          <p:cNvSpPr/>
          <p:nvPr/>
        </p:nvSpPr>
        <p:spPr>
          <a:xfrm>
            <a:off x="356616" y="2059463"/>
            <a:ext cx="11475720" cy="249218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数”和“形”是从两个方面反映事物的特点，它主要是指数与形之间的一一对应关系，即把抽象的数学语言、数量关系与直观的几何图形、位置关系结合起来，通过“以形助数”或“以数解形”，把抽象思维与形象思维结合起来，使复杂问题简单化、抽象问题具体化，从而起到简化解题过程的目的。</a:t>
            </a:r>
            <a:endParaRPr lang="en-US" altLang="zh-CN" sz="2800" spc="-5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6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3ac1f5e4.fixed?vbadefaultcenterpage=1&amp;parentnodeid=ffbb929c7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经典试题解析</a:t>
            </a:r>
            <a:endParaRPr lang="en-US" altLang="zh-CN" sz="5500" dirty="0"/>
          </a:p>
        </p:txBody>
      </p:sp>
      <p:sp>
        <p:nvSpPr>
          <p:cNvPr id="3" name="C_3#d3ac1f5e4.fixed?vbadefaultcenterpage=1&amp;parentnodeid=ffbb929c7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7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6c9839f8?vbadefaultcenterpage=1&amp;parentnodeid=d3ac1f5e4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类型1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以数解形</a:t>
            </a:r>
            <a:endParaRPr lang="en-US" altLang="zh-CN" sz="3000" dirty="0"/>
          </a:p>
        </p:txBody>
      </p:sp>
      <p:sp>
        <p:nvSpPr>
          <p:cNvPr id="3" name="QB_5_BD.1_1#e4dfcfd06?segpoint=1&amp;vbadefaultcenterpage=1&amp;parentnodeid=c6c9839f8&amp;vbahtmlprocessed=1&amp;hasbroken=1"/>
          <p:cNvSpPr/>
          <p:nvPr/>
        </p:nvSpPr>
        <p:spPr>
          <a:xfrm>
            <a:off x="356616" y="1220978"/>
            <a:ext cx="11475720" cy="12070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8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 spc="-50" dirty="0">
                <a:solidFill>
                  <a:srgbClr val="29964C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（2022·江西中考）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沐沐用七巧板拼了一个对角线长为2的正方形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，再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 spc="-5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用这副七巧板拼成一个长方形</a:t>
            </a:r>
            <a:r>
              <a:rPr lang="en-US" altLang="zh-CN" sz="2800" b="0" i="0" spc="-5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（如图3-2-1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），则长方形的对角线长为</a:t>
            </a:r>
            <a:r>
              <a:rPr lang="en-US" altLang="zh-CN" sz="28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800" b="0" i="0" spc="-5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spc="-50" dirty="0"/>
          </a:p>
        </p:txBody>
      </p:sp>
      <p:pic>
        <p:nvPicPr>
          <p:cNvPr id="4" name="QB_5_BD.1_2#e4dfcfd06?imagetipindex=1&amp;vbadefaultcenterpage=1&amp;parentnodeid=c6c9839f8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9272" y="2565400"/>
            <a:ext cx="5550408" cy="211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B_5_BD.1_3#e4dfcfd06?imagetipindex=1&amp;vbadefaultcenterpage=1&amp;parentnodeid=c6c9839f8&amp;vbahtmlprocessed=1"/>
          <p:cNvSpPr/>
          <p:nvPr/>
        </p:nvSpPr>
        <p:spPr>
          <a:xfrm>
            <a:off x="5490432" y="4804664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图3-2-1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5_AN.2_1#e4dfcfd06.blank?vbadefaultcenterpage=1&amp;parentnodeid=c6c9839f8&amp;vbapositionanswer=1&amp;vbahtmlprocessed=1"/>
              <p:cNvSpPr/>
              <p:nvPr/>
            </p:nvSpPr>
            <p:spPr>
              <a:xfrm>
                <a:off x="11002391" y="1745170"/>
                <a:ext cx="433578" cy="60915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6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B_5_AN.2_1#e4dfcfd06.blank?vbadefaultcenterpage=1&amp;parentnodeid=c6c9839f8&amp;vbapositionanswer=1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2391" y="1745170"/>
                <a:ext cx="433578" cy="609156"/>
              </a:xfrm>
              <a:prstGeom prst="rect">
                <a:avLst/>
              </a:prstGeom>
              <a:blipFill>
                <a:blip r:embed="rId4"/>
                <a:stretch>
                  <a:fillRect l="-2817" r="-14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8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EX.3_1#e4dfcfd06?vbadefaultcenterpage=1&amp;parentnodeid=c6c9839f8&amp;vbahtmlprocessed=1"/>
          <p:cNvSpPr/>
          <p:nvPr/>
        </p:nvSpPr>
        <p:spPr>
          <a:xfrm>
            <a:off x="356616" y="1068324"/>
            <a:ext cx="11475720" cy="1852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思路分析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根据拼图过程可知，长方形的长是正方形的对角线，长度为2，长方形的宽是正方形对角线的一半，长度为1，然后利用勾股定理即可解决问题。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AS.4_1#e4dfcfd06?vbadefaultcenterpage=1&amp;parentnodeid=c6c9839f8&amp;vbahtmlprocessed=1&amp;hasbroken=1"/>
              <p:cNvSpPr/>
              <p:nvPr/>
            </p:nvSpPr>
            <p:spPr>
              <a:xfrm>
                <a:off x="356616" y="2996247"/>
                <a:ext cx="11475720" cy="26196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根据拼图可知，长方形的长是正方形的对角线，长度为2；长方形的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宽是正方形对角线的一半，长度为1，</a:t>
                </a:r>
                <a:endParaRPr lang="en-US" altLang="zh-CN" sz="2800" dirty="0"/>
              </a:p>
              <a:p>
                <a:pPr algn="l" latinLnBrk="1">
                  <a:lnSpc>
                    <a:spcPts val="57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∴利用勾股定理可得，长方形的对角线长为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56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故答案为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B_5_AS.4_1#e4dfcfd06?vbadefaultcenterpage=1&amp;parentnodeid=c6c9839f8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996247"/>
                <a:ext cx="11475720" cy="2619693"/>
              </a:xfrm>
              <a:prstGeom prst="rect">
                <a:avLst/>
              </a:prstGeom>
              <a:blipFill>
                <a:blip r:embed="rId3"/>
                <a:stretch>
                  <a:fillRect l="-1913" r="-79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9checked= 1 &amp; amp; version = 1.0.5checked=1&amp;version=1.0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bc84b32f?vbadefaultcenterpage=1&amp;parentnodeid=d3ac1f5e4&amp;vbahtmlprocessed=1"/>
          <p:cNvSpPr/>
          <p:nvPr/>
        </p:nvSpPr>
        <p:spPr>
          <a:xfrm>
            <a:off x="356616" y="539496"/>
            <a:ext cx="11475720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类型2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以形助数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5#45c19eb3d?vbadefaultcenterpage=1&amp;parentnodeid=8bc84b32f&amp;vbahtmlprocessed=1&amp;hasbroken=1"/>
              <p:cNvSpPr/>
              <p:nvPr/>
            </p:nvSpPr>
            <p:spPr>
              <a:xfrm>
                <a:off x="356616" y="1155700"/>
                <a:ext cx="11475720" cy="1484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3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（2022·泰安中考）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一元二次方程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+2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+12=−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的根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的情况是(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C_5#45c19eb3d?vbadefaultcenterpage=1&amp;parentnodeid=8bc84b32f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55700"/>
                <a:ext cx="11475720" cy="1484440"/>
              </a:xfrm>
              <a:prstGeom prst="rect">
                <a:avLst/>
              </a:prstGeom>
              <a:blipFill>
                <a:blip r:embed="rId3"/>
                <a:stretch>
                  <a:fillRect l="-1913" r="-1647" b="-156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5_1#45c19eb3d.bracket?vbadefaultcenterpage=1&amp;parentnodeid=8bc84b32f&amp;vbapositionanswer=2&amp;vbahtmlprocessed=1"/>
          <p:cNvSpPr/>
          <p:nvPr/>
        </p:nvSpPr>
        <p:spPr>
          <a:xfrm>
            <a:off x="2172716" y="2073148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5" name="QC_5_BD.6_1#45c19eb3d.choices?vbadefaultcenterpage=1&amp;parentnodeid=8bc84b32f&amp;vbahtmlprocessed=1"/>
          <p:cNvSpPr/>
          <p:nvPr/>
        </p:nvSpPr>
        <p:spPr>
          <a:xfrm>
            <a:off x="356616" y="2714688"/>
            <a:ext cx="11475720" cy="249186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A.有一个正根，一个负根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B.有两个正根，且有一根大于9小于12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C.有两个正根，且都小于12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D.有两个正根，且有一根大于12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 name="合心科技出品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1546</Words>
  <Application>Microsoft Office PowerPoint</Application>
  <PresentationFormat>宽屏</PresentationFormat>
  <Paragraphs>118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等线</vt:lpstr>
      <vt:lpstr>KaiTi</vt:lpstr>
      <vt:lpstr>SimSun</vt:lpstr>
      <vt:lpstr>微软雅黑</vt:lpstr>
      <vt:lpstr>Arial</vt:lpstr>
      <vt:lpstr>Calibri</vt:lpstr>
      <vt:lpstr>Cambria Math</vt:lpstr>
      <vt:lpstr>Times New Roman</vt:lpstr>
      <vt:lpstr>合心科技出品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合心科技出品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合心科技出品</dc:title>
  <dc:subject/>
  <dc:creator>合心科技出品</dc:creator>
  <cp:keywords/>
  <dc:description/>
  <cp:lastModifiedBy>1</cp:lastModifiedBy>
  <cp:revision>5</cp:revision>
  <dcterms:created xsi:type="dcterms:W3CDTF">2023-03-10T00:37:49Z</dcterms:created>
  <dcterms:modified xsi:type="dcterms:W3CDTF">2023-03-21T03:35:01Z</dcterms:modified>
  <cp:category/>
  <cp:contentStatus/>
</cp:coreProperties>
</file>