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88" r:id="rId16"/>
    <p:sldId id="270" r:id="rId17"/>
    <p:sldId id="271" r:id="rId18"/>
    <p:sldId id="272" r:id="rId19"/>
    <p:sldId id="290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92" r:id="rId29"/>
    <p:sldId id="281" r:id="rId30"/>
    <p:sldId id="293" r:id="rId31"/>
    <p:sldId id="282" r:id="rId32"/>
    <p:sldId id="283" r:id="rId33"/>
    <p:sldId id="284" r:id="rId34"/>
    <p:sldId id="294" r:id="rId35"/>
    <p:sldId id="285" r:id="rId36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113" d="100"/>
          <a:sy n="113" d="100"/>
        </p:scale>
        <p:origin x="47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417091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slide" Target="../slides/slide3.xml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math#pid=6405f22d5c2a3fb1cab2a648#tid=640800947caecc000967dac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3670695B-EBDC-328F-3D48-1CA20A7B602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414" y="0"/>
            <a:ext cx="1218117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?linknodeid=back_to_first_catalog" descr="preencoded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3384" y="6108192"/>
            <a:ext cx="1133856" cy="758952"/>
          </a:xfrm>
          <a:prstGeom prst="rect">
            <a:avLst/>
          </a:prstGeom>
        </p:spPr>
      </p:pic>
      <p:pic>
        <p:nvPicPr>
          <p:cNvPr id="4" name="MasterShapeName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652760" y="182880"/>
            <a:ext cx="1417320" cy="393192"/>
          </a:xfrm>
          <a:prstGeom prst="rect">
            <a:avLst/>
          </a:prstGeom>
        </p:spPr>
      </p:pic>
      <p:sp>
        <p:nvSpPr>
          <p:cNvPr id="5" name="MasterShapeName"/>
          <p:cNvSpPr/>
          <p:nvPr/>
        </p:nvSpPr>
        <p:spPr>
          <a:xfrm>
            <a:off x="429768" y="219456"/>
            <a:ext cx="3236976" cy="3200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600" b="1" i="0" dirty="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2023年    初 中 终 结 性 练 习 · 数 学</a:t>
            </a:r>
            <a:endParaRPr lang="en-US" sz="16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7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0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3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5" Type="http://schemas.openxmlformats.org/officeDocument/2006/relationships/slide" Target="slide20.xml"/><Relationship Id="rId4" Type="http://schemas.openxmlformats.org/officeDocument/2006/relationships/image" Target="../media/image8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9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5.png"/><Relationship Id="rId4" Type="http://schemas.openxmlformats.org/officeDocument/2006/relationships/image" Target="../media/image61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a063936d0?vbadefaultcenterpage=1&amp;parentnodeid=a0e3e629b&amp;vbahtmlprocessed=1"/>
          <p:cNvSpPr/>
          <p:nvPr/>
        </p:nvSpPr>
        <p:spPr>
          <a:xfrm>
            <a:off x="356616" y="539496"/>
            <a:ext cx="11475720" cy="849376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500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类型2</a:t>
            </a:r>
            <a:r>
              <a:rPr lang="en-US" altLang="zh-CN" sz="30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3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非格点图形问题的转化</a:t>
            </a:r>
            <a:endParaRPr lang="en-US" altLang="zh-CN" sz="3000" dirty="0"/>
          </a:p>
        </p:txBody>
      </p:sp>
      <p:pic>
        <p:nvPicPr>
          <p:cNvPr id="3" name="QC_5_BD.6_1#b8968d788?imagetipindex=3&amp;hastextimagelayout=1&amp;vbadefaultcenterpage=1&amp;parentnodeid=a063936d0&amp;vbahtmlprocessed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557378" y="1239266"/>
            <a:ext cx="2130552" cy="2212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4" name="QC_5_BD.6_2#b8968d788?imagetipindex=3&amp;hastextimagelayout=1&amp;vbadefaultcenterpage=1&amp;parentnodeid=a063936d0&amp;vbahtmlprocessed=1"/>
          <p:cNvSpPr/>
          <p:nvPr/>
        </p:nvSpPr>
        <p:spPr>
          <a:xfrm>
            <a:off x="10018610" y="3579114"/>
            <a:ext cx="1208087" cy="99568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图3-1-3</a:t>
            </a:r>
            <a:endParaRPr lang="en-US" altLang="zh-CN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5_BD.6_3#b8968d788?hastextimagelayout=1&amp;segpoint=1&amp;vbadefaultcenterpage=1&amp;parentnodeid=a063936d0&amp;vbahtmlprocessed=1&amp;hasbroken=1"/>
              <p:cNvSpPr/>
              <p:nvPr/>
            </p:nvSpPr>
            <p:spPr>
              <a:xfrm>
                <a:off x="356616" y="1220978"/>
                <a:ext cx="9208008" cy="1847152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例2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1" i="0" dirty="0">
                    <a:solidFill>
                      <a:srgbClr val="29964C"/>
                    </a:solidFill>
                    <a:latin typeface="KaiTi" pitchFamily="34" charset="0"/>
                    <a:ea typeface="KaiTi" pitchFamily="34" charset="-122"/>
                    <a:cs typeface="KaiTi" pitchFamily="34" charset="-120"/>
                  </a:rPr>
                  <a:t>（2022·广元中考）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如图3-1-3，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在正方形方格纸中，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每个小正方形的边长都相等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𝐷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</a:t>
                </a:r>
                <a:r>
                  <a:rPr lang="en-US" altLang="zh-CN" sz="100" b="0" i="0" kern="0" spc="-9990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&gt;</a:t>
                </a:r>
                <a:r>
                  <a:rPr lang="en-US" altLang="zh-CN" sz="900" b="0" i="0" u="none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都在格点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处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𝐴𝐵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𝐶𝐷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相交于点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cos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∠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𝐴𝑃𝐶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的值为(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5" name="QC_5_BD.6_3#b8968d788?hastextimagelayout=1&amp;segpoint=1&amp;vbadefaultcenterpage=1&amp;parentnodeid=a063936d0&amp;vbahtmlprocessed=1&amp;hasbroken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616" y="1220978"/>
                <a:ext cx="9208008" cy="1847152"/>
              </a:xfrm>
              <a:prstGeom prst="rect">
                <a:avLst/>
              </a:prstGeom>
              <a:blipFill>
                <a:blip r:embed="rId4"/>
                <a:stretch>
                  <a:fillRect l="-2384" b="-1287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QC_5_AN.7_1#b8968d788.bracket?vbadefaultcenterpage=1&amp;parentnodeid=a063936d0&amp;vbapositionanswer=2&amp;vbahtmlprocessed=1"/>
          <p:cNvSpPr/>
          <p:nvPr/>
        </p:nvSpPr>
        <p:spPr>
          <a:xfrm>
            <a:off x="8073263" y="2501138"/>
            <a:ext cx="304800" cy="57194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QC_5_BD.8_1#b8968d788.choices?hastextimagelayout=1&amp;vbadefaultcenterpage=1&amp;parentnodeid=a063936d0&amp;vbahtmlprocessed=1&amp;hasbroken=1"/>
              <p:cNvSpPr/>
              <p:nvPr/>
            </p:nvSpPr>
            <p:spPr>
              <a:xfrm>
                <a:off x="356616" y="3073400"/>
                <a:ext cx="9208008" cy="73558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6000"/>
                  </a:lnSpc>
                  <a:tabLst>
                    <a:tab pos="2314702" algn="l"/>
                    <a:tab pos="4616704" algn="l"/>
                    <a:tab pos="6918706" algn="l"/>
                  </a:tabLst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2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2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3</m:t>
                            </m:r>
                          </m:e>
                        </m:rad>
                      </m:num>
                      <m:den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</a:t>
                </a:r>
                <a:r>
                  <a:rPr lang="en-US" altLang="zh-CN" sz="100" b="0" i="0" kern="0" spc="-9990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&gt;</a:t>
                </a:r>
                <a:r>
                  <a:rPr lang="en-US" altLang="zh-CN" sz="900" b="0" i="0" u="none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  <m:rad>
                          <m:radPr>
                            <m:degHide m:val="on"/>
                            <m:ctrlPr>
                              <a:rPr lang="en-US" altLang="zh-CN" sz="2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2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5</m:t>
                            </m:r>
                          </m:e>
                        </m:rad>
                      </m:num>
                      <m:den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</a:t>
                </a:r>
                <a:r>
                  <a:rPr lang="en-US" altLang="zh-CN" sz="100" b="0" i="0" kern="0" spc="-9990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&gt;</a:t>
                </a:r>
                <a:r>
                  <a:rPr lang="en-US" altLang="zh-CN" sz="900" b="0" i="0" u="none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</a:t>
                </a:r>
                <a:r>
                  <a:rPr lang="en-US" altLang="zh-CN" sz="100" b="0" i="0" kern="0" spc="-9990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&gt;</a:t>
                </a:r>
                <a:r>
                  <a:rPr lang="en-US" altLang="zh-CN" sz="900" b="0" i="0" u="none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2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2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5</m:t>
                            </m:r>
                          </m:e>
                        </m:rad>
                      </m:num>
                      <m:den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7" name="QC_5_BD.8_1#b8968d788.choices?hastextimagelayout=1&amp;vbadefaultcenterpage=1&amp;parentnodeid=a063936d0&amp;vbahtmlprocessed=1&amp;hasbroken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616" y="3073400"/>
                <a:ext cx="9208008" cy="735584"/>
              </a:xfrm>
              <a:prstGeom prst="rect">
                <a:avLst/>
              </a:prstGeom>
              <a:blipFill>
                <a:blip r:embed="rId5"/>
                <a:stretch>
                  <a:fillRect l="-2384" b="-1735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QC_5_EX.9_1#b8968d788?vbadefaultcenterpage=1&amp;parentnodeid=a063936d0&amp;vbahtmlprocessed=1&amp;hasbroken=1"/>
              <p:cNvSpPr/>
              <p:nvPr/>
            </p:nvSpPr>
            <p:spPr>
              <a:xfrm>
                <a:off x="356616" y="4152900"/>
                <a:ext cx="11475720" cy="1852105"/>
              </a:xfrm>
              <a:prstGeom prst="rect">
                <a:avLst/>
              </a:prstGeom>
              <a:noFill/>
              <a:ln/>
            </p:spPr>
            <p:txBody>
              <a:bodyPr wrap="squar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dirty="0" err="1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思路分析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2800" b="0" i="0" dirty="0" err="1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把线段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𝐴𝐵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向上平移1个单位长度得到线段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𝐸𝐷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</a:p>
              <a:p>
                <a:pPr latinLnBrk="1">
                  <a:lnSpc>
                    <a:spcPct val="150000"/>
                  </a:lnSpc>
                </a:pP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∠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𝐴𝑃𝐶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=∠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𝐸𝐷𝐶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。连接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𝐶𝐸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，由勾股定理逆定理可知，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△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𝐷𝐶𝐸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为直角三角形，把求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cos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∠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𝐴𝑃𝐶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的值转化为求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cos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∠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𝐸𝐷𝐶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的值即可</a:t>
                </a:r>
                <a:r>
                  <a:rPr lang="en-US" altLang="zh-CN" sz="2800" i="0" dirty="0"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解答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8" name="QC_5_EX.9_1#b8968d788?vbadefaultcenterpage=1&amp;parentnodeid=a063936d0&amp;vbahtmlprocessed=1&amp;hasbroken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616" y="4152900"/>
                <a:ext cx="11475720" cy="1852105"/>
              </a:xfrm>
              <a:prstGeom prst="rect">
                <a:avLst/>
              </a:prstGeom>
              <a:blipFill>
                <a:blip r:embed="rId6"/>
                <a:stretch>
                  <a:fillRect l="-1913" b="-1184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  <p:bldP spid="8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5_AS.10_1#b8968d788?vbadefaultcenterpage=1&amp;parentnodeid=a063936d0&amp;vbahtmlprocessed=1&amp;hasbroken=1"/>
              <p:cNvSpPr/>
              <p:nvPr/>
            </p:nvSpPr>
            <p:spPr>
              <a:xfrm>
                <a:off x="356616" y="745426"/>
                <a:ext cx="11475720" cy="469811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i="0" dirty="0" err="1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解答</a:t>
                </a:r>
                <a:r>
                  <a:rPr lang="en-US" altLang="zh-CN" sz="280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如图3-1-4，把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𝐴𝐵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向上平移1个单位长度得到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𝐸𝐷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，连接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𝐶𝐸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𝐷𝐸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//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𝐴𝐵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∴∠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𝐴𝑃𝐶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=∠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𝐸𝐷𝐶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lang="en-US" altLang="zh-CN" sz="2800" dirty="0"/>
              </a:p>
              <a:p>
                <a:pPr latinLnBrk="1">
                  <a:lnSpc>
                    <a:spcPts val="58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△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𝐷𝐶𝐸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中，有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𝐸𝐶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en-US" altLang="zh-CN" sz="2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2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+</m:t>
                        </m:r>
                        <m:sSup>
                          <m:sSupPr>
                            <m:ctrlPr>
                              <a:rPr lang="en-US" altLang="zh-CN" sz="2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1</m:t>
                            </m:r>
                          </m:e>
                          <m:sup>
                            <m:r>
                              <a:rPr lang="en-US" altLang="zh-CN" sz="2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2</m:t>
                            </m:r>
                          </m:sup>
                        </m:sSup>
                      </m:e>
                    </m:rad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5</m:t>
                        </m:r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</a:p>
              <a:p>
                <a:pPr latinLnBrk="1">
                  <a:lnSpc>
                    <a:spcPts val="5800"/>
                  </a:lnSpc>
                </a:pP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𝐷𝐶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en-US" altLang="zh-CN" sz="2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2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+</m:t>
                        </m:r>
                        <m:sSup>
                          <m:sSupPr>
                            <m:ctrlPr>
                              <a:rPr lang="en-US" altLang="zh-CN" sz="2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4</m:t>
                            </m:r>
                          </m:e>
                          <m:sup>
                            <m:r>
                              <a:rPr lang="en-US" altLang="zh-CN" sz="2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2</m:t>
                            </m:r>
                          </m:sup>
                        </m:sSup>
                      </m:e>
                    </m:rad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=2</m:t>
                    </m:r>
                    <m:rad>
                      <m:radPr>
                        <m:degHide m:val="on"/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5</m:t>
                        </m:r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</a:p>
              <a:p>
                <a:pPr latinLnBrk="1">
                  <a:lnSpc>
                    <a:spcPts val="5700"/>
                  </a:lnSpc>
                </a:pP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𝐷𝐸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en-US" altLang="zh-CN" sz="2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3</m:t>
                            </m:r>
                          </m:e>
                          <m:sup>
                            <m:r>
                              <a:rPr lang="en-US" altLang="zh-CN" sz="2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+</m:t>
                        </m:r>
                        <m:sSup>
                          <m:sSupPr>
                            <m:ctrlPr>
                              <a:rPr lang="en-US" altLang="zh-CN" sz="2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4</m:t>
                            </m:r>
                          </m:e>
                          <m:sup>
                            <m:r>
                              <a:rPr lang="en-US" altLang="zh-CN" sz="2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2</m:t>
                            </m:r>
                          </m:sup>
                        </m:sSup>
                      </m:e>
                    </m:rad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2800" dirty="0"/>
              </a:p>
              <a:p>
                <a:pPr latinLnBrk="1">
                  <a:lnSpc>
                    <a:spcPts val="5200"/>
                  </a:lnSpc>
                </a:pP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∴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𝐸</m:t>
                    </m:r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𝐶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+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𝐷</m:t>
                    </m:r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𝐶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=5+20=25=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𝐷</m:t>
                    </m:r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𝐸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2800" dirty="0"/>
              </a:p>
              <a:p>
                <a:pPr latinLnBrk="1">
                  <a:lnSpc>
                    <a:spcPts val="5200"/>
                  </a:lnSpc>
                </a:pP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∴△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𝐷𝐶𝐸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是直角三角形，且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∠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𝐷𝐶𝐸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90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2800" dirty="0"/>
              </a:p>
              <a:p>
                <a:pPr latinLnBrk="1"/>
                <a:endParaRPr lang="en-US" altLang="zh-CN" sz="2800" dirty="0"/>
              </a:p>
            </p:txBody>
          </p:sp>
        </mc:Choice>
        <mc:Fallback xmlns="">
          <p:sp>
            <p:nvSpPr>
              <p:cNvPr id="2" name="QC_5_AS.10_1#b8968d788?vbadefaultcenterpage=1&amp;parentnodeid=a063936d0&amp;vbahtmlprocessed=1&amp;hasbroken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616" y="745426"/>
                <a:ext cx="11475720" cy="4698111"/>
              </a:xfrm>
              <a:prstGeom prst="rect">
                <a:avLst/>
              </a:prstGeom>
              <a:blipFill>
                <a:blip r:embed="rId3"/>
                <a:stretch>
                  <a:fillRect l="-1913" b="-544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C_5_AS.10_2#b8968d788?imagetipindex=4&amp;vbadefaultcenterpage=1&amp;parentnodeid=a063936d0&amp;vbahtmlprocessed=1" descr="preencoded.png">
            <a:extLst>
              <a:ext uri="{FF2B5EF4-FFF2-40B4-BE49-F238E27FC236}">
                <a16:creationId xmlns:a16="http://schemas.microsoft.com/office/drawing/2014/main" id="{6A89B43B-488F-41BE-B6F3-2F9609D45320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113014" y="2070100"/>
            <a:ext cx="2029968" cy="2029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4" name="QC_5_AS.10_3#b8968d788?imagetipindex=4&amp;vbadefaultcenterpage=1&amp;parentnodeid=a063936d0&amp;vbahtmlprocessed=1">
            <a:extLst>
              <a:ext uri="{FF2B5EF4-FFF2-40B4-BE49-F238E27FC236}">
                <a16:creationId xmlns:a16="http://schemas.microsoft.com/office/drawing/2014/main" id="{DE53693C-A91B-4F45-A4B3-9DF2FA85962E}"/>
              </a:ext>
            </a:extLst>
          </p:cNvPr>
          <p:cNvSpPr/>
          <p:nvPr/>
        </p:nvSpPr>
        <p:spPr>
          <a:xfrm>
            <a:off x="8352505" y="4227068"/>
            <a:ext cx="1208087" cy="571627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图3-1-4</a:t>
            </a:r>
            <a:endParaRPr lang="en-US" altLang="zh-CN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5_AS.10_1#b8968d788?vbadefaultcenterpage=1&amp;parentnodeid=a063936d0&amp;vbahtmlprocessed=1&amp;hasbroken=1">
                <a:extLst>
                  <a:ext uri="{FF2B5EF4-FFF2-40B4-BE49-F238E27FC236}">
                    <a16:creationId xmlns:a16="http://schemas.microsoft.com/office/drawing/2014/main" id="{2544A633-4B35-4783-90E2-97D69941D723}"/>
                  </a:ext>
                </a:extLst>
              </p:cNvPr>
              <p:cNvSpPr/>
              <p:nvPr/>
            </p:nvSpPr>
            <p:spPr>
              <a:xfrm>
                <a:off x="356616" y="5424297"/>
                <a:ext cx="11475720" cy="135477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6100"/>
                  </a:lnSpc>
                </a:pP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∴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cos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∠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𝐴𝑃𝐶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cos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∠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𝐸𝐷𝐶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𝐷𝐶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𝐷𝐸</m:t>
                        </m:r>
                      </m:den>
                    </m:f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  <m:rad>
                          <m:radPr>
                            <m:degHide m:val="on"/>
                            <m:ctrlPr>
                              <a:rPr lang="en-US" altLang="zh-CN" sz="2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2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5</m:t>
                            </m:r>
                          </m:e>
                        </m:rad>
                      </m:num>
                      <m:den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lang="en-US" altLang="zh-CN" sz="2800" dirty="0"/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 dirty="0" err="1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故选B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5" name="QC_5_AS.10_1#b8968d788?vbadefaultcenterpage=1&amp;parentnodeid=a063936d0&amp;vbahtmlprocessed=1&amp;hasbroken=1">
                <a:extLst>
                  <a:ext uri="{FF2B5EF4-FFF2-40B4-BE49-F238E27FC236}">
                    <a16:creationId xmlns:a16="http://schemas.microsoft.com/office/drawing/2014/main" id="{2544A633-4B35-4783-90E2-97D69941D72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616" y="5424297"/>
                <a:ext cx="11475720" cy="1354773"/>
              </a:xfrm>
              <a:prstGeom prst="rect">
                <a:avLst/>
              </a:prstGeom>
              <a:blipFill>
                <a:blip r:embed="rId5"/>
                <a:stretch>
                  <a:fillRect l="-1913" b="-1531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4" grpId="0" build="p" animBg="1"/>
      <p:bldP spid="5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B_5_BD.11_1#21ef57c9c?imagetipindex=5&amp;hastextimagelayout=1&amp;vbadefaultcenterpage=1&amp;parentnodeid=65ac1d9a8&amp;vbahtmlprocessed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141612" y="1233678"/>
            <a:ext cx="2770632" cy="2432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3" name="QB_5_BD.11_2#21ef57c9c?imagetipindex=5&amp;hastextimagelayout=1&amp;vbadefaultcenterpage=1&amp;parentnodeid=65ac1d9a8&amp;vbahtmlprocessed=1"/>
          <p:cNvSpPr/>
          <p:nvPr/>
        </p:nvSpPr>
        <p:spPr>
          <a:xfrm>
            <a:off x="9922884" y="3792982"/>
            <a:ext cx="1208087" cy="99568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图3-1-5</a:t>
            </a:r>
            <a:endParaRPr lang="en-US" altLang="zh-CN" sz="2800" dirty="0"/>
          </a:p>
        </p:txBody>
      </p:sp>
      <p:sp>
        <p:nvSpPr>
          <p:cNvPr id="4" name="C_4_BD#65ac1d9a8?hastextimagelayout=1&amp;vbadefaultcenterpage=1&amp;parentnodeid=a0e3e629b&amp;vbahtmlprocessed=1"/>
          <p:cNvSpPr/>
          <p:nvPr/>
        </p:nvSpPr>
        <p:spPr>
          <a:xfrm>
            <a:off x="356616" y="539496"/>
            <a:ext cx="8567928" cy="849376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500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类型3</a:t>
            </a:r>
            <a:r>
              <a:rPr lang="en-US" altLang="zh-CN" sz="30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3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函数问题的转化</a:t>
            </a:r>
            <a:endParaRPr lang="en-US" altLang="zh-CN" sz="3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QB_5_BD.12_1#21ef57c9c?hastextimagelayout=1&amp;segpoint=1&amp;vbadefaultcenterpage=1&amp;parentnodeid=65ac1d9a8&amp;vbahtmlprocessed=1&amp;hasbroken=1"/>
              <p:cNvSpPr/>
              <p:nvPr/>
            </p:nvSpPr>
            <p:spPr>
              <a:xfrm>
                <a:off x="356616" y="1220978"/>
                <a:ext cx="8567928" cy="276898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例3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1" i="0" dirty="0">
                    <a:solidFill>
                      <a:srgbClr val="29964C"/>
                    </a:solidFill>
                    <a:latin typeface="KaiTi" pitchFamily="34" charset="0"/>
                    <a:ea typeface="KaiTi" pitchFamily="34" charset="-122"/>
                    <a:cs typeface="KaiTi" pitchFamily="34" charset="-120"/>
                  </a:rPr>
                  <a:t>（2022·毕节中考）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如图3-1-5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，在平面直角坐标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系中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，正方形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𝐴𝐵𝐶𝐷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的顶点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分别在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轴、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𝑦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轴上，</a:t>
                </a:r>
              </a:p>
              <a:p>
                <a:pPr latinLnBrk="1">
                  <a:lnSpc>
                    <a:spcPts val="73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对角线交于点</a:t>
                </a:r>
                <a:r>
                  <a:rPr lang="en-US" altLang="zh-CN" sz="900" b="0" i="0" u="none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𝐸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，反比例函数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𝑦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𝑘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𝑥</m:t>
                        </m:r>
                      </m:den>
                    </m:f>
                    <m:d>
                      <m:d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𝑥</m:t>
                        </m:r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&gt;0,</m:t>
                        </m:r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𝑘</m:t>
                        </m:r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&gt;0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</a:t>
                </a:r>
                <a:r>
                  <a:rPr lang="en-US" altLang="zh-CN" sz="100" b="0" i="0" kern="0" spc="-9990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&gt;</a:t>
                </a:r>
                <a:r>
                  <a:rPr lang="en-US" altLang="zh-CN" sz="900" b="0" i="0" u="none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的图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像经过点</a:t>
                </a:r>
                <a:r>
                  <a:rPr lang="en-US" altLang="zh-CN" sz="900" b="0" i="0" u="none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𝐸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。若点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𝐴</m:t>
                    </m:r>
                    <m:d>
                      <m:d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3,0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𝑘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</a:t>
                </a:r>
                <a:r>
                  <a:rPr lang="en-US" altLang="zh-CN" sz="100" b="0" i="0" kern="0" spc="-9990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&gt;</a:t>
                </a:r>
                <a:r>
                  <a:rPr lang="en-US" altLang="zh-CN" sz="900" b="0" i="0" u="none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的值是</a:t>
                </a:r>
                <a:r>
                  <a:rPr lang="en-US" altLang="zh-CN" sz="28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5" name="QB_5_BD.12_1#21ef57c9c?hastextimagelayout=1&amp;segpoint=1&amp;vbadefaultcenterpage=1&amp;parentnodeid=65ac1d9a8&amp;vbahtmlprocessed=1&amp;hasbroken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616" y="1220978"/>
                <a:ext cx="8567928" cy="2768981"/>
              </a:xfrm>
              <a:prstGeom prst="rect">
                <a:avLst/>
              </a:prstGeom>
              <a:blipFill>
                <a:blip r:embed="rId4"/>
                <a:stretch>
                  <a:fillRect l="-2562" r="-4982" b="-857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QB_5_AN.13_1#21ef57c9c.blank?vbadefaultcenterpage=1&amp;parentnodeid=65ac1d9a8&amp;vbapositionanswer=3&amp;vbahtmlprocessed=1"/>
          <p:cNvSpPr/>
          <p:nvPr/>
        </p:nvSpPr>
        <p:spPr>
          <a:xfrm>
            <a:off x="7226173" y="3384868"/>
            <a:ext cx="288925" cy="57194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B_5_EX.14_1#21ef57c9c?vbadefaultcenterpage=1&amp;parentnodeid=65ac1d9a8&amp;vbahtmlprocessed=1&amp;hasbroken=1"/>
              <p:cNvSpPr/>
              <p:nvPr/>
            </p:nvSpPr>
            <p:spPr>
              <a:xfrm>
                <a:off x="356616" y="2348293"/>
                <a:ext cx="11475720" cy="1914525"/>
              </a:xfrm>
              <a:prstGeom prst="rect">
                <a:avLst/>
              </a:prstGeom>
              <a:noFill/>
              <a:ln/>
            </p:spPr>
            <p:txBody>
              <a:bodyPr wrap="square" lIns="0" tIns="0" rIns="0" bIns="0" rtlCol="0" anchor="t"/>
              <a:lstStyle/>
              <a:p>
                <a:pPr algn="l" latinLnBrk="1">
                  <a:lnSpc>
                    <a:spcPct val="110000"/>
                  </a:lnSpc>
                </a:pPr>
                <a:r>
                  <a:rPr lang="en-US" altLang="zh-CN" sz="2800" b="0" i="0" dirty="0" err="1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思路分析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𝐶</m:t>
                    </m:r>
                    <m:d>
                      <m:d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𝑚</m:t>
                        </m:r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,</m:t>
                        </m:r>
                        <m:f>
                          <m:fPr>
                            <m:ctrlPr>
                              <a:rPr lang="en-US" altLang="zh-CN" sz="2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𝑘</m:t>
                            </m:r>
                          </m:num>
                          <m:den>
                            <m:r>
                              <a:rPr lang="en-US" altLang="zh-CN" sz="2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𝑚</m:t>
                            </m:r>
                          </m:den>
                        </m:f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，利用中点坐标公式得到点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𝐸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的坐标为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altLang="zh-CN" sz="2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𝑚</m:t>
                            </m:r>
                            <m:r>
                              <a:rPr lang="en-US" altLang="zh-CN" sz="2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+3</m:t>
                            </m:r>
                          </m:num>
                          <m:den>
                            <m:r>
                              <a:rPr lang="en-US" altLang="zh-CN" sz="2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,</m:t>
                        </m:r>
                        <m:f>
                          <m:fPr>
                            <m:ctrlPr>
                              <a:rPr lang="en-US" altLang="zh-CN" sz="2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𝑘</m:t>
                            </m:r>
                          </m:num>
                          <m:den>
                            <m:r>
                              <a:rPr lang="en-US" altLang="zh-CN" sz="2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2</m:t>
                            </m:r>
                            <m:r>
                              <a:rPr lang="en-US" altLang="zh-CN" sz="2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𝑚</m:t>
                            </m:r>
                          </m:den>
                        </m:f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</a:p>
              <a:p>
                <a:pPr latinLnBrk="1">
                  <a:lnSpc>
                    <a:spcPct val="150000"/>
                  </a:lnSpc>
                </a:pPr>
                <a:r>
                  <a:rPr lang="en-US" altLang="zh-CN" sz="2800" b="0" i="0" dirty="0" err="1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可得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𝑚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，则点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的横坐标为1，作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𝐶𝐻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⊥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𝑦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轴，再证明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△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𝐴𝑂𝐵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≅△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𝐵𝐻𝐶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</a:p>
              <a:p>
                <a:pPr latinLnBrk="1">
                  <a:lnSpc>
                    <a:spcPct val="1500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得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𝐵𝐻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𝑂𝐴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𝑂𝐵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𝐶𝐻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，从而得出点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的坐标，即可得出答案。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2" name="QB_5_EX.14_1#21ef57c9c?vbadefaultcenterpage=1&amp;parentnodeid=65ac1d9a8&amp;vbahtmlprocessed=1&amp;hasbroken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616" y="2348293"/>
                <a:ext cx="11475720" cy="1914525"/>
              </a:xfrm>
              <a:prstGeom prst="rect">
                <a:avLst/>
              </a:prstGeom>
              <a:blipFill>
                <a:blip r:embed="rId3"/>
                <a:stretch>
                  <a:fillRect l="-1913" r="-4995" b="-1114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B_5_AS.15_1#21ef57c9c?vbadefaultcenterpage=1&amp;parentnodeid=65ac1d9a8&amp;vbahtmlprocessed=1&amp;hasbroken=1"/>
              <p:cNvSpPr/>
              <p:nvPr/>
            </p:nvSpPr>
            <p:spPr>
              <a:xfrm>
                <a:off x="356616" y="683006"/>
                <a:ext cx="11475720" cy="52451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600"/>
                  </a:lnSpc>
                </a:pPr>
                <a:r>
                  <a:rPr lang="en-US" altLang="zh-CN" sz="2800" i="0" dirty="0" err="1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解答</a:t>
                </a:r>
                <a:r>
                  <a:rPr lang="en-US" altLang="zh-CN" sz="280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如图3-1-6，设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𝐶</m:t>
                    </m:r>
                    <m:d>
                      <m:d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𝑚</m:t>
                        </m:r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,</m:t>
                        </m:r>
                        <m:f>
                          <m:fPr>
                            <m:ctrlPr>
                              <a:rPr lang="en-US" altLang="zh-CN" sz="2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𝑘</m:t>
                            </m:r>
                          </m:num>
                          <m:den>
                            <m:r>
                              <a:rPr lang="en-US" altLang="zh-CN" sz="2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𝑚</m:t>
                            </m:r>
                          </m:den>
                        </m:f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2800" dirty="0"/>
              </a:p>
              <a:p>
                <a:pPr algn="l" latinLnBrk="1">
                  <a:lnSpc>
                    <a:spcPts val="52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∵四边形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𝐴𝐵𝐶𝐷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是正方形，</a:t>
                </a:r>
                <a:endParaRPr lang="en-US" altLang="zh-CN" sz="2800" dirty="0"/>
              </a:p>
              <a:p>
                <a:pPr algn="l" latinLnBrk="1">
                  <a:lnSpc>
                    <a:spcPts val="52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∴点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𝐸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𝐴𝐶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的中点，又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𝐴</m:t>
                    </m:r>
                    <m:d>
                      <m:d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3,0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2800" dirty="0"/>
              </a:p>
              <a:p>
                <a:pPr algn="l" latinLnBrk="1">
                  <a:lnSpc>
                    <a:spcPts val="5700"/>
                  </a:lnSpc>
                </a:pP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∴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𝐸</m:t>
                    </m:r>
                    <m:d>
                      <m:d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altLang="zh-CN" sz="2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𝑚</m:t>
                            </m:r>
                            <m:r>
                              <a:rPr lang="en-US" altLang="zh-CN" sz="2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+3</m:t>
                            </m:r>
                          </m:num>
                          <m:den>
                            <m:r>
                              <a:rPr lang="en-US" altLang="zh-CN" sz="2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,</m:t>
                        </m:r>
                        <m:f>
                          <m:fPr>
                            <m:ctrlPr>
                              <a:rPr lang="en-US" altLang="zh-CN" sz="2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𝑘</m:t>
                            </m:r>
                          </m:num>
                          <m:den>
                            <m:r>
                              <a:rPr lang="en-US" altLang="zh-CN" sz="2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2</m:t>
                            </m:r>
                            <m:r>
                              <a:rPr lang="en-US" altLang="zh-CN" sz="2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𝑚</m:t>
                            </m:r>
                          </m:den>
                        </m:f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lang="en-US" altLang="zh-CN" sz="2800" dirty="0"/>
              </a:p>
              <a:p>
                <a:pPr algn="l" latinLnBrk="1">
                  <a:lnSpc>
                    <a:spcPts val="74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∵点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𝐸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在反比例函数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𝑦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𝑘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𝑥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上，</a:t>
                </a:r>
                <a:endParaRPr lang="en-US" altLang="zh-CN" sz="2800" dirty="0"/>
              </a:p>
              <a:p>
                <a:pPr algn="l" latinLnBrk="1">
                  <a:lnSpc>
                    <a:spcPts val="7400"/>
                  </a:lnSpc>
                </a:pP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∴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𝑚</m:t>
                        </m:r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+3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𝑘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𝑚</m:t>
                        </m:r>
                      </m:den>
                    </m:f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𝑘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2800" dirty="0"/>
              </a:p>
              <a:p>
                <a:pPr algn="l" latinLnBrk="1">
                  <a:lnSpc>
                    <a:spcPts val="5200"/>
                  </a:lnSpc>
                </a:pPr>
                <a:r>
                  <a:rPr lang="en-US" altLang="zh-CN" sz="2800" b="0" i="0" dirty="0" err="1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解得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𝑚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lang="en-US" altLang="zh-CN" sz="2800" dirty="0"/>
              </a:p>
              <a:p>
                <a:pPr algn="l" latinLnBrk="1">
                  <a:lnSpc>
                    <a:spcPts val="100"/>
                  </a:lnSpc>
                </a:pPr>
                <a:endParaRPr lang="en-US" altLang="zh-CN" sz="2800" dirty="0"/>
              </a:p>
            </p:txBody>
          </p:sp>
        </mc:Choice>
        <mc:Fallback xmlns="">
          <p:sp>
            <p:nvSpPr>
              <p:cNvPr id="2" name="QB_5_AS.15_1#21ef57c9c?vbadefaultcenterpage=1&amp;parentnodeid=65ac1d9a8&amp;vbahtmlprocessed=1&amp;hasbroken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616" y="683006"/>
                <a:ext cx="11475720" cy="5245100"/>
              </a:xfrm>
              <a:prstGeom prst="rect">
                <a:avLst/>
              </a:prstGeom>
              <a:blipFill>
                <a:blip r:embed="rId3"/>
                <a:stretch>
                  <a:fillRect l="-1913" b="-372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B_5_AS.15_2#21ef57c9c?imagetipindex=6&amp;vbadefaultcenterpage=1&amp;parentnodeid=65ac1d9a8&amp;vbahtmlprocessed=1" descr="preencoded.png">
            <a:extLst>
              <a:ext uri="{FF2B5EF4-FFF2-40B4-BE49-F238E27FC236}">
                <a16:creationId xmlns:a16="http://schemas.microsoft.com/office/drawing/2014/main" id="{3D78C448-F0B0-41CF-B9B3-8ED64F4C5A83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475220" y="1282700"/>
            <a:ext cx="2496312" cy="2130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4" name="QB_5_AS.15_3#21ef57c9c?imagetipindex=6&amp;vbadefaultcenterpage=1&amp;parentnodeid=65ac1d9a8&amp;vbahtmlprocessed=1">
            <a:extLst>
              <a:ext uri="{FF2B5EF4-FFF2-40B4-BE49-F238E27FC236}">
                <a16:creationId xmlns:a16="http://schemas.microsoft.com/office/drawing/2014/main" id="{F4BBA4FE-BFE5-4C0D-A888-C8D39AF7B608}"/>
              </a:ext>
            </a:extLst>
          </p:cNvPr>
          <p:cNvSpPr/>
          <p:nvPr/>
        </p:nvSpPr>
        <p:spPr>
          <a:xfrm>
            <a:off x="7928833" y="3540252"/>
            <a:ext cx="1208087" cy="571627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图3-1-6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4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B_5_AS.15_1#21ef57c9c?vbadefaultcenterpage=1&amp;parentnodeid=65ac1d9a8&amp;vbahtmlprocessed=1&amp;hasbroken=1">
                <a:extLst>
                  <a:ext uri="{FF2B5EF4-FFF2-40B4-BE49-F238E27FC236}">
                    <a16:creationId xmlns:a16="http://schemas.microsoft.com/office/drawing/2014/main" id="{845300D7-9616-4279-AD7A-2ADA6288AEFA}"/>
                  </a:ext>
                </a:extLst>
              </p:cNvPr>
              <p:cNvSpPr/>
              <p:nvPr/>
            </p:nvSpPr>
            <p:spPr>
              <a:xfrm>
                <a:off x="356616" y="576072"/>
                <a:ext cx="11475720" cy="491642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9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作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𝐶𝐻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⊥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𝑦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轴，垂足为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𝐻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2800" dirty="0"/>
              </a:p>
              <a:p>
                <a:pPr algn="l" latinLnBrk="1">
                  <a:lnSpc>
                    <a:spcPts val="4900"/>
                  </a:lnSpc>
                </a:pP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∴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𝐶𝐻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lang="en-US" altLang="zh-CN" sz="2800" dirty="0"/>
              </a:p>
              <a:p>
                <a:pPr algn="l" latinLnBrk="1">
                  <a:lnSpc>
                    <a:spcPts val="4900"/>
                  </a:lnSpc>
                </a:pP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∵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𝐵𝐴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𝐵𝐶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∠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𝐴𝐵𝐶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90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2800" dirty="0"/>
              </a:p>
              <a:p>
                <a:pPr algn="l" latinLnBrk="1">
                  <a:lnSpc>
                    <a:spcPts val="4900"/>
                  </a:lnSpc>
                </a:pP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∴∠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𝑂𝐵𝐴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=∠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𝐻𝐶𝐵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lang="en-US" altLang="zh-CN" sz="2800" dirty="0"/>
              </a:p>
              <a:p>
                <a:pPr algn="l" latinLnBrk="1">
                  <a:lnSpc>
                    <a:spcPts val="4900"/>
                  </a:lnSpc>
                </a:pP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∵∠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𝐴𝑂𝐵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=∠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𝐵𝐻𝐶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2800" dirty="0"/>
              </a:p>
              <a:p>
                <a:pPr algn="l" latinLnBrk="1">
                  <a:lnSpc>
                    <a:spcPts val="4900"/>
                  </a:lnSpc>
                </a:pP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∴△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𝐴𝑂𝐵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≅△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𝐵𝐻𝐶</m:t>
                    </m:r>
                    <m:d>
                      <m:d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AAS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2800" dirty="0"/>
              </a:p>
              <a:p>
                <a:pPr algn="l" latinLnBrk="1">
                  <a:lnSpc>
                    <a:spcPts val="4900"/>
                  </a:lnSpc>
                </a:pP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∴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𝐵𝐻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𝑂𝐴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𝑂𝐵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𝐶𝐻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2800" dirty="0"/>
              </a:p>
              <a:p>
                <a:pPr algn="l" latinLnBrk="1">
                  <a:lnSpc>
                    <a:spcPts val="4900"/>
                  </a:lnSpc>
                </a:pP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∴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𝐶</m:t>
                    </m:r>
                    <m:d>
                      <m:d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1,4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∴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𝑘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lang="en-US" altLang="zh-CN" sz="2800" dirty="0"/>
              </a:p>
              <a:p>
                <a:pPr algn="l" latinLnBrk="1">
                  <a:lnSpc>
                    <a:spcPct val="150000"/>
                  </a:lnSpc>
                </a:pPr>
                <a:r>
                  <a:rPr lang="en-US" altLang="zh-CN" sz="2800" dirty="0">
                    <a:latin typeface="SimSun" panose="02010600030101010101" pitchFamily="2" charset="-122"/>
                  </a:rPr>
                  <a:t> </a:t>
                </a:r>
              </a:p>
            </p:txBody>
          </p:sp>
        </mc:Choice>
        <mc:Fallback xmlns="">
          <p:sp>
            <p:nvSpPr>
              <p:cNvPr id="2" name="QB_5_AS.15_1#21ef57c9c?vbadefaultcenterpage=1&amp;parentnodeid=65ac1d9a8&amp;vbahtmlprocessed=1&amp;hasbroken=1">
                <a:extLst>
                  <a:ext uri="{FF2B5EF4-FFF2-40B4-BE49-F238E27FC236}">
                    <a16:creationId xmlns:a16="http://schemas.microsoft.com/office/drawing/2014/main" id="{845300D7-9616-4279-AD7A-2ADA6288AEF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616" y="576072"/>
                <a:ext cx="11475720" cy="4916424"/>
              </a:xfrm>
              <a:prstGeom prst="rect">
                <a:avLst/>
              </a:prstGeom>
              <a:blipFill>
                <a:blip r:embed="rId2"/>
                <a:stretch>
                  <a:fillRect l="-1913" b="-421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B_5_AS.15_1#21ef57c9c?vbadefaultcenterpage=1&amp;parentnodeid=65ac1d9a8&amp;vbahtmlprocessed=1&amp;hasbroken=1">
            <a:extLst>
              <a:ext uri="{FF2B5EF4-FFF2-40B4-BE49-F238E27FC236}">
                <a16:creationId xmlns:a16="http://schemas.microsoft.com/office/drawing/2014/main" id="{85B59AE5-2184-47A0-9B7A-9A3A682F00FD}"/>
              </a:ext>
            </a:extLst>
          </p:cNvPr>
          <p:cNvSpPr/>
          <p:nvPr/>
        </p:nvSpPr>
        <p:spPr>
          <a:xfrm>
            <a:off x="356616" y="5595747"/>
            <a:ext cx="11475720" cy="57162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故答案为4。</a:t>
            </a:r>
            <a:endParaRPr lang="en-US" altLang="zh-CN" sz="2800" dirty="0"/>
          </a:p>
        </p:txBody>
      </p:sp>
    </p:spTree>
    <p:extLst>
      <p:ext uri="{BB962C8B-B14F-4D97-AF65-F5344CB8AC3E}">
        <p14:creationId xmlns:p14="http://schemas.microsoft.com/office/powerpoint/2010/main" val="1010584432"/>
      </p:ext>
    </p:extLst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c8477c8e5?vbadefaultcenterpage=1&amp;parentnodeid=a0e3e629b&amp;vbahtmlprocessed=1"/>
          <p:cNvSpPr/>
          <p:nvPr/>
        </p:nvSpPr>
        <p:spPr>
          <a:xfrm>
            <a:off x="356616" y="539496"/>
            <a:ext cx="11475720" cy="849376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500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类型4</a:t>
            </a:r>
            <a:r>
              <a:rPr lang="en-US" altLang="zh-CN" sz="30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3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几何问题的转化</a:t>
            </a:r>
            <a:endParaRPr lang="en-US" altLang="zh-CN" sz="3000" dirty="0"/>
          </a:p>
        </p:txBody>
      </p:sp>
      <p:pic>
        <p:nvPicPr>
          <p:cNvPr id="3" name="QC_5_BD.16_1#c3792a80b?imagetipindex=7&amp;hastextimagelayout=1&amp;vbadefaultcenterpage=1&amp;parentnodeid=c8477c8e5&amp;vbahtmlprocessed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383200" y="1248410"/>
            <a:ext cx="3355848" cy="2569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4" name="QC_5_BD.16_2#c3792a80b?imagetipindex=7&amp;hastextimagelayout=1&amp;vbadefaultcenterpage=1&amp;parentnodeid=c8477c8e5&amp;vbahtmlprocessed=1"/>
          <p:cNvSpPr/>
          <p:nvPr/>
        </p:nvSpPr>
        <p:spPr>
          <a:xfrm>
            <a:off x="9457080" y="3944874"/>
            <a:ext cx="1208087" cy="99568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图3-1-7</a:t>
            </a:r>
            <a:endParaRPr lang="en-US" altLang="zh-CN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5_BD.16_3#c3792a80b?hastextimagelayout=1&amp;segpoint=1&amp;vbadefaultcenterpage=1&amp;parentnodeid=c8477c8e5&amp;vbahtmlprocessed=1&amp;hasbroken=1"/>
              <p:cNvSpPr/>
              <p:nvPr/>
            </p:nvSpPr>
            <p:spPr>
              <a:xfrm>
                <a:off x="356616" y="1220978"/>
                <a:ext cx="7982712" cy="2487232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例4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1" i="0" dirty="0">
                    <a:solidFill>
                      <a:srgbClr val="29964C"/>
                    </a:solidFill>
                    <a:latin typeface="KaiTi" pitchFamily="34" charset="0"/>
                    <a:ea typeface="KaiTi" pitchFamily="34" charset="-122"/>
                    <a:cs typeface="KaiTi" pitchFamily="34" charset="-120"/>
                  </a:rPr>
                  <a:t>（2022·泰安中考）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如图3-1-7，四边形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𝐴𝐵𝐶𝐷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</a:t>
                </a:r>
                <a:r>
                  <a:rPr lang="en-US" altLang="zh-CN" sz="100" b="0" i="0" kern="0" spc="-9990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&gt;</a:t>
                </a:r>
                <a:r>
                  <a:rPr lang="en-US" altLang="zh-CN" sz="900" b="0" i="0" u="none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为矩形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𝐴𝐵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𝐵𝐶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，点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是线段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𝐵𝐶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</a:t>
                </a:r>
                <a:r>
                  <a:rPr lang="en-US" altLang="zh-CN" sz="100" b="0" i="0" kern="0" spc="-9990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&gt;</a:t>
                </a:r>
                <a:r>
                  <a:rPr lang="en-US" altLang="zh-CN" sz="900" b="0" i="0" u="none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上一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动点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，点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𝑀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为线段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𝐴𝑃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上一点，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∠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𝐴𝐷𝑀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=∠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𝐵𝐴𝑃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</a:t>
                </a:r>
                <a:r>
                  <a:rPr lang="en-US" altLang="zh-CN" sz="100" b="0" i="0" kern="0" spc="-9990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&gt;</a:t>
                </a:r>
                <a:r>
                  <a:rPr lang="en-US" altLang="zh-CN" sz="900" b="0" i="0" u="none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</a:t>
                </a:r>
                <a:r>
                  <a:rPr lang="en-US" altLang="zh-CN" sz="900" b="0" i="0" u="none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𝐵𝑀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的最小值为(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5" name="QC_5_BD.16_3#c3792a80b?hastextimagelayout=1&amp;segpoint=1&amp;vbadefaultcenterpage=1&amp;parentnodeid=c8477c8e5&amp;vbahtmlprocessed=1&amp;hasbroken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616" y="1220978"/>
                <a:ext cx="7982712" cy="2487232"/>
              </a:xfrm>
              <a:prstGeom prst="rect">
                <a:avLst/>
              </a:prstGeom>
              <a:blipFill>
                <a:blip r:embed="rId4"/>
                <a:stretch>
                  <a:fillRect l="-2750" r="-229" b="-980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QC_5_AN.17_1#c3792a80b.bracket?vbadefaultcenterpage=1&amp;parentnodeid=c8477c8e5&amp;vbapositionanswer=4&amp;vbahtmlprocessed=1"/>
          <p:cNvSpPr/>
          <p:nvPr/>
        </p:nvSpPr>
        <p:spPr>
          <a:xfrm>
            <a:off x="3543491" y="3141218"/>
            <a:ext cx="352425" cy="57194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QC_5_BD.18_1#c3792a80b.choices?hastextimagelayout=1&amp;vbadefaultcenterpage=1&amp;parentnodeid=c8477c8e5&amp;vbahtmlprocessed=1&amp;hasbroken=1"/>
              <p:cNvSpPr/>
              <p:nvPr/>
            </p:nvSpPr>
            <p:spPr>
              <a:xfrm>
                <a:off x="356616" y="3708400"/>
                <a:ext cx="7982712" cy="83807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7200"/>
                  </a:lnSpc>
                  <a:tabLst>
                    <a:tab pos="2008378" algn="l"/>
                    <a:tab pos="4004056" algn="l"/>
                    <a:tab pos="5999734" algn="l"/>
                  </a:tabLst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</a:t>
                </a:r>
                <a:r>
                  <a:rPr lang="en-US" altLang="zh-CN" sz="100" b="0" i="0" kern="0" spc="-9990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&gt;</a:t>
                </a:r>
                <a:r>
                  <a:rPr lang="en-US" altLang="zh-CN" sz="900" b="0" i="0" u="none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12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</a:t>
                </a:r>
                <a:r>
                  <a:rPr lang="en-US" altLang="zh-CN" sz="100" b="0" i="0" kern="0" spc="-9990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&gt;</a:t>
                </a:r>
                <a:r>
                  <a:rPr lang="en-US" altLang="zh-CN" sz="900" b="0" i="0" u="none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13</m:t>
                        </m:r>
                      </m:e>
                    </m:rad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</a:t>
                </a:r>
                <a:r>
                  <a:rPr lang="en-US" altLang="zh-CN" sz="100" b="0" i="0" kern="0" spc="-9990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&gt;</a:t>
                </a:r>
                <a:r>
                  <a:rPr lang="en-US" altLang="zh-CN" sz="900" b="0" i="0" u="none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13</m:t>
                        </m:r>
                      </m:e>
                    </m:rad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−2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7" name="QC_5_BD.18_1#c3792a80b.choices?hastextimagelayout=1&amp;vbadefaultcenterpage=1&amp;parentnodeid=c8477c8e5&amp;vbahtmlprocessed=1&amp;hasbroken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616" y="3708400"/>
                <a:ext cx="7982712" cy="838073"/>
              </a:xfrm>
              <a:prstGeom prst="rect">
                <a:avLst/>
              </a:prstGeom>
              <a:blipFill>
                <a:blip r:embed="rId5"/>
                <a:stretch>
                  <a:fillRect l="-2750" b="-1449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5_EX.19_1#c3792a80b?vbadefaultcenterpage=1&amp;parentnodeid=c8477c8e5&amp;vbahtmlprocessed=1"/>
              <p:cNvSpPr/>
              <p:nvPr/>
            </p:nvSpPr>
            <p:spPr>
              <a:xfrm>
                <a:off x="356616" y="2096039"/>
                <a:ext cx="11475720" cy="2492185"/>
              </a:xfrm>
              <a:prstGeom prst="rect">
                <a:avLst/>
              </a:prstGeom>
              <a:noFill/>
              <a:ln/>
            </p:spPr>
            <p:txBody>
              <a:bodyPr wrap="squar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dirty="0" err="1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思路分析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 </a:t>
                </a:r>
                <a:r>
                  <a:rPr lang="en-US" altLang="zh-CN" sz="2800" b="0" i="0" dirty="0" err="1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∠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𝐴𝐷𝑀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=∠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𝐵𝐴𝑃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，根据题意可知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∠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𝐵𝐴𝑃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+∠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𝐷𝐴𝑃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90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∠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𝐴𝑀𝐷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90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，即点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𝑀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在以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𝐴𝐷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为直径的半圆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𝑂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上运动，求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𝐵𝑀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的最小值转化成求圆外一点到圆上一点的最小值问题（即点圆最值模型），当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𝑀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𝑂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三点共线时，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𝐵𝑀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最小，最小值为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𝑂𝐵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−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𝑂𝑀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2" name="QC_5_EX.19_1#c3792a80b?vbadefaultcenterpage=1&amp;parentnodeid=c8477c8e5&amp;vbahtmlprocessed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616" y="2096039"/>
                <a:ext cx="11475720" cy="2492185"/>
              </a:xfrm>
              <a:prstGeom prst="rect">
                <a:avLst/>
              </a:prstGeom>
              <a:blipFill>
                <a:blip r:embed="rId3"/>
                <a:stretch>
                  <a:fillRect l="-1913" r="-1275" b="-929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5_AS.20_1#c3792a80b?vbadefaultcenterpage=1&amp;parentnodeid=c8477c8e5&amp;vbahtmlprocessed=1&amp;hasbroken=1"/>
              <p:cNvSpPr/>
              <p:nvPr/>
            </p:nvSpPr>
            <p:spPr>
              <a:xfrm>
                <a:off x="356616" y="737362"/>
                <a:ext cx="11475720" cy="52095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i="0" dirty="0" err="1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解答</a:t>
                </a:r>
                <a:r>
                  <a:rPr lang="en-US" altLang="zh-CN" sz="280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如图3-1-8，取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𝐴𝐷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的中点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𝑂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，连接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𝑂𝐵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𝑂𝑀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lang="en-US" altLang="zh-CN" sz="2800" dirty="0"/>
              </a:p>
              <a:p>
                <a:pPr algn="l" latinLnBrk="1">
                  <a:lnSpc>
                    <a:spcPts val="52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∵四边形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𝐴𝐵𝐶𝐷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是矩形，</a:t>
                </a:r>
                <a:endParaRPr lang="en-US" altLang="zh-CN" sz="2800" dirty="0"/>
              </a:p>
              <a:p>
                <a:pPr algn="l" latinLnBrk="1">
                  <a:lnSpc>
                    <a:spcPts val="5200"/>
                  </a:lnSpc>
                </a:pP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∴∠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𝐵𝐴𝐷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90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𝐴𝐷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𝐵𝐶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2800" dirty="0"/>
              </a:p>
              <a:p>
                <a:pPr algn="l" latinLnBrk="1">
                  <a:lnSpc>
                    <a:spcPts val="5200"/>
                  </a:lnSpc>
                </a:pP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∴∠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𝐵𝐴𝑃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+∠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𝐷𝐴𝑀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90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lang="en-US" altLang="zh-CN" sz="2800" dirty="0"/>
              </a:p>
              <a:p>
                <a:pPr algn="l" latinLnBrk="1">
                  <a:lnSpc>
                    <a:spcPts val="5200"/>
                  </a:lnSpc>
                </a:pP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∵∠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𝐴𝐷𝑀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=∠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𝐵𝐴𝑃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2800" dirty="0"/>
              </a:p>
              <a:p>
                <a:pPr algn="l" latinLnBrk="1">
                  <a:lnSpc>
                    <a:spcPts val="5200"/>
                  </a:lnSpc>
                </a:pP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∴∠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𝐴𝐷𝑀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+∠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𝐷𝐴𝑀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90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2800" dirty="0"/>
              </a:p>
              <a:p>
                <a:pPr algn="l" latinLnBrk="1">
                  <a:lnSpc>
                    <a:spcPts val="5200"/>
                  </a:lnSpc>
                </a:pP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∴∠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𝐴𝑀𝐷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90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lang="en-US" altLang="zh-CN" sz="2800" dirty="0"/>
              </a:p>
              <a:p>
                <a:pPr algn="l" latinLnBrk="1">
                  <a:lnSpc>
                    <a:spcPts val="5200"/>
                  </a:lnSpc>
                </a:pP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∵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𝐴𝑂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𝑂𝐷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2800" dirty="0"/>
              </a:p>
              <a:p>
                <a:pPr algn="l" latinLnBrk="1">
                  <a:lnSpc>
                    <a:spcPts val="100"/>
                  </a:lnSpc>
                </a:pPr>
                <a:endParaRPr lang="en-US" altLang="zh-CN" sz="2800" dirty="0"/>
              </a:p>
            </p:txBody>
          </p:sp>
        </mc:Choice>
        <mc:Fallback xmlns="">
          <p:sp>
            <p:nvSpPr>
              <p:cNvPr id="2" name="QC_5_AS.20_1#c3792a80b?vbadefaultcenterpage=1&amp;parentnodeid=c8477c8e5&amp;vbahtmlprocessed=1&amp;hasbroken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616" y="737362"/>
                <a:ext cx="11475720" cy="5209540"/>
              </a:xfrm>
              <a:prstGeom prst="rect">
                <a:avLst/>
              </a:prstGeom>
              <a:blipFill>
                <a:blip r:embed="rId3"/>
                <a:stretch>
                  <a:fillRect l="-1913" b="-374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C_5_AS.20_2#c3792a80b?imagetipindex=8&amp;vbadefaultcenterpage=1&amp;parentnodeid=c8477c8e5&amp;vbahtmlprocessed=1" descr="preencoded.png">
            <a:extLst>
              <a:ext uri="{FF2B5EF4-FFF2-40B4-BE49-F238E27FC236}">
                <a16:creationId xmlns:a16="http://schemas.microsoft.com/office/drawing/2014/main" id="{94A46801-9574-4C4E-9FE6-130108EC4F81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989826" y="1923474"/>
            <a:ext cx="2523744" cy="2066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4" name="QC_5_AS.20_3#c3792a80b?imagetipindex=8&amp;vbadefaultcenterpage=1&amp;parentnodeid=c8477c8e5&amp;vbahtmlprocessed=1">
            <a:extLst>
              <a:ext uri="{FF2B5EF4-FFF2-40B4-BE49-F238E27FC236}">
                <a16:creationId xmlns:a16="http://schemas.microsoft.com/office/drawing/2014/main" id="{7BA07D7E-934A-4E70-8E2F-3001B55DBD76}"/>
              </a:ext>
            </a:extLst>
          </p:cNvPr>
          <p:cNvSpPr/>
          <p:nvPr/>
        </p:nvSpPr>
        <p:spPr>
          <a:xfrm>
            <a:off x="7571455" y="4117018"/>
            <a:ext cx="1208087" cy="571627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图3-1-8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4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5_AS.20_1#c3792a80b?vbadefaultcenterpage=1&amp;parentnodeid=c8477c8e5&amp;vbahtmlprocessed=1&amp;hasbroken=1">
                <a:extLst>
                  <a:ext uri="{FF2B5EF4-FFF2-40B4-BE49-F238E27FC236}">
                    <a16:creationId xmlns:a16="http://schemas.microsoft.com/office/drawing/2014/main" id="{6E5AB084-ED34-4B0E-A250-11531F210824}"/>
                  </a:ext>
                </a:extLst>
              </p:cNvPr>
              <p:cNvSpPr/>
              <p:nvPr/>
            </p:nvSpPr>
            <p:spPr>
              <a:xfrm>
                <a:off x="356616" y="576072"/>
                <a:ext cx="11475720" cy="498113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7300"/>
                  </a:lnSpc>
                </a:pPr>
                <a:r>
                  <a:rPr lang="en-US" altLang="zh-CN" sz="100" b="0" i="0" kern="0" spc="-99900">
                    <a:solidFill>
                      <a:srgbClr val="FFFFFF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00" b="0" i="0" kern="0" spc="-9990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∴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𝑂𝑀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𝐴𝐷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2800" dirty="0"/>
              </a:p>
              <a:p>
                <a:pPr algn="l" latinLnBrk="1">
                  <a:lnSpc>
                    <a:spcPts val="52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∴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点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𝑀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在以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𝑂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为圆心，2为半径的半圆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𝑂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上运动。</a:t>
                </a:r>
                <a:endParaRPr lang="en-US" altLang="zh-CN" sz="2800" dirty="0"/>
              </a:p>
              <a:p>
                <a:pPr algn="l" latinLnBrk="1">
                  <a:lnSpc>
                    <a:spcPts val="5800"/>
                  </a:lnSpc>
                </a:pPr>
                <a:r>
                  <a:rPr lang="en-US" altLang="zh-CN" sz="100" b="0" i="0" kern="0" spc="-99900">
                    <a:solidFill>
                      <a:srgbClr val="FFFFFF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00" b="0" i="0" kern="0" spc="-9990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𝑂𝐵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𝐴</m:t>
                        </m:r>
                        <m:sSup>
                          <m:sSupPr>
                            <m:ctrlPr>
                              <a:rPr lang="en-US" altLang="zh-CN" sz="2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𝐵</m:t>
                            </m:r>
                          </m:e>
                          <m:sup>
                            <m:r>
                              <a:rPr lang="en-US" altLang="zh-CN" sz="2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+</m:t>
                        </m:r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𝐴</m:t>
                        </m:r>
                        <m:sSup>
                          <m:sSupPr>
                            <m:ctrlPr>
                              <a:rPr lang="en-US" altLang="zh-CN" sz="2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𝑂</m:t>
                            </m:r>
                          </m:e>
                          <m:sup>
                            <m:r>
                              <a:rPr lang="en-US" altLang="zh-CN" sz="2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2</m:t>
                            </m:r>
                          </m:sup>
                        </m:sSup>
                      </m:e>
                    </m:rad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en-US" altLang="zh-CN" sz="2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3</m:t>
                            </m:r>
                          </m:e>
                          <m:sup>
                            <m:r>
                              <a:rPr lang="en-US" altLang="zh-CN" sz="2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+</m:t>
                        </m:r>
                        <m:sSup>
                          <m:sSupPr>
                            <m:ctrlPr>
                              <a:rPr lang="en-US" altLang="zh-CN" sz="2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2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2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2</m:t>
                            </m:r>
                          </m:sup>
                        </m:sSup>
                      </m:e>
                    </m:rad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13</m:t>
                        </m:r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2800" dirty="0"/>
              </a:p>
              <a:p>
                <a:pPr algn="l" latinLnBrk="1">
                  <a:lnSpc>
                    <a:spcPts val="57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又</a:t>
                </a:r>
                <a:r>
                  <a:rPr lang="en-US" altLang="zh-CN" sz="900" b="0" i="0" u="none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𝐵𝑀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≥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𝑂𝐵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−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𝑂𝑀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13</m:t>
                        </m:r>
                      </m:e>
                    </m:rad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−2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2800" dirty="0"/>
              </a:p>
              <a:p>
                <a:pPr algn="l" latinLnBrk="1">
                  <a:lnSpc>
                    <a:spcPts val="52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∴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𝑀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𝑂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在三点共线时，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𝐵𝑀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最小。</a:t>
                </a:r>
                <a:endParaRPr lang="en-US" altLang="zh-CN" sz="2800" dirty="0"/>
              </a:p>
              <a:p>
                <a:pPr algn="l" latinLnBrk="1">
                  <a:lnSpc>
                    <a:spcPts val="5700"/>
                  </a:lnSpc>
                </a:pPr>
                <a:r>
                  <a:rPr lang="en-US" altLang="zh-CN" sz="100" b="0" i="0" kern="0" spc="-99900">
                    <a:solidFill>
                      <a:srgbClr val="FFFFFF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00" b="0" i="0" kern="0" spc="-9990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∴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𝐵𝑀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的最小值为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13</m:t>
                        </m:r>
                      </m:e>
                    </m:rad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−2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lang="en-US" altLang="zh-CN" sz="2800" dirty="0"/>
              </a:p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故选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D。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2" name="QC_5_AS.20_1#c3792a80b?vbadefaultcenterpage=1&amp;parentnodeid=c8477c8e5&amp;vbahtmlprocessed=1&amp;hasbroken=1">
                <a:extLst>
                  <a:ext uri="{FF2B5EF4-FFF2-40B4-BE49-F238E27FC236}">
                    <a16:creationId xmlns:a16="http://schemas.microsoft.com/office/drawing/2014/main" id="{6E5AB084-ED34-4B0E-A250-11531F21082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616" y="576072"/>
                <a:ext cx="11475720" cy="4981131"/>
              </a:xfrm>
              <a:prstGeom prst="rect">
                <a:avLst/>
              </a:prstGeom>
              <a:blipFill>
                <a:blip r:embed="rId2"/>
                <a:stretch>
                  <a:fillRect l="-1913" b="-477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56838093"/>
      </p:ext>
    </p:extLst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#21633d7e2.fixed?vbadefaultcenterpage=1&amp;parentnodeid=7546f8ab6&amp;vbahtmlprocessed=1"/>
          <p:cNvSpPr/>
          <p:nvPr/>
        </p:nvSpPr>
        <p:spPr>
          <a:xfrm>
            <a:off x="868680" y="2048256"/>
            <a:ext cx="10799064" cy="87782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ct val="120000"/>
              </a:lnSpc>
            </a:pPr>
            <a:r>
              <a:rPr lang="en-US" altLang="zh-CN" sz="4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第三部分</a:t>
            </a:r>
            <a:r>
              <a:rPr lang="en-US" altLang="zh-CN" sz="40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方法培优</a:t>
            </a:r>
            <a:endParaRPr lang="en-US" altLang="zh-CN" sz="4000" dirty="0"/>
          </a:p>
        </p:txBody>
      </p:sp>
      <p:sp>
        <p:nvSpPr>
          <p:cNvPr id="3" name="C_2_BD#21633d7e2.fixed?vbadefaultcenterpage=1&amp;parentnodeid=7546f8ab6&amp;vbahtmlprocessed=1"/>
          <p:cNvSpPr/>
          <p:nvPr/>
        </p:nvSpPr>
        <p:spPr>
          <a:xfrm>
            <a:off x="868680" y="3273552"/>
            <a:ext cx="10799064" cy="72237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ct val="120000"/>
              </a:lnSpc>
            </a:pPr>
            <a:r>
              <a:rPr lang="en-US" altLang="zh-CN" sz="4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第1讲</a:t>
            </a:r>
            <a:r>
              <a:rPr lang="en-US" altLang="zh-CN" sz="40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化归与模型思想</a:t>
            </a:r>
            <a:endParaRPr lang="en-US" altLang="zh-CN" sz="4000" dirty="0"/>
          </a:p>
        </p:txBody>
      </p:sp>
    </p:spTree>
  </p:cSld>
  <p:clrMapOvr>
    <a:masterClrMapping/>
  </p:clrMapOvr>
  <p:transition>
    <p:split dir="in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6090c880a.fixed?vbadefaultcenterpage=1&amp;parentnodeid=21633d7e2&amp;vbahtmlprocessed=1"/>
          <p:cNvSpPr/>
          <p:nvPr/>
        </p:nvSpPr>
        <p:spPr>
          <a:xfrm>
            <a:off x="4498848" y="3163824"/>
            <a:ext cx="7507224" cy="101498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ct val="100000"/>
              </a:lnSpc>
            </a:pPr>
            <a:r>
              <a:rPr lang="en-US" altLang="zh-CN" sz="55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核心素养培优</a:t>
            </a:r>
            <a:endParaRPr lang="en-US" altLang="zh-CN" sz="5500" dirty="0"/>
          </a:p>
        </p:txBody>
      </p:sp>
      <p:sp>
        <p:nvSpPr>
          <p:cNvPr id="3" name="C_3#6090c880a.fixed?vbadefaultcenterpage=1&amp;parentnodeid=21633d7e2&amp;vbahtmlprocessed=1"/>
          <p:cNvSpPr/>
          <p:nvPr/>
        </p:nvSpPr>
        <p:spPr>
          <a:xfrm>
            <a:off x="1975104" y="3163824"/>
            <a:ext cx="2039112" cy="101498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ct val="100000"/>
              </a:lnSpc>
            </a:pPr>
            <a:r>
              <a:rPr lang="en-US" altLang="zh-CN" sz="55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02</a:t>
            </a:r>
            <a:endParaRPr lang="en-US" altLang="zh-CN" sz="5500" dirty="0"/>
          </a:p>
        </p:txBody>
      </p:sp>
    </p:spTree>
  </p:cSld>
  <p:clrMapOvr>
    <a:masterClrMapping/>
  </p:clrMapOvr>
  <p:transition>
    <p:split dir="in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4_BD.21_1#1f1f8862b?imagetipindex=9&amp;hastextimagelayout=1&amp;vbadefaultcenterpage=1&amp;parentnodeid=6090c880a&amp;vbahtmlprocessed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10822" y="1433671"/>
            <a:ext cx="3337560" cy="2834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3" name="QC_4_BD.21_2#1f1f8862b?imagetipindex=9&amp;hastextimagelayout=1&amp;vbadefaultcenterpage=1&amp;parentnodeid=6090c880a&amp;vbahtmlprocessed=1"/>
          <p:cNvSpPr/>
          <p:nvPr/>
        </p:nvSpPr>
        <p:spPr>
          <a:xfrm>
            <a:off x="9475559" y="4395311"/>
            <a:ext cx="1208087" cy="99568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图3-1-9</a:t>
            </a:r>
            <a:endParaRPr lang="en-US" altLang="zh-CN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4_BD.21_3#1f1f8862b?hastextimagelayout=1&amp;vbadefaultcenterpage=1&amp;parentnodeid=6090c880a&amp;vbahtmlprocessed=1&amp;hasbroken=1"/>
              <p:cNvSpPr/>
              <p:nvPr/>
            </p:nvSpPr>
            <p:spPr>
              <a:xfrm>
                <a:off x="356616" y="1406239"/>
                <a:ext cx="8001000" cy="3127312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1.</a:t>
                </a:r>
                <a:r>
                  <a:rPr lang="en-US" altLang="zh-CN" sz="2800" b="1" i="0" dirty="0">
                    <a:solidFill>
                      <a:srgbClr val="29964C"/>
                    </a:solidFill>
                    <a:latin typeface="KaiTi" pitchFamily="34" charset="0"/>
                    <a:ea typeface="KaiTi" pitchFamily="34" charset="-122"/>
                    <a:cs typeface="KaiTi" pitchFamily="34" charset="-120"/>
                  </a:rPr>
                  <a:t>（2022·娄底中考）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如图3-1-9，等边三角形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𝐴𝐵𝐶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</a:t>
                </a:r>
                <a:r>
                  <a:rPr lang="en-US" altLang="zh-CN" sz="100" b="0" i="0" kern="0" spc="-9990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&gt;</a:t>
                </a:r>
                <a:r>
                  <a:rPr lang="en-US" altLang="zh-CN" sz="900" b="0" i="0" u="none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内切的图形来自我国古代的太极图，等边三角形内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切圆中的黑色部分和白色部分关于等边三角形</a:t>
                </a:r>
                <a:r>
                  <a:rPr lang="en-US" altLang="zh-CN" sz="900" b="0" i="0" u="none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𝐴𝐵𝐶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</a:t>
                </a:r>
                <a:r>
                  <a:rPr lang="en-US" altLang="zh-CN" sz="100" b="0" i="0" kern="0" spc="-9990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&gt;</a:t>
                </a:r>
                <a:r>
                  <a:rPr lang="en-US" altLang="zh-CN" sz="900" b="0" i="0" u="none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的内心成中心对称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则圆中的黑色部分的面积与</a:t>
                </a:r>
                <a:r>
                  <a:rPr lang="en-US" altLang="zh-CN" sz="900" b="0" i="0" u="none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100" b="0" i="0" kern="0" spc="-9990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△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𝐴𝐵𝐶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的面积之比是(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4" name="QC_4_BD.21_3#1f1f8862b?hastextimagelayout=1&amp;vbadefaultcenterpage=1&amp;parentnodeid=6090c880a&amp;vbahtmlprocessed=1&amp;hasbroken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616" y="1406239"/>
                <a:ext cx="8001000" cy="3127312"/>
              </a:xfrm>
              <a:prstGeom prst="rect">
                <a:avLst/>
              </a:prstGeom>
              <a:blipFill>
                <a:blip r:embed="rId4"/>
                <a:stretch>
                  <a:fillRect l="-2744" r="-76" b="-799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QC_4_AN.22_1#1f1f8862b.bracket?vbadefaultcenterpage=1&amp;parentnodeid=6090c880a&amp;vbapositionanswer=5&amp;vbahtmlprocessed=1"/>
          <p:cNvSpPr/>
          <p:nvPr/>
        </p:nvSpPr>
        <p:spPr>
          <a:xfrm>
            <a:off x="3977069" y="3966559"/>
            <a:ext cx="331788" cy="57194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endParaRPr lang="en-US" altLang="zh-CN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QC_4_BD.23_1#1f1f8862b.choices?hastextimagelayout=1&amp;vbadefaultcenterpage=1&amp;parentnodeid=6090c880a&amp;vbahtmlprocessed=1&amp;hasbroken=1"/>
              <p:cNvSpPr/>
              <p:nvPr/>
            </p:nvSpPr>
            <p:spPr>
              <a:xfrm>
                <a:off x="356616" y="4545171"/>
                <a:ext cx="8001000" cy="73285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6000"/>
                  </a:lnSpc>
                  <a:tabLst>
                    <a:tab pos="2012950" algn="l"/>
                    <a:tab pos="4013200" algn="l"/>
                    <a:tab pos="6013450" algn="l"/>
                  </a:tabLst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2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2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3</m:t>
                            </m:r>
                          </m:e>
                        </m:rad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18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</a:t>
                </a:r>
                <a:r>
                  <a:rPr lang="en-US" altLang="zh-CN" sz="100" b="0" i="0" kern="0" spc="-9990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&gt;</a:t>
                </a:r>
                <a:r>
                  <a:rPr lang="en-US" altLang="zh-CN" sz="900" b="0" i="0" u="none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2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2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3</m:t>
                            </m:r>
                          </m:e>
                        </m:rad>
                      </m:num>
                      <m:den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18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</a:t>
                </a:r>
                <a:r>
                  <a:rPr lang="en-US" altLang="zh-CN" sz="100" b="0" i="0" kern="0" spc="-9990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&gt;</a:t>
                </a:r>
                <a:r>
                  <a:rPr lang="en-US" altLang="zh-CN" sz="900" b="0" i="0" u="none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2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2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3</m:t>
                            </m:r>
                          </m:e>
                        </m:rad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9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</a:t>
                </a:r>
                <a:r>
                  <a:rPr lang="en-US" altLang="zh-CN" sz="100" b="0" i="0" kern="0" spc="-9990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&gt;</a:t>
                </a:r>
                <a:r>
                  <a:rPr lang="en-US" altLang="zh-CN" sz="900" b="0" i="0" u="none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2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2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3</m:t>
                            </m:r>
                          </m:e>
                        </m:rad>
                      </m:num>
                      <m:den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9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6" name="QC_4_BD.23_1#1f1f8862b.choices?hastextimagelayout=1&amp;vbadefaultcenterpage=1&amp;parentnodeid=6090c880a&amp;vbahtmlprocessed=1&amp;hasbroken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616" y="4545171"/>
                <a:ext cx="8001000" cy="732854"/>
              </a:xfrm>
              <a:prstGeom prst="rect">
                <a:avLst/>
              </a:prstGeom>
              <a:blipFill>
                <a:blip r:embed="rId5"/>
                <a:stretch>
                  <a:fillRect l="-2744" b="-1750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2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4_BD.24_1#79ebcd799?imagetipindex=10&amp;hastextimagelayout=1&amp;vbadefaultcenterpage=1&amp;parentnodeid=6090c880a&amp;vbahtmlprocessed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362718" y="1165320"/>
            <a:ext cx="2350008" cy="2221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3" name="QC_4_BD.24_2#79ebcd799?imagetipindex=10&amp;hastextimagelayout=1&amp;vbadefaultcenterpage=1&amp;parentnodeid=6090c880a&amp;vbahtmlprocessed=1"/>
          <p:cNvSpPr/>
          <p:nvPr/>
        </p:nvSpPr>
        <p:spPr>
          <a:xfrm>
            <a:off x="9844778" y="3514312"/>
            <a:ext cx="1385887" cy="99568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图3-1-10</a:t>
            </a:r>
            <a:endParaRPr lang="en-US" altLang="zh-CN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4_BD.24_3#79ebcd799?hastextimagelayout=1&amp;segpoint=1&amp;vbadefaultcenterpage=1&amp;parentnodeid=6090c880a&amp;vbahtmlprocessed=1&amp;hasbroken=1"/>
              <p:cNvSpPr/>
              <p:nvPr/>
            </p:nvSpPr>
            <p:spPr>
              <a:xfrm>
                <a:off x="356616" y="1147032"/>
                <a:ext cx="8887968" cy="3767392"/>
              </a:xfrm>
              <a:prstGeom prst="rect">
                <a:avLst/>
              </a:prstGeom>
              <a:noFill/>
              <a:ln/>
            </p:spPr>
            <p:txBody>
              <a:bodyPr wrap="squar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2.</a:t>
                </a:r>
                <a:r>
                  <a:rPr lang="en-US" altLang="zh-CN" sz="2800" b="1" i="0" dirty="0">
                    <a:solidFill>
                      <a:srgbClr val="29964C"/>
                    </a:solidFill>
                    <a:latin typeface="KaiTi" pitchFamily="34" charset="0"/>
                    <a:ea typeface="KaiTi" pitchFamily="34" charset="-122"/>
                    <a:cs typeface="KaiTi" pitchFamily="34" charset="-120"/>
                  </a:rPr>
                  <a:t>（2022·湖州中考）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在每个小正方形的边长为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1的网格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图形中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，每个小正方形的顶点称为格点。如图3-1-10，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:r>
                  <a:rPr lang="en-US" altLang="zh-CN" sz="900" b="0" i="0" u="none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100" b="0" i="0" kern="0" spc="-9990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6×6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的正方形网格图形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𝐴𝐵𝐶𝐷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中，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𝑀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𝑁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分别是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𝐴𝐵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900" b="0" i="0" u="none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</a:p>
              <a:p>
                <a:pPr latinLnBrk="1">
                  <a:lnSpc>
                    <a:spcPct val="150000"/>
                  </a:lnSpc>
                </a:pPr>
                <a:r>
                  <a:rPr lang="en-US" altLang="zh-CN" sz="100" b="0" i="0" kern="0" spc="-9990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𝐵𝐶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上的格点，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𝐵𝑀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𝐵𝑁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。若点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是这个网格图形中的格点，连接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𝑃𝑀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𝑃𝑁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，则所有满足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∠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𝑀𝑃𝑁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45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△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𝑃𝑀𝑁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中，边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𝑃𝑀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的长的最大值是(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4" name="QC_4_BD.24_3#79ebcd799?hastextimagelayout=1&amp;segpoint=1&amp;vbadefaultcenterpage=1&amp;parentnodeid=6090c880a&amp;vbahtmlprocessed=1&amp;hasbroken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616" y="1147032"/>
                <a:ext cx="8887968" cy="3767392"/>
              </a:xfrm>
              <a:prstGeom prst="rect">
                <a:avLst/>
              </a:prstGeom>
              <a:blipFill>
                <a:blip r:embed="rId4"/>
                <a:stretch>
                  <a:fillRect l="-2469" r="-1303" b="-647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QC_4_AN.25_1#79ebcd799.bracket?vbadefaultcenterpage=1&amp;parentnodeid=6090c880a&amp;vbapositionanswer=6&amp;vbahtmlprocessed=1"/>
          <p:cNvSpPr/>
          <p:nvPr/>
        </p:nvSpPr>
        <p:spPr>
          <a:xfrm>
            <a:off x="6564885" y="4347432"/>
            <a:ext cx="319088" cy="57194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QC_4_BD.26_1#79ebcd799.choices?vbadefaultcenterpage=1&amp;parentnodeid=6090c880a&amp;vbahtmlprocessed=1&amp;hasbroken=1"/>
              <p:cNvSpPr/>
              <p:nvPr/>
            </p:nvSpPr>
            <p:spPr>
              <a:xfrm>
                <a:off x="356616" y="4924520"/>
                <a:ext cx="11475720" cy="612712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5600"/>
                  </a:lnSpc>
                  <a:tabLst>
                    <a:tab pos="2881630" algn="l"/>
                    <a:tab pos="5750560" algn="l"/>
                    <a:tab pos="8619489" algn="l"/>
                  </a:tabLst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4</m:t>
                    </m:r>
                    <m:rad>
                      <m:radPr>
                        <m:degHide m:val="on"/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</a:t>
                </a:r>
                <a:r>
                  <a:rPr lang="en-US" altLang="zh-CN" sz="100" b="0" i="0" kern="0" spc="-9990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&gt;</a:t>
                </a:r>
                <a:r>
                  <a:rPr lang="en-US" altLang="zh-CN" sz="900" b="0" i="0" u="none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</a:t>
                </a:r>
                <a:r>
                  <a:rPr lang="en-US" altLang="zh-CN" sz="100" b="0" i="0" kern="0" spc="-9990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&gt;</a:t>
                </a:r>
                <a:r>
                  <a:rPr lang="en-US" altLang="zh-CN" sz="900" b="0" i="0" u="none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2</m:t>
                    </m:r>
                    <m:rad>
                      <m:radPr>
                        <m:degHide m:val="on"/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10</m:t>
                        </m:r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</a:t>
                </a:r>
                <a:r>
                  <a:rPr lang="en-US" altLang="zh-CN" sz="100" b="0" i="0" kern="0" spc="-9990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&gt;</a:t>
                </a:r>
                <a:r>
                  <a:rPr lang="en-US" altLang="zh-CN" sz="900" b="0" i="0" u="none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3</m:t>
                    </m:r>
                    <m:rad>
                      <m:radPr>
                        <m:degHide m:val="on"/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5</m:t>
                        </m:r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6" name="QC_4_BD.26_1#79ebcd799.choices?vbadefaultcenterpage=1&amp;parentnodeid=6090c880a&amp;vbahtmlprocessed=1&amp;hasbroken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616" y="4924520"/>
                <a:ext cx="11475720" cy="612712"/>
              </a:xfrm>
              <a:prstGeom prst="rect">
                <a:avLst/>
              </a:prstGeom>
              <a:blipFill>
                <a:blip r:embed="rId5"/>
                <a:stretch>
                  <a:fillRect l="-1913" b="-3700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4_BD.27_1#3df4306b0?imagetipindex=11&amp;hastextimagelayout=1&amp;vbadefaultcenterpage=1&amp;parentnodeid=6090c880a&amp;vbahtmlprocessed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423139" y="1685925"/>
            <a:ext cx="2185416" cy="2011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3" name="QC_4_BD.27_2#3df4306b0?imagetipindex=11&amp;hastextimagelayout=1&amp;vbadefaultcenterpage=1&amp;parentnodeid=6090c880a&amp;vbahtmlprocessed=1"/>
          <p:cNvSpPr/>
          <p:nvPr/>
        </p:nvSpPr>
        <p:spPr>
          <a:xfrm>
            <a:off x="9829507" y="3824605"/>
            <a:ext cx="1372679" cy="99568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图3-1-11</a:t>
            </a:r>
            <a:endParaRPr lang="en-US" altLang="zh-CN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4_BD.27_3#3df4306b0?hastextimagelayout=1&amp;segpoint=1&amp;vbadefaultcenterpage=1&amp;parentnodeid=6090c880a&amp;vbahtmlprocessed=1&amp;hasbroken=1"/>
              <p:cNvSpPr/>
              <p:nvPr/>
            </p:nvSpPr>
            <p:spPr>
              <a:xfrm>
                <a:off x="356616" y="1658493"/>
                <a:ext cx="8887968" cy="2755646"/>
              </a:xfrm>
              <a:prstGeom prst="rect">
                <a:avLst/>
              </a:prstGeom>
              <a:noFill/>
              <a:ln/>
            </p:spPr>
            <p:txBody>
              <a:bodyPr wrap="squar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3.</a:t>
                </a:r>
                <a:r>
                  <a:rPr lang="en-US" altLang="zh-CN" sz="2800" b="1" i="0" dirty="0">
                    <a:solidFill>
                      <a:srgbClr val="29964C"/>
                    </a:solidFill>
                    <a:latin typeface="KaiTi" pitchFamily="34" charset="0"/>
                    <a:ea typeface="KaiTi" pitchFamily="34" charset="-122"/>
                    <a:cs typeface="KaiTi" pitchFamily="34" charset="-120"/>
                  </a:rPr>
                  <a:t>（2022·宿迁中考）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如图3-1-11，点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在反比例函数</a:t>
                </a:r>
                <a:r>
                  <a:rPr lang="en-US" altLang="zh-CN" sz="900" b="0" i="0" u="none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</a:p>
              <a:p>
                <a:pPr latinLnBrk="1">
                  <a:lnSpc>
                    <a:spcPts val="7200"/>
                  </a:lnSpc>
                </a:pPr>
                <a:r>
                  <a:rPr lang="en-US" altLang="zh-CN" sz="100" b="0" i="0" kern="0" spc="-9990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𝑦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𝑥</m:t>
                        </m:r>
                      </m:den>
                    </m:f>
                    <m:d>
                      <m:d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𝑥</m:t>
                        </m:r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&gt;0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的图像上，以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𝑂𝐴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为一边作等腰直角三角形</a:t>
                </a:r>
                <a:r>
                  <a:rPr lang="en-US" altLang="zh-CN" sz="900" b="0" i="0" u="none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</a:p>
              <a:p>
                <a:pPr latinLnBrk="1">
                  <a:lnSpc>
                    <a:spcPct val="150000"/>
                  </a:lnSpc>
                </a:pPr>
                <a:r>
                  <a:rPr lang="en-US" altLang="zh-CN" sz="100" b="0" i="0" kern="0" spc="-9990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𝑂𝐴𝐵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，其中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∠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𝑂𝐴𝐵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90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𝐴𝑂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𝐴𝐵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，则线段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𝑂𝐵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的长的最小值是(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4" name="QC_4_BD.27_3#3df4306b0?hastextimagelayout=1&amp;segpoint=1&amp;vbadefaultcenterpage=1&amp;parentnodeid=6090c880a&amp;vbahtmlprocessed=1&amp;hasbroken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616" y="1658493"/>
                <a:ext cx="8887968" cy="2755646"/>
              </a:xfrm>
              <a:prstGeom prst="rect">
                <a:avLst/>
              </a:prstGeom>
              <a:blipFill>
                <a:blip r:embed="rId4"/>
                <a:stretch>
                  <a:fillRect l="-2469" r="-1715" b="-840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QC_4_AN.28_1#3df4306b0.bracket?vbadefaultcenterpage=1&amp;parentnodeid=6090c880a&amp;vbapositionanswer=7&amp;vbahtmlprocessed=1"/>
          <p:cNvSpPr/>
          <p:nvPr/>
        </p:nvSpPr>
        <p:spPr>
          <a:xfrm>
            <a:off x="2185416" y="3847148"/>
            <a:ext cx="319088" cy="57194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QC_4_BD.29_1#3df4306b0.choices?hastextimagelayout=1&amp;vbadefaultcenterpage=1&amp;parentnodeid=6090c880a&amp;vbahtmlprocessed=1&amp;hasbroken=1"/>
              <p:cNvSpPr/>
              <p:nvPr/>
            </p:nvSpPr>
            <p:spPr>
              <a:xfrm>
                <a:off x="356616" y="4416425"/>
                <a:ext cx="8887968" cy="609346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5600"/>
                  </a:lnSpc>
                  <a:tabLst>
                    <a:tab pos="2234692" algn="l"/>
                    <a:tab pos="4456684" algn="l"/>
                    <a:tab pos="6678676" algn="l"/>
                  </a:tabLst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</a:t>
                </a:r>
                <a:r>
                  <a:rPr lang="en-US" altLang="zh-CN" sz="100" b="0" i="0" kern="0" spc="-9990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&gt;</a:t>
                </a:r>
                <a:r>
                  <a:rPr lang="en-US" altLang="zh-CN" sz="900" b="0" i="0" u="none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</a:t>
                </a:r>
                <a:r>
                  <a:rPr lang="en-US" altLang="zh-CN" sz="100" b="0" i="0" kern="0" spc="-9990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&gt;</a:t>
                </a:r>
                <a:r>
                  <a:rPr lang="en-US" altLang="zh-CN" sz="900" b="0" i="0" u="none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2</m:t>
                    </m:r>
                    <m:rad>
                      <m:radPr>
                        <m:degHide m:val="on"/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</a:t>
                </a:r>
                <a:r>
                  <a:rPr lang="en-US" altLang="zh-CN" sz="100" b="0" i="0" kern="0" spc="-9990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&gt;</a:t>
                </a:r>
                <a:r>
                  <a:rPr lang="en-US" altLang="zh-CN" sz="900" b="0" i="0" u="none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6" name="QC_4_BD.29_1#3df4306b0.choices?hastextimagelayout=1&amp;vbadefaultcenterpage=1&amp;parentnodeid=6090c880a&amp;vbahtmlprocessed=1&amp;hasbroken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616" y="4416425"/>
                <a:ext cx="8887968" cy="609346"/>
              </a:xfrm>
              <a:prstGeom prst="rect">
                <a:avLst/>
              </a:prstGeom>
              <a:blipFill>
                <a:blip r:embed="rId5"/>
                <a:stretch>
                  <a:fillRect l="-2469" b="-3800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B_4_BD.30_1#95e7f8d37?imagetipindex=12&amp;hastextimagelayout=1&amp;vbadefaultcenterpage=1&amp;parentnodeid=6090c880a&amp;vbahtmlprocessed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334715" y="1849818"/>
            <a:ext cx="2606040" cy="2313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3" name="QB_4_BD.30_2#95e7f8d37?imagetipindex=12&amp;hastextimagelayout=1&amp;vbadefaultcenterpage=1&amp;parentnodeid=6090c880a&amp;vbahtmlprocessed=1"/>
          <p:cNvSpPr/>
          <p:nvPr/>
        </p:nvSpPr>
        <p:spPr>
          <a:xfrm>
            <a:off x="9944791" y="4290250"/>
            <a:ext cx="1385887" cy="99568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图3-1-12</a:t>
            </a:r>
            <a:endParaRPr lang="en-US" altLang="zh-CN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B_4_BD.30_3#95e7f8d37?hastextimagelayout=1&amp;segpoint=1&amp;vbadefaultcenterpage=1&amp;parentnodeid=6090c880a&amp;vbahtmlprocessed=1&amp;hasbroken=1"/>
              <p:cNvSpPr/>
              <p:nvPr/>
            </p:nvSpPr>
            <p:spPr>
              <a:xfrm>
                <a:off x="356616" y="1822386"/>
                <a:ext cx="8732520" cy="1847152"/>
              </a:xfrm>
              <a:prstGeom prst="rect">
                <a:avLst/>
              </a:prstGeom>
              <a:noFill/>
              <a:ln/>
            </p:spPr>
            <p:txBody>
              <a:bodyPr wrap="squar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4.</a:t>
                </a:r>
                <a:r>
                  <a:rPr lang="en-US" altLang="zh-CN" sz="2800" b="1" i="0" dirty="0">
                    <a:solidFill>
                      <a:srgbClr val="29964C"/>
                    </a:solidFill>
                    <a:latin typeface="KaiTi" pitchFamily="34" charset="0"/>
                    <a:ea typeface="KaiTi" pitchFamily="34" charset="-122"/>
                    <a:cs typeface="KaiTi" pitchFamily="34" charset="-120"/>
                  </a:rPr>
                  <a:t>（2022·台州中考）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如图3-1-12，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△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𝐴𝐵𝐶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的边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𝐵𝐶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长为</a:t>
                </a:r>
                <a:r>
                  <a:rPr lang="en-US" altLang="zh-CN" sz="900" b="0" i="0" u="none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</a:p>
              <a:p>
                <a:pPr latinLnBrk="1">
                  <a:lnSpc>
                    <a:spcPct val="150000"/>
                  </a:lnSpc>
                </a:pPr>
                <a:r>
                  <a:rPr lang="en-US" altLang="zh-CN" sz="100" b="0" i="0" kern="0" spc="-9990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4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cm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。将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△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𝐴𝐵𝐶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平移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2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cm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得到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△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𝐴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′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𝐵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′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𝐶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′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，且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𝐵𝐵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′⊥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𝐵𝐶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，则阴影部分的面积为</a:t>
                </a:r>
                <a:r>
                  <a:rPr lang="en-US" altLang="zh-CN" sz="28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</a:t>
                </a:r>
                <a:r>
                  <a:rPr lang="en-US" altLang="zh-CN" sz="900" b="0" i="0" u="none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cm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4" name="QB_4_BD.30_3#95e7f8d37?hastextimagelayout=1&amp;segpoint=1&amp;vbadefaultcenterpage=1&amp;parentnodeid=6090c880a&amp;vbahtmlprocessed=1&amp;hasbroken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616" y="1822386"/>
                <a:ext cx="8732520" cy="1847152"/>
              </a:xfrm>
              <a:prstGeom prst="rect">
                <a:avLst/>
              </a:prstGeom>
              <a:blipFill>
                <a:blip r:embed="rId4"/>
                <a:stretch>
                  <a:fillRect l="-2514" r="-6425" b="-1188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B_4_AN.31_1#95e7f8d37.blank?vbadefaultcenterpage=1&amp;parentnodeid=6090c880a&amp;vbapositionanswer=8&amp;vbahtmlprocessed=1"/>
              <p:cNvSpPr/>
              <p:nvPr/>
            </p:nvSpPr>
            <p:spPr>
              <a:xfrm>
                <a:off x="3734816" y="3047619"/>
                <a:ext cx="200025" cy="548005"/>
              </a:xfrm>
              <a:prstGeom prst="rect">
                <a:avLst/>
              </a:prstGeom>
              <a:noFill/>
              <a:ln/>
            </p:spPr>
            <p:txBody>
              <a:bodyPr wrap="square" lIns="0" tIns="0" rIns="0" bIns="0" rtlCol="0" anchor="t"/>
              <a:lstStyle/>
              <a:p>
                <a:pPr algn="ctr" latinLnBrk="1">
                  <a:lnSpc>
                    <a:spcPts val="5000"/>
                  </a:lnSpc>
                </a:pP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5" name="QB_4_AN.31_1#95e7f8d37.blank?vbadefaultcenterpage=1&amp;parentnodeid=6090c880a&amp;vbapositionanswer=8&amp;vbahtmlprocessed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34816" y="3047619"/>
                <a:ext cx="200025" cy="548005"/>
              </a:xfrm>
              <a:prstGeom prst="rect">
                <a:avLst/>
              </a:prstGeom>
              <a:blipFill>
                <a:blip r:embed="rId5"/>
                <a:stretch>
                  <a:fillRect l="-6250" r="-312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2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B_4_BD.32_1#a9c22c903?imagetipindex=13&amp;hastextimagelayout=1&amp;vbadefaultcenterpage=1&amp;parentnodeid=6090c880a&amp;vbahtmlprocessed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665806" y="1739296"/>
            <a:ext cx="3319272" cy="2130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3" name="QB_4_BD.32_2#a9c22c903?imagetipindex=13&amp;hastextimagelayout=1&amp;vbadefaultcenterpage=1&amp;parentnodeid=6090c880a&amp;vbahtmlprocessed=1"/>
          <p:cNvSpPr/>
          <p:nvPr/>
        </p:nvSpPr>
        <p:spPr>
          <a:xfrm>
            <a:off x="9632498" y="3996848"/>
            <a:ext cx="1385887" cy="99568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图3-1-13</a:t>
            </a:r>
            <a:endParaRPr lang="en-US" altLang="zh-CN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B_4_BD.32_3#a9c22c903?hastextimagelayout=1&amp;segpoint=1&amp;vbadefaultcenterpage=1&amp;parentnodeid=6090c880a&amp;vbahtmlprocessed=1&amp;hasbroken=1"/>
              <p:cNvSpPr/>
              <p:nvPr/>
            </p:nvSpPr>
            <p:spPr>
              <a:xfrm>
                <a:off x="356616" y="1721008"/>
                <a:ext cx="8028432" cy="324224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5.</a:t>
                </a:r>
                <a:r>
                  <a:rPr lang="en-US" altLang="zh-CN" sz="2800" b="1" i="0" dirty="0">
                    <a:solidFill>
                      <a:srgbClr val="29964C"/>
                    </a:solidFill>
                    <a:latin typeface="KaiTi" pitchFamily="34" charset="0"/>
                    <a:ea typeface="KaiTi" pitchFamily="34" charset="-122"/>
                    <a:cs typeface="KaiTi" pitchFamily="34" charset="-120"/>
                  </a:rPr>
                  <a:t>（2022·河北中考）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图3-1-13是钉板示意图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，每相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邻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4个钉点是边长为1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个单位长度的小正方形顶点，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钉点</a:t>
                </a:r>
                <a:r>
                  <a:rPr lang="en-US" altLang="zh-CN" sz="900" b="0" i="0" u="none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的连线与钉点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𝐷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的连线交于点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𝐸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</a:t>
                </a:r>
                <a:r>
                  <a:rPr lang="en-US" altLang="zh-CN" sz="100" b="0" i="0" kern="0" spc="-9990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&gt;</a:t>
                </a:r>
                <a:r>
                  <a:rPr lang="en-US" altLang="zh-CN" sz="900" b="0" i="0" u="none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（1）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𝐴𝐵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𝐶𝐷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是否垂直？</a:t>
                </a:r>
                <a:r>
                  <a:rPr lang="en-US" altLang="zh-CN" sz="28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填“是”或“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否”）；</a:t>
                </a:r>
              </a:p>
              <a:p>
                <a:pPr latinLnBrk="1">
                  <a:lnSpc>
                    <a:spcPts val="63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2）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𝐴𝐸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</a:t>
                </a:r>
                <a:r>
                  <a:rPr lang="en-US" altLang="zh-CN" sz="100" b="0" i="0" kern="0" spc="-9990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&gt;</a:t>
                </a:r>
                <a:r>
                  <a:rPr lang="en-US" altLang="zh-CN" sz="900" b="0" i="0" u="none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</a:t>
                </a:r>
                <a:r>
                  <a:rPr lang="en-US" altLang="zh-CN" sz="3450" b="0" i="0" u="sng" kern="0" spc="-99900">
                    <a:solidFill>
                      <a:srgbClr val="FFFFFF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8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4" name="QB_4_BD.32_3#a9c22c903?hastextimagelayout=1&amp;segpoint=1&amp;vbadefaultcenterpage=1&amp;parentnodeid=6090c880a&amp;vbahtmlprocessed=1&amp;hasbroken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616" y="1721008"/>
                <a:ext cx="8028432" cy="3242247"/>
              </a:xfrm>
              <a:prstGeom prst="rect">
                <a:avLst/>
              </a:prstGeom>
              <a:blipFill>
                <a:blip r:embed="rId4"/>
                <a:stretch>
                  <a:fillRect l="-2733" r="-6910" b="-770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QB_4_AN.33_1#a9c22c903.blank?vbadefaultcenterpage=1&amp;parentnodeid=6090c880a&amp;vbapositionanswer=9&amp;vbahtmlprocessed=1"/>
          <p:cNvSpPr/>
          <p:nvPr/>
        </p:nvSpPr>
        <p:spPr>
          <a:xfrm>
            <a:off x="5040630" y="3565461"/>
            <a:ext cx="436563" cy="57194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是</a:t>
            </a:r>
            <a:endParaRPr lang="en-US" altLang="zh-CN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QB_4_AN.34_1#a9c22c903.blank?vbadefaultcenterpage=1&amp;parentnodeid=6090c880a&amp;vbapositionanswer=10&amp;vbahtmlprocessed=1"/>
              <p:cNvSpPr/>
              <p:nvPr/>
            </p:nvSpPr>
            <p:spPr>
              <a:xfrm>
                <a:off x="2312416" y="4207573"/>
                <a:ext cx="475298" cy="684213"/>
              </a:xfrm>
              <a:prstGeom prst="rect">
                <a:avLst/>
              </a:prstGeom>
              <a:noFill/>
              <a:ln/>
            </p:spPr>
            <p:txBody>
              <a:bodyPr wrap="square" lIns="0" tIns="0" rIns="0" bIns="0" rtlCol="0" anchor="t"/>
              <a:lstStyle/>
              <a:p>
                <a:pPr algn="ctr" latinLnBrk="1">
                  <a:lnSpc>
                    <a:spcPts val="5400"/>
                  </a:lnSpc>
                </a:pP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  <m:rad>
                          <m:radPr>
                            <m:degHide m:val="on"/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5</m:t>
                            </m:r>
                          </m:e>
                        </m:rad>
                      </m:num>
                      <m:den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6" name="QB_4_AN.34_1#a9c22c903.blank?vbadefaultcenterpage=1&amp;parentnodeid=6090c880a&amp;vbapositionanswer=10&amp;vbahtmlprocessed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12416" y="4207573"/>
                <a:ext cx="475298" cy="684213"/>
              </a:xfrm>
              <a:prstGeom prst="rect">
                <a:avLst/>
              </a:prstGeom>
              <a:blipFill>
                <a:blip r:embed="rId5"/>
                <a:stretch>
                  <a:fillRect l="-1282" r="-1282" b="-89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6" grpId="0" build="p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B_4_BD.35_1#67ba2e9bb?imagetipindex=14&amp;hastextimagelayout=1&amp;vbadefaultcenterpage=1&amp;parentnodeid=6090c880a&amp;vbahtmlprocessed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250613" y="1068006"/>
            <a:ext cx="4553712" cy="3877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3" name="QB_4_BD.35_2#67ba2e9bb?imagetipindex=14&amp;hastextimagelayout=1&amp;vbadefaultcenterpage=1&amp;parentnodeid=6090c880a&amp;vbahtmlprocessed=1"/>
          <p:cNvSpPr/>
          <p:nvPr/>
        </p:nvSpPr>
        <p:spPr>
          <a:xfrm>
            <a:off x="8834526" y="5072062"/>
            <a:ext cx="1385887" cy="99568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图3-1-14</a:t>
            </a:r>
            <a:endParaRPr lang="en-US" altLang="zh-CN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B_4_BD.35_3#67ba2e9bb?hastextimagelayout=1&amp;segpoint=1&amp;vbadefaultcenterpage=1&amp;parentnodeid=6090c880a&amp;vbahtmlprocessed=1&amp;hasbroken=1"/>
              <p:cNvSpPr/>
              <p:nvPr/>
            </p:nvSpPr>
            <p:spPr>
              <a:xfrm>
                <a:off x="356616" y="1040574"/>
                <a:ext cx="6784848" cy="3676142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6.</a:t>
                </a:r>
                <a:r>
                  <a:rPr lang="en-US" altLang="zh-CN" sz="2800" b="1" i="0" dirty="0">
                    <a:solidFill>
                      <a:srgbClr val="29964C"/>
                    </a:solidFill>
                    <a:latin typeface="KaiTi" pitchFamily="34" charset="0"/>
                    <a:ea typeface="KaiTi" pitchFamily="34" charset="-122"/>
                    <a:cs typeface="KaiTi" pitchFamily="34" charset="-120"/>
                  </a:rPr>
                  <a:t>（2022·安徽中考）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如图3-1-14，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▱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𝑂𝐴𝐵𝐶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</a:t>
                </a:r>
                <a:r>
                  <a:rPr lang="en-US" altLang="zh-CN" sz="100" b="0" i="0" kern="0" spc="-9990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&gt;</a:t>
                </a:r>
                <a:r>
                  <a:rPr lang="en-US" altLang="zh-CN" sz="900" b="0" i="0" u="none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的顶点</a:t>
                </a:r>
                <a:r>
                  <a:rPr lang="en-US" altLang="zh-CN" sz="900" b="0" i="0" u="none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𝑂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是坐标原点，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</a:t>
                </a:r>
                <a:r>
                  <a:rPr lang="en-US" altLang="zh-CN" sz="100" b="0" i="0" kern="0" spc="-9990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&gt;</a:t>
                </a:r>
                <a:r>
                  <a:rPr lang="en-US" altLang="zh-CN" sz="900" b="0" i="0" u="none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轴的正半轴</a:t>
                </a:r>
              </a:p>
              <a:p>
                <a:pPr latinLnBrk="1">
                  <a:lnSpc>
                    <a:spcPts val="72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在第一象限，反比例函数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𝑦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𝑥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</a:t>
                </a:r>
                <a:r>
                  <a:rPr lang="en-US" altLang="zh-CN" sz="100" b="0" i="0" kern="0" spc="-9990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&gt;</a:t>
                </a:r>
                <a:r>
                  <a:rPr lang="en-US" altLang="zh-CN" sz="900" b="0" i="0" u="none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</a:p>
              <a:p>
                <a:pPr latinLnBrk="1">
                  <a:lnSpc>
                    <a:spcPts val="73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的图像经过点</a:t>
                </a:r>
                <a:r>
                  <a:rPr lang="en-US" altLang="zh-CN" sz="900" b="0" i="0" u="none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𝑦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𝑘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𝑥</m:t>
                        </m:r>
                      </m:den>
                    </m:f>
                    <m:d>
                      <m:d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𝑘</m:t>
                        </m:r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≠0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</a:t>
                </a:r>
                <a:r>
                  <a:rPr lang="en-US" altLang="zh-CN" sz="100" b="0" i="0" kern="0" spc="-9990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&gt;</a:t>
                </a:r>
                <a:r>
                  <a:rPr lang="en-US" altLang="zh-CN" sz="900" b="0" i="0" u="none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的图像经过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点</a:t>
                </a:r>
                <a:r>
                  <a:rPr lang="en-US" altLang="zh-CN" sz="900" b="0" i="0" u="none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。若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𝑂𝐶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𝐴𝐶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𝑘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</a:t>
                </a:r>
                <a:r>
                  <a:rPr lang="en-US" altLang="zh-CN" sz="100" b="0" i="0" kern="0" spc="-9990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&gt;</a:t>
                </a:r>
                <a:r>
                  <a:rPr lang="en-US" altLang="zh-CN" sz="900" b="0" i="0" u="none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4" name="QB_4_BD.35_3#67ba2e9bb?hastextimagelayout=1&amp;segpoint=1&amp;vbadefaultcenterpage=1&amp;parentnodeid=6090c880a&amp;vbahtmlprocessed=1&amp;hasbroken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616" y="1040574"/>
                <a:ext cx="6784848" cy="3676142"/>
              </a:xfrm>
              <a:prstGeom prst="rect">
                <a:avLst/>
              </a:prstGeom>
              <a:blipFill>
                <a:blip r:embed="rId4"/>
                <a:stretch>
                  <a:fillRect l="-3235" r="-2875" b="-66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B_4_AN.36_1#67ba2e9bb.blank?vbadefaultcenterpage=1&amp;parentnodeid=6090c880a&amp;vbapositionanswer=11&amp;vbahtmlprocessed=1"/>
              <p:cNvSpPr/>
              <p:nvPr/>
            </p:nvSpPr>
            <p:spPr>
              <a:xfrm>
                <a:off x="4853940" y="4096893"/>
                <a:ext cx="200025" cy="548005"/>
              </a:xfrm>
              <a:prstGeom prst="rect">
                <a:avLst/>
              </a:prstGeom>
              <a:noFill/>
              <a:ln/>
            </p:spPr>
            <p:txBody>
              <a:bodyPr wrap="square" lIns="0" tIns="0" rIns="0" bIns="0" rtlCol="0" anchor="t"/>
              <a:lstStyle/>
              <a:p>
                <a:pPr algn="ctr" latinLnBrk="1">
                  <a:lnSpc>
                    <a:spcPts val="5000"/>
                  </a:lnSpc>
                </a:pP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5" name="QB_4_AN.36_1#67ba2e9bb.blank?vbadefaultcenterpage=1&amp;parentnodeid=6090c880a&amp;vbapositionanswer=11&amp;vbahtmlprocessed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53940" y="4096893"/>
                <a:ext cx="200025" cy="548005"/>
              </a:xfrm>
              <a:prstGeom prst="rect">
                <a:avLst/>
              </a:prstGeom>
              <a:blipFill>
                <a:blip r:embed="rId5"/>
                <a:stretch>
                  <a:fillRect l="-3030" r="-303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3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4_BD.37_1#3a5991fd0?segpoint=1&amp;vbadefaultcenterpage=1&amp;parentnodeid=6090c880a&amp;vbahtmlprocessed=1&amp;hasbroken=1"/>
              <p:cNvSpPr/>
              <p:nvPr/>
            </p:nvSpPr>
            <p:spPr>
              <a:xfrm>
                <a:off x="356616" y="1790890"/>
                <a:ext cx="11475720" cy="310248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7.</a:t>
                </a:r>
                <a:r>
                  <a:rPr lang="en-US" altLang="zh-CN" sz="2800" b="1" i="0" dirty="0">
                    <a:solidFill>
                      <a:srgbClr val="29964C"/>
                    </a:solidFill>
                    <a:latin typeface="KaiTi" pitchFamily="34" charset="0"/>
                    <a:ea typeface="KaiTi" pitchFamily="34" charset="-122"/>
                    <a:cs typeface="KaiTi" pitchFamily="34" charset="-120"/>
                  </a:rPr>
                  <a:t>（2022·绥化中考）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如图3-1-15，在平面直角坐标系中，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已知一次函数</a:t>
                </a:r>
                <a:r>
                  <a:rPr lang="en-US" altLang="zh-CN" sz="900" b="0" i="0" u="none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</a:p>
              <a:p>
                <a:pPr latinLnBrk="1">
                  <a:lnSpc>
                    <a:spcPts val="5600"/>
                  </a:lnSpc>
                </a:pPr>
                <a:r>
                  <a:rPr lang="en-US" altLang="zh-CN" sz="100" b="0" i="0" kern="0" spc="-9990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m&gt;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𝑦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𝑘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𝑥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+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𝑏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与坐标轴分别交于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𝐴</m:t>
                    </m:r>
                    <m:d>
                      <m:d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5,0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𝐵</m:t>
                    </m:r>
                    <m:d>
                      <m:d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0,</m:t>
                        </m:r>
                        <m:f>
                          <m:fPr>
                            <m:ctrlPr>
                              <a:rPr lang="en-US" altLang="zh-CN" sz="2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5</m:t>
                            </m:r>
                          </m:num>
                          <m:den>
                            <m:r>
                              <a:rPr lang="en-US" altLang="zh-CN" sz="2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2</m:t>
                            </m:r>
                          </m:den>
                        </m:f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两点，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且与反比例函数</a:t>
                </a:r>
                <a:r>
                  <a:rPr lang="en-US" altLang="zh-CN" sz="900" b="0" i="0" u="none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</a:p>
              <a:p>
                <a:pPr latinLnBrk="1">
                  <a:lnSpc>
                    <a:spcPts val="7300"/>
                  </a:lnSpc>
                </a:pPr>
                <a:r>
                  <a:rPr lang="en-US" altLang="zh-CN" sz="100" b="0" i="0" kern="0" spc="-9990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m&gt;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𝑦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𝑘</m:t>
                            </m:r>
                          </m:e>
                          <m:sub>
                            <m:r>
                              <a:rPr lang="en-US" altLang="zh-CN" sz="2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2</m:t>
                            </m:r>
                          </m:sub>
                        </m:sSub>
                      </m:num>
                      <m:den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𝑥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的图像在第一象限内交于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𝐾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两点，连接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𝑂𝑃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△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𝑂𝐴𝑃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</a:t>
                </a:r>
                <a:r>
                  <a:rPr lang="en-US" altLang="zh-CN" sz="100" b="0" i="0" kern="0" spc="-9990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&gt;</a:t>
                </a:r>
                <a:r>
                  <a:rPr lang="en-US" altLang="zh-CN" sz="900" b="0" i="0" u="none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的面积</a:t>
                </a:r>
              </a:p>
              <a:p>
                <a:pPr latinLnBrk="1">
                  <a:lnSpc>
                    <a:spcPts val="72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</a:t>
                </a:r>
                <a:r>
                  <a:rPr lang="en-US" altLang="zh-CN" sz="900" b="0" i="0" u="none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2" name="QO_4_BD.37_1#3a5991fd0?segpoint=1&amp;vbadefaultcenterpage=1&amp;parentnodeid=6090c880a&amp;vbahtmlprocessed=1&amp;hasbroken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616" y="1790890"/>
                <a:ext cx="11475720" cy="3102483"/>
              </a:xfrm>
              <a:prstGeom prst="rect">
                <a:avLst/>
              </a:prstGeom>
              <a:blipFill>
                <a:blip r:embed="rId3"/>
                <a:stretch>
                  <a:fillRect l="-1913" b="-451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3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O_4_BD.37_2#3a5991fd0?imagetipindex=15&amp;vbadefaultcenterpage=1&amp;parentnodeid=6090c880a&amp;vbahtmlprocessed=1" descr="preencoded.png">
            <a:extLst>
              <a:ext uri="{FF2B5EF4-FFF2-40B4-BE49-F238E27FC236}">
                <a16:creationId xmlns:a16="http://schemas.microsoft.com/office/drawing/2014/main" id="{C88EA764-4F9D-4DCD-BAD6-2021E8136357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498848" y="1822890"/>
            <a:ext cx="3200400" cy="2267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3" name="QO_4_BD.37_3#3a5991fd0?imagetipindex=15&amp;vbadefaultcenterpage=1&amp;parentnodeid=6090c880a&amp;vbahtmlprocessed=1">
            <a:extLst>
              <a:ext uri="{FF2B5EF4-FFF2-40B4-BE49-F238E27FC236}">
                <a16:creationId xmlns:a16="http://schemas.microsoft.com/office/drawing/2014/main" id="{F0BB52E6-E3D0-43E6-B9E3-C5375025C140}"/>
              </a:ext>
            </a:extLst>
          </p:cNvPr>
          <p:cNvSpPr/>
          <p:nvPr/>
        </p:nvSpPr>
        <p:spPr>
          <a:xfrm>
            <a:off x="5406104" y="4217602"/>
            <a:ext cx="1385887" cy="571627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图3-1-15</a:t>
            </a:r>
            <a:endParaRPr lang="en-US" altLang="zh-CN" sz="2800" dirty="0"/>
          </a:p>
        </p:txBody>
      </p:sp>
    </p:spTree>
    <p:extLst>
      <p:ext uri="{BB962C8B-B14F-4D97-AF65-F5344CB8AC3E}">
        <p14:creationId xmlns:p14="http://schemas.microsoft.com/office/powerpoint/2010/main" val="2886876320"/>
      </p:ext>
    </p:extLst>
  </p:cSld>
  <p:clrMapOvr>
    <a:masterClrMapping/>
  </p:clrMapOvr>
  <p:transition>
    <p:split dir="in"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3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#4c4b776c6?vbadefaultcenterpage=1&amp;parentnodeid=3a5991fd0&amp;vbahtmlprocessed=1"/>
          <p:cNvSpPr/>
          <p:nvPr/>
        </p:nvSpPr>
        <p:spPr>
          <a:xfrm>
            <a:off x="356616" y="900049"/>
            <a:ext cx="11475720" cy="571627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（1）求一次函数与反比例函数的解析式;</a:t>
            </a:r>
            <a:endParaRPr lang="en-US" altLang="zh-CN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5_AN.38_1#4c4b776c6?vbadefaultcenterpage=1&amp;parentnodeid=3a5991fd0&amp;vbahtmlprocessed=1&amp;hasbroken=1"/>
              <p:cNvSpPr/>
              <p:nvPr/>
            </p:nvSpPr>
            <p:spPr>
              <a:xfrm>
                <a:off x="356616" y="1477137"/>
                <a:ext cx="11475720" cy="430707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600"/>
                  </a:lnSpc>
                </a:pP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解：∵一次函数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𝑦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𝑘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𝑥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+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𝑏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与坐标轴分别交于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𝐴</m:t>
                    </m:r>
                    <m:d>
                      <m:d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5,0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𝐵</m:t>
                    </m:r>
                    <m:d>
                      <m:d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0,</m:t>
                        </m:r>
                        <m:f>
                          <m:f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5</m:t>
                            </m:r>
                          </m:num>
                          <m:den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2</m:t>
                            </m:r>
                          </m:den>
                        </m:f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两点，</a:t>
                </a:r>
                <a:endParaRPr lang="en-US" altLang="zh-CN" sz="2800" dirty="0"/>
              </a:p>
              <a:p>
                <a:pPr algn="l" latinLnBrk="1">
                  <a:lnSpc>
                    <a:spcPts val="13800"/>
                  </a:lnSpc>
                </a:pPr>
                <a:r>
                  <a:rPr lang="en-US" altLang="zh-CN" sz="100" b="0" i="0" kern="0" spc="-99900">
                    <a:solidFill>
                      <a:srgbClr val="FFFFFF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00" b="0" i="0" kern="0" spc="-9990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∴</m:t>
                    </m:r>
                    <m:d>
                      <m:dPr>
                        <m:begChr m:val="{"/>
                        <m:endChr m:val=""/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&amp;5</m:t>
                            </m:r>
                            <m:sSub>
                              <m:sSubPr>
                                <m:ctrlPr>
                                  <a:rPr lang="en-US" altLang="zh-CN" sz="28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2800" b="0" i="0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  <m:t>𝑘</m:t>
                                </m:r>
                              </m:e>
                              <m:sub>
                                <m:r>
                                  <a:rPr lang="en-US" altLang="zh-CN" sz="2800" b="0" i="0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+</m:t>
                            </m:r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𝑏</m:t>
                            </m:r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=0</m:t>
                            </m:r>
                            <m:r>
                              <m:rPr>
                                <m:nor/>
                              </m:rP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微软雅黑" pitchFamily="34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，</m:t>
                            </m:r>
                          </m:e>
                          <m:e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𝑏</m:t>
                            </m:r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=</m:t>
                            </m:r>
                            <m:f>
                              <m:fPr>
                                <m:ctrlPr>
                                  <a:rPr lang="en-US" altLang="zh-CN" sz="28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2800" b="0" i="0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  <m:t>5</m:t>
                                </m:r>
                              </m:num>
                              <m:den>
                                <m:r>
                                  <a:rPr lang="en-US" altLang="zh-CN" sz="2800" b="0" i="0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  <m:t>2</m:t>
                                </m:r>
                              </m:den>
                            </m:f>
                            <m:r>
                              <m:rPr>
                                <m:nor/>
                              </m:rP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微软雅黑" pitchFamily="34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，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解得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sSub>
                              <m:sSubPr>
                                <m:ctrlPr>
                                  <a:rPr lang="en-US" altLang="zh-CN" sz="28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2800" b="0" i="0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  <m:t>𝑘</m:t>
                                </m:r>
                              </m:e>
                              <m:sub>
                                <m:r>
                                  <a:rPr lang="en-US" altLang="zh-CN" sz="2800" b="0" i="0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=−</m:t>
                            </m:r>
                            <m:f>
                              <m:fPr>
                                <m:ctrlPr>
                                  <a:rPr lang="en-US" altLang="zh-CN" sz="28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2800" b="0" i="0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altLang="zh-CN" sz="2800" b="0" i="0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  <m:t>2</m:t>
                                </m:r>
                              </m:den>
                            </m:f>
                            <m:r>
                              <m:rPr>
                                <m:nor/>
                              </m:rP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微软雅黑" pitchFamily="34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，</m:t>
                            </m:r>
                          </m:e>
                          <m:e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𝑏</m:t>
                            </m:r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=</m:t>
                            </m:r>
                            <m:f>
                              <m:fPr>
                                <m:ctrlPr>
                                  <a:rPr lang="en-US" altLang="zh-CN" sz="28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2800" b="0" i="0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  <m:t>5</m:t>
                                </m:r>
                              </m:num>
                              <m:den>
                                <m:r>
                                  <a:rPr lang="en-US" altLang="zh-CN" sz="2800" b="0" i="0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  <m:t>2</m:t>
                                </m:r>
                              </m:den>
                            </m:f>
                            <m:r>
                              <m:rPr>
                                <m:nor/>
                              </m:rP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微软雅黑" pitchFamily="34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，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endParaRPr lang="en-US" altLang="zh-CN" sz="2800" dirty="0"/>
              </a:p>
              <a:p>
                <a:pPr algn="l" latinLnBrk="1">
                  <a:lnSpc>
                    <a:spcPts val="73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∴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一次函数的解析式为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𝑦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𝑥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。</a:t>
                </a:r>
                <a:endParaRPr lang="en-US" altLang="zh-CN" sz="2800" dirty="0"/>
              </a:p>
              <a:p>
                <a:pPr algn="l" latinLnBrk="1">
                  <a:lnSpc>
                    <a:spcPts val="7300"/>
                  </a:lnSpc>
                </a:pPr>
                <a:r>
                  <a:rPr lang="en-US" altLang="zh-CN" sz="100" b="0" i="0" kern="0" spc="-99900">
                    <a:solidFill>
                      <a:srgbClr val="FFFFFF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00" b="0" i="0" kern="0" spc="-9990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∵△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𝑂𝐴𝑃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的面积为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2800" dirty="0"/>
              </a:p>
              <a:p>
                <a:pPr algn="l" latinLnBrk="1">
                  <a:lnSpc>
                    <a:spcPts val="100"/>
                  </a:lnSpc>
                </a:pPr>
                <a:endParaRPr lang="en-US" altLang="zh-CN" sz="2800" dirty="0"/>
              </a:p>
            </p:txBody>
          </p:sp>
        </mc:Choice>
        <mc:Fallback xmlns="">
          <p:sp>
            <p:nvSpPr>
              <p:cNvPr id="3" name="QO_5_AN.38_1#4c4b776c6?vbadefaultcenterpage=1&amp;parentnodeid=3a5991fd0&amp;vbahtmlprocessed=1&amp;hasbroken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616" y="1477137"/>
                <a:ext cx="11475720" cy="4307078"/>
              </a:xfrm>
              <a:prstGeom prst="rect">
                <a:avLst/>
              </a:prstGeom>
              <a:blipFill>
                <a:blip r:embed="rId3"/>
                <a:stretch>
                  <a:fillRect l="-1913" b="-127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1#目录1:21633d7e2?linknodeid=a0e3e629b&amp;catalogrefid=a0e3e629b&amp;vbahtmlprocessed=1" descr="preencoded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33672" y="3145536"/>
            <a:ext cx="356616" cy="356616"/>
          </a:xfrm>
          <a:prstGeom prst="rect">
            <a:avLst/>
          </a:prstGeom>
        </p:spPr>
      </p:pic>
      <p:sp>
        <p:nvSpPr>
          <p:cNvPr id="3" name="C_1#目录1:21633d7e2?linknodeid=a0e3e629b&amp;catalogrefid=a0e3e629b&amp;vbahtmlprocessed=1">
            <a:hlinkClick r:id="rId3" action="ppaction://hlinksldjump"/>
          </p:cNvPr>
          <p:cNvSpPr/>
          <p:nvPr/>
        </p:nvSpPr>
        <p:spPr>
          <a:xfrm>
            <a:off x="4773168" y="3008376"/>
            <a:ext cx="4142232" cy="64922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180000" algn="l" latinLnBrk="1">
              <a:lnSpc>
                <a:spcPct val="150000"/>
              </a:lnSpc>
            </a:pPr>
            <a:r>
              <a:rPr lang="en-US" altLang="zh-CN" sz="36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经典试题解析</a:t>
            </a:r>
            <a:endParaRPr lang="en-US" altLang="zh-CN" sz="3600" dirty="0"/>
          </a:p>
        </p:txBody>
      </p:sp>
      <p:pic>
        <p:nvPicPr>
          <p:cNvPr id="4" name="C_1#目录1:21633d7e2?linknodeid=6090c880a&amp;catalogrefid=6090c880a&amp;vbahtmlprocessed=1" descr="preencoded.pn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33672" y="4050792"/>
            <a:ext cx="356616" cy="356616"/>
          </a:xfrm>
          <a:prstGeom prst="rect">
            <a:avLst/>
          </a:prstGeom>
        </p:spPr>
      </p:pic>
      <p:sp>
        <p:nvSpPr>
          <p:cNvPr id="5" name="C_1#目录1:21633d7e2?linknodeid=6090c880a&amp;catalogrefid=6090c880a&amp;vbahtmlprocessed=1">
            <a:hlinkClick r:id="rId5" action="ppaction://hlinksldjump"/>
          </p:cNvPr>
          <p:cNvSpPr/>
          <p:nvPr/>
        </p:nvSpPr>
        <p:spPr>
          <a:xfrm>
            <a:off x="4773168" y="3904488"/>
            <a:ext cx="4142232" cy="64922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180000" algn="l" latinLnBrk="1">
              <a:lnSpc>
                <a:spcPct val="150000"/>
              </a:lnSpc>
            </a:pPr>
            <a:r>
              <a:rPr lang="en-US" altLang="zh-CN" sz="36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核心素养培优</a:t>
            </a:r>
            <a:endParaRPr lang="en-US" altLang="zh-CN" sz="3600" dirty="0"/>
          </a:p>
        </p:txBody>
      </p:sp>
    </p:spTree>
  </p:cSld>
  <p:clrMapOvr>
    <a:masterClrMapping/>
  </p:clrMapOvr>
  <p:transition>
    <p:split dir="in"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5_AN.38_1#4c4b776c6?vbadefaultcenterpage=1&amp;parentnodeid=3a5991fd0&amp;vbahtmlprocessed=1&amp;hasbroken=1">
                <a:extLst>
                  <a:ext uri="{FF2B5EF4-FFF2-40B4-BE49-F238E27FC236}">
                    <a16:creationId xmlns:a16="http://schemas.microsoft.com/office/drawing/2014/main" id="{9A3C8A86-81A9-4DCE-B9B3-591DBD2B61AB}"/>
                  </a:ext>
                </a:extLst>
              </p:cNvPr>
              <p:cNvSpPr/>
              <p:nvPr/>
            </p:nvSpPr>
            <p:spPr>
              <a:xfrm>
                <a:off x="356616" y="576072"/>
                <a:ext cx="11475720" cy="5272532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6400"/>
                  </a:lnSpc>
                </a:pPr>
                <a:r>
                  <a:rPr lang="en-US" altLang="zh-CN" sz="100" b="0" i="0" kern="0" spc="-99900">
                    <a:solidFill>
                      <a:srgbClr val="FFFFFF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00" b="0" i="0" kern="0" spc="-9990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∴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⋅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𝑂𝐴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⋅</m:t>
                    </m:r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𝑦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𝑃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𝑦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𝑃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。</a:t>
                </a:r>
                <a:endParaRPr lang="en-US" altLang="zh-CN" sz="2800" dirty="0"/>
              </a:p>
              <a:p>
                <a:pPr algn="l" latinLnBrk="1">
                  <a:lnSpc>
                    <a:spcPts val="45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∵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在一次函数图像上，</a:t>
                </a:r>
                <a:endParaRPr lang="en-US" altLang="zh-CN" sz="2800" dirty="0"/>
              </a:p>
              <a:p>
                <a:pPr algn="l" latinLnBrk="1">
                  <a:lnSpc>
                    <a:spcPts val="64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∴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令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𝑥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𝑥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=4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2800" dirty="0"/>
              </a:p>
              <a:p>
                <a:pPr algn="l" latinLnBrk="1">
                  <a:lnSpc>
                    <a:spcPts val="5700"/>
                  </a:lnSpc>
                </a:pPr>
                <a:r>
                  <a:rPr lang="en-US" altLang="zh-CN" sz="100" b="0" i="0" kern="0" spc="-99900">
                    <a:solidFill>
                      <a:srgbClr val="FFFFFF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00" b="0" i="0" kern="0" spc="-9990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∴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𝑃</m:t>
                    </m:r>
                    <m:d>
                      <m:d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4,</m:t>
                        </m:r>
                        <m:f>
                          <m:f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2</m:t>
                            </m:r>
                          </m:den>
                        </m:f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。</a:t>
                </a:r>
                <a:endParaRPr lang="en-US" altLang="zh-CN" sz="2800" dirty="0"/>
              </a:p>
              <a:p>
                <a:pPr algn="l" latinLnBrk="1">
                  <a:lnSpc>
                    <a:spcPts val="64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∵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在反比例函数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𝑦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𝑘</m:t>
                            </m:r>
                          </m:e>
                          <m:sub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2</m:t>
                            </m:r>
                          </m:sub>
                        </m:sSub>
                      </m:num>
                      <m:den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𝑥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的图像上，</a:t>
                </a:r>
                <a:endParaRPr lang="en-US" altLang="zh-CN" sz="2800" dirty="0"/>
              </a:p>
              <a:p>
                <a:pPr algn="l" latinLnBrk="1">
                  <a:lnSpc>
                    <a:spcPts val="6300"/>
                  </a:lnSpc>
                </a:pPr>
                <a:r>
                  <a:rPr lang="en-US" altLang="zh-CN" sz="100" b="0" i="0" kern="0" spc="-99900">
                    <a:solidFill>
                      <a:srgbClr val="FFFFFF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00" b="0" i="0" kern="0" spc="-9990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∴</m:t>
                    </m:r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𝑘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=4×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=2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2800" dirty="0"/>
              </a:p>
              <a:p>
                <a:pPr algn="l" latinLnBrk="1">
                  <a:lnSpc>
                    <a:spcPts val="62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∴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反比例函数的解析式为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𝑦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𝑥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。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2" name="QO_5_AN.38_1#4c4b776c6?vbadefaultcenterpage=1&amp;parentnodeid=3a5991fd0&amp;vbahtmlprocessed=1&amp;hasbroken=1">
                <a:extLst>
                  <a:ext uri="{FF2B5EF4-FFF2-40B4-BE49-F238E27FC236}">
                    <a16:creationId xmlns:a16="http://schemas.microsoft.com/office/drawing/2014/main" id="{9A3C8A86-81A9-4DCE-B9B3-591DBD2B61A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616" y="576072"/>
                <a:ext cx="11475720" cy="5272532"/>
              </a:xfrm>
              <a:prstGeom prst="rect">
                <a:avLst/>
              </a:prstGeom>
              <a:blipFill>
                <a:blip r:embed="rId2"/>
                <a:stretch>
                  <a:fillRect l="-1913" b="-243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62777999"/>
      </p:ext>
    </p:extLst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3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5#a81f124b6?vbadefaultcenterpage=1&amp;parentnodeid=3a5991fd0&amp;vbahtmlprocessed=1&amp;hasbroken=1"/>
              <p:cNvSpPr/>
              <p:nvPr/>
            </p:nvSpPr>
            <p:spPr>
              <a:xfrm>
                <a:off x="356616" y="1990534"/>
                <a:ext cx="11475720" cy="57162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（2）当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𝑦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&gt;</m:t>
                    </m:r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𝑦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时，求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的取值范围;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2" name="QO_5#a81f124b6?vbadefaultcenterpage=1&amp;parentnodeid=3a5991fd0&amp;vbahtmlprocessed=1&amp;hasbroken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616" y="1990534"/>
                <a:ext cx="11475720" cy="571627"/>
              </a:xfrm>
              <a:prstGeom prst="rect">
                <a:avLst/>
              </a:prstGeom>
              <a:blipFill>
                <a:blip r:embed="rId3"/>
                <a:stretch>
                  <a:fillRect l="-1913" b="-387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5_AN.39_1#a81f124b6?segpoint=1&amp;vbadefaultcenterpage=1&amp;parentnodeid=3a5991fd0&amp;vbahtmlprocessed=1"/>
              <p:cNvSpPr/>
              <p:nvPr/>
            </p:nvSpPr>
            <p:spPr>
              <a:xfrm>
                <a:off x="356616" y="2564066"/>
                <a:ext cx="11475720" cy="2129663"/>
              </a:xfrm>
              <a:prstGeom prst="rect">
                <a:avLst/>
              </a:prstGeom>
              <a:noFill/>
              <a:ln/>
            </p:spPr>
            <p:txBody>
              <a:bodyPr wrap="square" lIns="0" tIns="0" rIns="0" bIns="0" rtlCol="0" anchor="t"/>
              <a:lstStyle/>
              <a:p>
                <a:pPr algn="l" latinLnBrk="1">
                  <a:lnSpc>
                    <a:spcPts val="7300"/>
                  </a:lnSpc>
                </a:pP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令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𝑥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𝑥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𝑥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或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𝑥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=4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2800" dirty="0"/>
              </a:p>
              <a:p>
                <a:pPr algn="l" latinLnBrk="1">
                  <a:lnSpc>
                    <a:spcPts val="5100"/>
                  </a:lnSpc>
                </a:pP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∴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𝐾</m:t>
                    </m:r>
                    <m:d>
                      <m:d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1,2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2800" dirty="0"/>
              </a:p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由图像可知，当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𝑦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&gt;</m:t>
                    </m:r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𝑦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的取值范围为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0&lt;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𝑥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&lt;1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或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𝑥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&gt;4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。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3" name="QO_5_AN.39_1#a81f124b6?segpoint=1&amp;vbadefaultcenterpage=1&amp;parentnodeid=3a5991fd0&amp;vbahtmlprocessed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616" y="2564066"/>
                <a:ext cx="11475720" cy="2129663"/>
              </a:xfrm>
              <a:prstGeom prst="rect">
                <a:avLst/>
              </a:prstGeom>
              <a:blipFill>
                <a:blip r:embed="rId4"/>
                <a:stretch>
                  <a:fillRect l="-1913" b="-1088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3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5#b9331c448?vbadefaultcenterpage=1&amp;parentnodeid=3a5991fd0&amp;vbahtmlprocessed=1&amp;hasbroken=1"/>
              <p:cNvSpPr/>
              <p:nvPr/>
            </p:nvSpPr>
            <p:spPr>
              <a:xfrm>
                <a:off x="356616" y="1216406"/>
                <a:ext cx="11475720" cy="57162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sz="2800" b="0" i="0" spc="-5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3）若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spc="-5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spc="-5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为线段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spc="-5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𝑂𝐴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spc="-5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上的一个动点，当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spc="-5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𝑃𝐶</m:t>
                    </m:r>
                    <m:r>
                      <a:rPr lang="en-US" altLang="zh-CN" sz="2800" b="0" i="0" spc="-5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+</m:t>
                    </m:r>
                    <m:r>
                      <a:rPr lang="en-US" altLang="zh-CN" sz="2800" b="0" i="0" spc="-5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𝐾𝐶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spc="-5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最小时，求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spc="-5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△</m:t>
                    </m:r>
                    <m:r>
                      <a:rPr lang="en-US" altLang="zh-CN" sz="2800" b="0" i="0" spc="-5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𝑃𝐾𝐶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spc="-5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的面积。</a:t>
                </a:r>
                <a:endParaRPr lang="en-US" altLang="zh-CN" sz="2800" spc="-50" dirty="0"/>
              </a:p>
            </p:txBody>
          </p:sp>
        </mc:Choice>
        <mc:Fallback xmlns="">
          <p:sp>
            <p:nvSpPr>
              <p:cNvPr id="2" name="QO_5#b9331c448?vbadefaultcenterpage=1&amp;parentnodeid=3a5991fd0&amp;vbahtmlprocessed=1&amp;hasbroken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616" y="1216406"/>
                <a:ext cx="11475720" cy="571627"/>
              </a:xfrm>
              <a:prstGeom prst="rect">
                <a:avLst/>
              </a:prstGeom>
              <a:blipFill>
                <a:blip r:embed="rId3"/>
                <a:stretch>
                  <a:fillRect l="-1913" r="-3507" b="-387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5_AN.40_1#b9331c448?segpoint=1&amp;vbadefaultcenterpage=1&amp;parentnodeid=3a5991fd0&amp;vbahtmlprocessed=1&amp;hasbroken=1"/>
              <p:cNvSpPr/>
              <p:nvPr/>
            </p:nvSpPr>
            <p:spPr>
              <a:xfrm>
                <a:off x="356616" y="1789938"/>
                <a:ext cx="11475720" cy="121202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如图，作点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关于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轴的对称点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𝑃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′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，连接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𝐾𝑃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′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，线段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𝐾𝑃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′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</a:t>
                </a:r>
                <a:r>
                  <a:rPr lang="en-US" altLang="zh-CN" sz="100" b="0" i="0" kern="0" spc="-9990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&gt;</a:t>
                </a:r>
                <a:r>
                  <a:rPr lang="en-US" altLang="zh-CN" sz="900" b="0" i="0" u="none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轴的交点即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为点</a:t>
                </a:r>
                <a:r>
                  <a:rPr lang="en-US" altLang="zh-CN" sz="900" b="0" i="0" u="none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3" name="QO_5_AN.40_1#b9331c448?segpoint=1&amp;vbadefaultcenterpage=1&amp;parentnodeid=3a5991fd0&amp;vbahtmlprocessed=1&amp;hasbroken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616" y="1789938"/>
                <a:ext cx="11475720" cy="1212025"/>
              </a:xfrm>
              <a:prstGeom prst="rect">
                <a:avLst/>
              </a:prstGeom>
              <a:blipFill>
                <a:blip r:embed="rId4"/>
                <a:stretch>
                  <a:fillRect l="-1913" r="-159" b="-1868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QO_5_AN.40_2#b9331c448?vbadefaultcenterpage=1&amp;parentnodeid=3a5991fd0&amp;vbahtmlprocessed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462272" y="3136138"/>
            <a:ext cx="3264408" cy="2331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3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5_AN.40_3#b9331c448?vbadefaultcenterpage=1&amp;parentnodeid=3a5991fd0&amp;vbahtmlprocessed=1&amp;hasbroken=1"/>
              <p:cNvSpPr/>
              <p:nvPr/>
            </p:nvSpPr>
            <p:spPr>
              <a:xfrm>
                <a:off x="356616" y="686086"/>
                <a:ext cx="11475720" cy="523894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600"/>
                  </a:lnSpc>
                </a:pP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∵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𝑃</m:t>
                    </m:r>
                    <m:d>
                      <m:d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4,</m:t>
                        </m:r>
                        <m:f>
                          <m:f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2</m:t>
                            </m:r>
                          </m:den>
                        </m:f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∴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𝑃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′</m:t>
                    </m:r>
                    <m:d>
                      <m:d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4,−</m:t>
                        </m:r>
                        <m:f>
                          <m:f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2</m:t>
                            </m:r>
                          </m:den>
                        </m:f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933" dirty="0"/>
              </a:p>
              <a:p>
                <a:pPr algn="l" latinLnBrk="1">
                  <a:lnSpc>
                    <a:spcPts val="4900"/>
                  </a:lnSpc>
                </a:pPr>
                <a:r>
                  <a:rPr lang="en-US" altLang="zh-CN" sz="100" b="0" i="0" kern="0" spc="-99900">
                    <a:solidFill>
                      <a:srgbClr val="FFFFFF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00" b="0" i="0" kern="0" spc="-9990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∴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𝑃𝑃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′=1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933" dirty="0"/>
              </a:p>
              <a:p>
                <a:pPr algn="l" latinLnBrk="1">
                  <a:lnSpc>
                    <a:spcPts val="69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根据</a:t>
                </a:r>
                <a:r>
                  <a:rPr lang="en-US" altLang="zh-CN" sz="900" b="0" i="0" u="none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𝐾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𝑃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′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的坐标求得直线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𝐾𝑃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′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的解析式为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𝑦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𝑥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17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。</a:t>
                </a:r>
                <a:endParaRPr lang="en-US" altLang="zh-CN" sz="933" dirty="0"/>
              </a:p>
              <a:p>
                <a:pPr algn="l" latinLnBrk="1">
                  <a:lnSpc>
                    <a:spcPts val="68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令</a:t>
                </a:r>
                <a:r>
                  <a:rPr lang="en-US" altLang="zh-CN" sz="900" b="0" i="0" u="none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𝑦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𝑥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17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933" dirty="0"/>
              </a:p>
              <a:p>
                <a:pPr algn="l" latinLnBrk="1">
                  <a:lnSpc>
                    <a:spcPts val="5700"/>
                  </a:lnSpc>
                </a:pPr>
                <a:r>
                  <a:rPr lang="en-US" altLang="zh-CN" sz="100" b="0" i="0" kern="0" spc="-99900">
                    <a:solidFill>
                      <a:srgbClr val="FFFFFF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00" b="0" i="0" kern="0" spc="-9990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∴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𝐶</m:t>
                    </m:r>
                    <m:d>
                      <m:d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17</m:t>
                            </m:r>
                          </m:num>
                          <m:den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5</m:t>
                            </m:r>
                          </m:den>
                        </m:f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,0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933" dirty="0"/>
              </a:p>
              <a:p>
                <a:pPr algn="l" latinLnBrk="1">
                  <a:lnSpc>
                    <a:spcPts val="4900"/>
                  </a:lnSpc>
                </a:pPr>
                <a:r>
                  <a:rPr lang="en-US" altLang="zh-CN" sz="100" b="0" i="0" kern="0" spc="-99900">
                    <a:solidFill>
                      <a:srgbClr val="FFFFFF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00" b="0" i="0" kern="0" spc="-9990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∴</m:t>
                    </m:r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△</m:t>
                        </m:r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𝑃𝐾𝐶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△</m:t>
                        </m:r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𝑃𝑃</m:t>
                        </m:r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′</m:t>
                        </m:r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𝐾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△</m:t>
                        </m:r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𝑃𝑃</m:t>
                        </m:r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′</m:t>
                        </m:r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𝐶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endParaRPr lang="en-US" altLang="zh-CN" sz="933" dirty="0"/>
              </a:p>
              <a:p>
                <a:pPr algn="l" latinLnBrk="1">
                  <a:lnSpc>
                    <a:spcPts val="6800"/>
                  </a:lnSpc>
                </a:pPr>
                <a:r>
                  <a:rPr lang="en-US" altLang="zh-CN" sz="100" b="0" i="0" kern="0" spc="-99900">
                    <a:solidFill>
                      <a:srgbClr val="FFFFFF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  </a:t>
                </a:r>
                <a:r>
                  <a:rPr lang="en-US" altLang="zh-CN" sz="100" b="0" i="0" kern="0" spc="-9990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⋅</m:t>
                    </m:r>
                    <m:d>
                      <m:d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𝐶</m:t>
                            </m:r>
                          </m:sub>
                        </m:s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</m:t>
                        </m:r>
                        <m:sSub>
                          <m:sSub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𝐾</m:t>
                            </m:r>
                          </m:sub>
                        </m:sSub>
                      </m:e>
                    </m:d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⋅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𝑃𝑃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′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endParaRPr lang="en-US" altLang="zh-CN" sz="933" dirty="0"/>
              </a:p>
              <a:p>
                <a:pPr algn="l" latinLnBrk="1"/>
                <a:endParaRPr lang="en-US" altLang="zh-CN" sz="933" dirty="0"/>
              </a:p>
            </p:txBody>
          </p:sp>
        </mc:Choice>
        <mc:Fallback xmlns="">
          <p:sp>
            <p:nvSpPr>
              <p:cNvPr id="2" name="QO_5_AN.40_3#b9331c448?vbadefaultcenterpage=1&amp;parentnodeid=3a5991fd0&amp;vbahtmlprocessed=1&amp;hasbroken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616" y="686086"/>
                <a:ext cx="11475720" cy="5238941"/>
              </a:xfrm>
              <a:prstGeom prst="rect">
                <a:avLst/>
              </a:prstGeom>
              <a:blipFill>
                <a:blip r:embed="rId3"/>
                <a:stretch>
                  <a:fillRect l="-191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3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5_AN.40_3#b9331c448?vbadefaultcenterpage=1&amp;parentnodeid=3a5991fd0&amp;vbahtmlprocessed=1&amp;hasbroken=1">
                <a:extLst>
                  <a:ext uri="{FF2B5EF4-FFF2-40B4-BE49-F238E27FC236}">
                    <a16:creationId xmlns:a16="http://schemas.microsoft.com/office/drawing/2014/main" id="{150C9B39-FDA3-4C43-8E8B-5D2F36974FA0}"/>
                  </a:ext>
                </a:extLst>
              </p:cNvPr>
              <p:cNvSpPr/>
              <p:nvPr/>
            </p:nvSpPr>
            <p:spPr>
              <a:xfrm>
                <a:off x="356616" y="576072"/>
                <a:ext cx="11475720" cy="156629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ct val="110000"/>
                  </a:lnSpc>
                </a:pPr>
                <a:r>
                  <a:rPr lang="en-US" altLang="zh-CN" sz="100" b="0" i="0" kern="0" spc="-99900">
                    <a:solidFill>
                      <a:srgbClr val="FFFFFF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  </a:t>
                </a:r>
                <a:r>
                  <a:rPr lang="en-US" altLang="zh-CN" sz="100" b="0" i="0" kern="0" spc="-9990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×</m:t>
                    </m:r>
                    <m:d>
                      <m:d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17</m:t>
                            </m:r>
                          </m:num>
                          <m:den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5</m:t>
                            </m:r>
                          </m:den>
                        </m:f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−1</m:t>
                        </m:r>
                      </m:e>
                    </m:d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×1=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6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933" dirty="0"/>
              </a:p>
              <a:p>
                <a:pPr algn="l" latinLnBrk="1">
                  <a:lnSpc>
                    <a:spcPct val="1500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∴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𝑃𝐶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+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𝐾𝐶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最小时，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△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𝑃𝐾𝐶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的面积为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&lt;m&gt;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6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。</a:t>
                </a:r>
                <a:endParaRPr lang="en-US" altLang="zh-CN" sz="933" dirty="0"/>
              </a:p>
            </p:txBody>
          </p:sp>
        </mc:Choice>
        <mc:Fallback xmlns="">
          <p:sp>
            <p:nvSpPr>
              <p:cNvPr id="2" name="QO_5_AN.40_3#b9331c448?vbadefaultcenterpage=1&amp;parentnodeid=3a5991fd0&amp;vbahtmlprocessed=1&amp;hasbroken=1">
                <a:extLst>
                  <a:ext uri="{FF2B5EF4-FFF2-40B4-BE49-F238E27FC236}">
                    <a16:creationId xmlns:a16="http://schemas.microsoft.com/office/drawing/2014/main" id="{150C9B39-FDA3-4C43-8E8B-5D2F36974FA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616" y="576072"/>
                <a:ext cx="11475720" cy="1566291"/>
              </a:xfrm>
              <a:prstGeom prst="rect">
                <a:avLst/>
              </a:prstGeom>
              <a:blipFill>
                <a:blip r:embed="rId2"/>
                <a:stretch>
                  <a:fillRect l="-1913" b="-585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73887535"/>
      </p:ext>
    </p:extLst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3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3_BD#1ee71758d?vbadefaultcenterpage=1&amp;parentnodeid=21633d7e2&amp;vbahtmlprocessed=1"/>
          <p:cNvSpPr/>
          <p:nvPr/>
        </p:nvSpPr>
        <p:spPr>
          <a:xfrm>
            <a:off x="356616" y="779303"/>
            <a:ext cx="11475720" cy="505250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将欲求解的复杂问题经过一次或多次转化，将其化为一个或几个已知的或容易求解的问题，或将抽象的问题化为具体的问题，进而达到解决问题的目的，在这个过程中所运用的转化方法就是化归思想。</a:t>
            </a:r>
            <a:endParaRPr lang="en-US" altLang="zh-CN" sz="2800" dirty="0"/>
          </a:p>
          <a:p>
            <a:pPr algn="l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化归思想方法是解决问题的重要方法。如：三元方程（组）化为二元方程（组）、二元方程（组）化为一元方程来解答；在四边形的学习中，常将四边形的问题转化为三角形的问题来解答；直角三角形借数量关系来</a:t>
            </a:r>
            <a:r>
              <a:rPr lang="en-US" altLang="zh-CN" sz="2800" i="0" dirty="0"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解答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；几何问题借坐标来精确研究：一次函数、反比例函数、二次函数借点在坐标系里的规律来研究它们的图像性质等。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3_BD#1ee71758d?vbadefaultcenterpage=1&amp;parentnodeid=21633d7e2&amp;vbahtmlprocessed=1"/>
          <p:cNvSpPr/>
          <p:nvPr/>
        </p:nvSpPr>
        <p:spPr>
          <a:xfrm>
            <a:off x="356616" y="799401"/>
            <a:ext cx="11475720" cy="2487232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数学模型通常是指从现实生活或具体情境中抽象出数学问题，如：“垂线段最短”“将军饮马”“点圆最值”等，若注意将相关问题转化为对应的模型进行求解，常可化难为易，化繁为简，达到简洁求解之目的。</a:t>
            </a:r>
            <a:endParaRPr lang="en-US" altLang="zh-CN" sz="2800" dirty="0"/>
          </a:p>
          <a:p>
            <a:pPr algn="l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化归与模型思想常见的类型：</a:t>
            </a:r>
            <a:endParaRPr lang="en-US" altLang="zh-CN" sz="2800" dirty="0"/>
          </a:p>
        </p:txBody>
      </p:sp>
      <p:sp>
        <p:nvSpPr>
          <p:cNvPr id="3" name="P_3_BD#1ee71758d?segpoint=1&amp;vbadefaultcenterpage=1&amp;parentnodeid=21633d7e2&amp;vbahtmlprocessed=1"/>
          <p:cNvSpPr/>
          <p:nvPr/>
        </p:nvSpPr>
        <p:spPr>
          <a:xfrm>
            <a:off x="356616" y="3299840"/>
            <a:ext cx="11475720" cy="571627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（1）将不规则图形的面积化为可求的规则图形的面积；</a:t>
            </a:r>
            <a:endParaRPr lang="en-US" altLang="zh-CN" sz="2800" dirty="0"/>
          </a:p>
        </p:txBody>
      </p:sp>
      <p:sp>
        <p:nvSpPr>
          <p:cNvPr id="4" name="P_3_BD#1ee71758d?segpoint=1&amp;vbadefaultcenterpage=1&amp;parentnodeid=21633d7e2&amp;vbahtmlprocessed=1"/>
          <p:cNvSpPr/>
          <p:nvPr/>
        </p:nvSpPr>
        <p:spPr>
          <a:xfrm>
            <a:off x="356616" y="3944684"/>
            <a:ext cx="11475720" cy="571627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（2）将非格点图形问题化为格点图形问题；</a:t>
            </a:r>
            <a:endParaRPr lang="en-US" altLang="zh-CN" sz="2800" dirty="0"/>
          </a:p>
        </p:txBody>
      </p:sp>
      <p:sp>
        <p:nvSpPr>
          <p:cNvPr id="5" name="P_3_BD#1ee71758d?segpoint=1&amp;vbadefaultcenterpage=1&amp;parentnodeid=21633d7e2&amp;vbahtmlprocessed=1"/>
          <p:cNvSpPr/>
          <p:nvPr/>
        </p:nvSpPr>
        <p:spPr>
          <a:xfrm>
            <a:off x="356616" y="4592384"/>
            <a:ext cx="11475720" cy="571627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（3）将函数问题化为求点坐标的问题；</a:t>
            </a:r>
            <a:endParaRPr lang="en-US" altLang="zh-CN" sz="2800" dirty="0"/>
          </a:p>
        </p:txBody>
      </p:sp>
      <p:sp>
        <p:nvSpPr>
          <p:cNvPr id="6" name="P_3_BD#1ee71758d?segpoint=1&amp;vbadefaultcenterpage=1&amp;parentnodeid=21633d7e2&amp;vbahtmlprocessed=1"/>
          <p:cNvSpPr/>
          <p:nvPr/>
        </p:nvSpPr>
        <p:spPr>
          <a:xfrm>
            <a:off x="356616" y="5240084"/>
            <a:ext cx="11475720" cy="571627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（4）将几何问题化为基本的几何模型的问题。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a0e3e629b.fixed?vbadefaultcenterpage=1&amp;parentnodeid=21633d7e2&amp;vbahtmlprocessed=1"/>
          <p:cNvSpPr/>
          <p:nvPr/>
        </p:nvSpPr>
        <p:spPr>
          <a:xfrm>
            <a:off x="4498848" y="3163824"/>
            <a:ext cx="7507224" cy="101498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ct val="100000"/>
              </a:lnSpc>
            </a:pPr>
            <a:r>
              <a:rPr lang="en-US" altLang="zh-CN" sz="55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经典试题解析</a:t>
            </a:r>
            <a:endParaRPr lang="en-US" altLang="zh-CN" sz="5500" dirty="0"/>
          </a:p>
        </p:txBody>
      </p:sp>
      <p:sp>
        <p:nvSpPr>
          <p:cNvPr id="3" name="C_3#a0e3e629b.fixed?vbadefaultcenterpage=1&amp;parentnodeid=21633d7e2&amp;vbahtmlprocessed=1"/>
          <p:cNvSpPr/>
          <p:nvPr/>
        </p:nvSpPr>
        <p:spPr>
          <a:xfrm>
            <a:off x="1975104" y="3163824"/>
            <a:ext cx="2039112" cy="101498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ct val="100000"/>
              </a:lnSpc>
            </a:pPr>
            <a:r>
              <a:rPr lang="en-US" altLang="zh-CN" sz="55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01</a:t>
            </a:r>
            <a:endParaRPr lang="en-US" altLang="zh-CN" sz="5500" dirty="0"/>
          </a:p>
        </p:txBody>
      </p:sp>
    </p:spTree>
  </p:cSld>
  <p:clrMapOvr>
    <a:masterClrMapping/>
  </p:clrMapOvr>
  <p:transition>
    <p:split dir="in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c516ef135?vbadefaultcenterpage=1&amp;parentnodeid=a0e3e629b&amp;vbahtmlprocessed=1"/>
          <p:cNvSpPr/>
          <p:nvPr/>
        </p:nvSpPr>
        <p:spPr>
          <a:xfrm>
            <a:off x="356616" y="539496"/>
            <a:ext cx="11475720" cy="10414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latinLnBrk="1">
              <a:lnSpc>
                <a:spcPct val="1500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类型1</a:t>
            </a:r>
            <a:r>
              <a:rPr lang="en-US" altLang="zh-CN" sz="30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3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不规则图形的面积转化</a:t>
            </a:r>
            <a:endParaRPr lang="en-US" altLang="zh-CN" sz="3000" dirty="0"/>
          </a:p>
        </p:txBody>
      </p:sp>
      <p:pic>
        <p:nvPicPr>
          <p:cNvPr id="3" name="QC_5_BD.1_1#dc9a305cb?imagetipindex=1&amp;hastextimagelayout=1&amp;vbadefaultcenterpage=1&amp;parentnodeid=c516ef135&amp;vbahtmlprocessed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648915" y="1239266"/>
            <a:ext cx="3291840" cy="2514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4" name="QC_5_BD.1_2#dc9a305cb?imagetipindex=1&amp;hastextimagelayout=1&amp;vbadefaultcenterpage=1&amp;parentnodeid=c516ef135&amp;vbahtmlprocessed=1"/>
          <p:cNvSpPr/>
          <p:nvPr/>
        </p:nvSpPr>
        <p:spPr>
          <a:xfrm>
            <a:off x="9690791" y="3880866"/>
            <a:ext cx="1208087" cy="99568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图3-1-1</a:t>
            </a:r>
            <a:endParaRPr lang="en-US" altLang="zh-CN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5_BD.1_3#dc9a305cb?hastextimagelayout=1&amp;segpoint=1&amp;vbadefaultcenterpage=1&amp;parentnodeid=c516ef135&amp;vbahtmlprocessed=1&amp;hasbroken=1"/>
              <p:cNvSpPr/>
              <p:nvPr/>
            </p:nvSpPr>
            <p:spPr>
              <a:xfrm>
                <a:off x="356616" y="1220978"/>
                <a:ext cx="8046720" cy="3127312"/>
              </a:xfrm>
              <a:prstGeom prst="rect">
                <a:avLst/>
              </a:prstGeom>
              <a:noFill/>
              <a:ln/>
            </p:spPr>
            <p:txBody>
              <a:bodyPr wrap="squar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例1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1" i="0" dirty="0">
                    <a:solidFill>
                      <a:srgbClr val="29964C"/>
                    </a:solidFill>
                    <a:latin typeface="KaiTi" pitchFamily="34" charset="0"/>
                    <a:ea typeface="KaiTi" pitchFamily="34" charset="-122"/>
                    <a:cs typeface="KaiTi" pitchFamily="34" charset="-120"/>
                  </a:rPr>
                  <a:t>（2022·遵义中考）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如图3-1-1，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在正方形</a:t>
                </a:r>
                <a:r>
                  <a:rPr lang="en-US" altLang="zh-CN" sz="900" b="0" i="0" u="none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</a:p>
              <a:p>
                <a:pPr latinLnBrk="1">
                  <a:lnSpc>
                    <a:spcPct val="150000"/>
                  </a:lnSpc>
                </a:pPr>
                <a:r>
                  <a:rPr lang="en-US" altLang="zh-CN" sz="100" b="0" i="0" kern="0" spc="-9990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𝐴𝐵𝐶𝐷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中，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𝐴𝐶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和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𝐵𝐷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交于点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𝑂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，过点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𝑂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的直线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𝐸𝐹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交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𝐴𝐵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于点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𝐸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𝐸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不与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重合），交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𝐶𝐷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于点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𝐹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。以点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𝑂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为圆心，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𝑂𝐶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为半径的圆交直线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𝐸𝐹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于点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𝑀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900" b="0" i="0" u="none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100" b="0" i="0" kern="0" spc="-9990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𝑁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。若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𝐴𝐵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则图中阴影部分的面积为(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5" name="QC_5_BD.1_3#dc9a305cb?hastextimagelayout=1&amp;segpoint=1&amp;vbadefaultcenterpage=1&amp;parentnodeid=c516ef135&amp;vbahtmlprocessed=1&amp;hasbroken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616" y="1220978"/>
                <a:ext cx="8046720" cy="3127312"/>
              </a:xfrm>
              <a:prstGeom prst="rect">
                <a:avLst/>
              </a:prstGeom>
              <a:blipFill>
                <a:blip r:embed="rId4"/>
                <a:stretch>
                  <a:fillRect l="-2727" r="-7045" b="-740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QC_5_AN.2_1#dc9a305cb.bracket?vbadefaultcenterpage=1&amp;parentnodeid=c516ef135&amp;vbapositionanswer=1&amp;vbahtmlprocessed=1"/>
          <p:cNvSpPr/>
          <p:nvPr/>
        </p:nvSpPr>
        <p:spPr>
          <a:xfrm>
            <a:off x="7322503" y="3781298"/>
            <a:ext cx="304800" cy="57194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QC_5_BD.3_1#dc9a305cb.choices?vbadefaultcenterpage=1&amp;parentnodeid=c516ef135&amp;vbahtmlprocessed=1&amp;hasbroken=1"/>
              <p:cNvSpPr/>
              <p:nvPr/>
            </p:nvSpPr>
            <p:spPr>
              <a:xfrm>
                <a:off x="356616" y="4457700"/>
                <a:ext cx="11475720" cy="83248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7200"/>
                  </a:lnSpc>
                  <a:tabLst>
                    <a:tab pos="2881630" algn="l"/>
                    <a:tab pos="5750560" algn="l"/>
                    <a:tab pos="8619489" algn="l"/>
                  </a:tabLst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8</m:t>
                        </m:r>
                      </m:den>
                    </m:f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8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</a:t>
                </a:r>
                <a:r>
                  <a:rPr lang="en-US" altLang="zh-CN" sz="100" b="0" i="0" kern="0" spc="-9990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&gt;</a:t>
                </a:r>
                <a:r>
                  <a:rPr lang="en-US" altLang="zh-CN" sz="900" b="0" i="0" u="none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8</m:t>
                        </m:r>
                      </m:den>
                    </m:f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</a:t>
                </a:r>
                <a:r>
                  <a:rPr lang="en-US" altLang="zh-CN" sz="100" b="0" i="0" kern="0" spc="-9990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&gt;</a:t>
                </a:r>
                <a:r>
                  <a:rPr lang="en-US" altLang="zh-CN" sz="900" b="0" i="0" u="none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8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</a:t>
                </a:r>
                <a:r>
                  <a:rPr lang="en-US" altLang="zh-CN" sz="100" b="0" i="0" kern="0" spc="-9990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&gt;</a:t>
                </a:r>
                <a:r>
                  <a:rPr lang="en-US" altLang="zh-CN" sz="900" b="0" i="0" u="none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7" name="QC_5_BD.3_1#dc9a305cb.choices?vbadefaultcenterpage=1&amp;parentnodeid=c516ef135&amp;vbahtmlprocessed=1&amp;hasbroken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616" y="4457700"/>
                <a:ext cx="11475720" cy="832485"/>
              </a:xfrm>
              <a:prstGeom prst="rect">
                <a:avLst/>
              </a:prstGeom>
              <a:blipFill>
                <a:blip r:embed="rId5"/>
                <a:stretch>
                  <a:fillRect l="-1913" b="-1532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5_EX.4_1#dc9a305cb?vbadefaultcenterpage=1&amp;parentnodeid=c516ef135&amp;vbahtmlprocessed=1"/>
              <p:cNvSpPr/>
              <p:nvPr/>
            </p:nvSpPr>
            <p:spPr>
              <a:xfrm>
                <a:off x="356616" y="2736119"/>
                <a:ext cx="11475720" cy="1212025"/>
              </a:xfrm>
              <a:prstGeom prst="rect">
                <a:avLst/>
              </a:prstGeom>
              <a:noFill/>
              <a:ln/>
            </p:spPr>
            <p:txBody>
              <a:bodyPr wrap="square" lIns="0" tIns="0" rIns="0" bIns="0" rtlCol="0" anchor="t"/>
              <a:lstStyle/>
              <a:p>
                <a:pPr algn="l" latinLnBrk="1">
                  <a:lnSpc>
                    <a:spcPct val="150000"/>
                  </a:lnSpc>
                </a:pPr>
                <a:r>
                  <a:rPr lang="en-US" altLang="zh-CN" sz="2800" b="0" i="0" dirty="0" err="1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思路分析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 </a:t>
                </a:r>
                <a:r>
                  <a:rPr lang="en-US" altLang="zh-CN" sz="2800" b="0" i="0" dirty="0" err="1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根据题意可知，扇形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𝐵𝑂𝑀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的面积等于扇形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𝐷𝑂𝑁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的面积，则扇形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𝐶𝑂𝐷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的面积减去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△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𝐶𝑂𝐷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的面积即为阴影部分的面积。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2" name="QC_5_EX.4_1#dc9a305cb?vbadefaultcenterpage=1&amp;parentnodeid=c516ef135&amp;vbahtmlprocessed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616" y="2736119"/>
                <a:ext cx="11475720" cy="1212025"/>
              </a:xfrm>
              <a:prstGeom prst="rect">
                <a:avLst/>
              </a:prstGeom>
              <a:blipFill>
                <a:blip r:embed="rId3"/>
                <a:stretch>
                  <a:fillRect l="-1913" b="-1708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Hexin Slide 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5_AS.5_1#dc9a305cb?vbadefaultcenterpage=1&amp;parentnodeid=c516ef135&amp;vbahtmlprocessed=1&amp;hasbroken=1"/>
              <p:cNvSpPr/>
              <p:nvPr/>
            </p:nvSpPr>
            <p:spPr>
              <a:xfrm>
                <a:off x="356616" y="730789"/>
                <a:ext cx="11475720" cy="470833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i="0" dirty="0" err="1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解答</a:t>
                </a:r>
                <a:r>
                  <a:rPr lang="en-US" altLang="zh-CN" sz="280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1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𝑂𝐷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为半径作弧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𝐷𝑁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2800" dirty="0"/>
              </a:p>
              <a:p>
                <a:pPr algn="l" latinLnBrk="1">
                  <a:lnSpc>
                    <a:spcPts val="52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∵四边形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𝐴𝐵𝐶𝐷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是正方形，</a:t>
                </a:r>
                <a:endParaRPr lang="en-US" altLang="zh-CN" sz="2800" dirty="0"/>
              </a:p>
              <a:p>
                <a:pPr algn="l" latinLnBrk="1">
                  <a:lnSpc>
                    <a:spcPts val="5200"/>
                  </a:lnSpc>
                </a:pP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∴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𝑂𝐵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𝑂𝐷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𝑂𝐶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∠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𝐷𝑂𝐶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90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∘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lang="en-US" altLang="zh-CN" sz="2800" dirty="0"/>
              </a:p>
              <a:p>
                <a:pPr algn="l" latinLnBrk="1">
                  <a:lnSpc>
                    <a:spcPts val="6000"/>
                  </a:lnSpc>
                </a:pP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∵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𝐴𝐵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𝐷𝐶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∴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𝑂𝐶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2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2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2</m:t>
                            </m:r>
                          </m:e>
                        </m:rad>
                      </m:num>
                      <m:den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lang="en-US" altLang="zh-CN" sz="2800" dirty="0"/>
              </a:p>
              <a:p>
                <a:pPr algn="l" latinLnBrk="1">
                  <a:lnSpc>
                    <a:spcPts val="5200"/>
                  </a:lnSpc>
                </a:pP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∵∠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𝐸𝑂𝐵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=∠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𝐹𝑂𝐷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2800" dirty="0"/>
              </a:p>
              <a:p>
                <a:pPr algn="l" latinLnBrk="1">
                  <a:lnSpc>
                    <a:spcPts val="5400"/>
                  </a:lnSpc>
                </a:pP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∴</m:t>
                    </m:r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𝑆</m:t>
                        </m:r>
                      </m:e>
                      <m:sub>
                        <m:r>
                          <m:rPr>
                            <m:nor/>
                          </m:rPr>
                          <a:rPr lang="en-US" altLang="zh-CN" sz="2400" baseline="-10000">
                            <a:solidFill>
                              <a:srgbClr val="000000"/>
                            </a:solidFill>
                          </a:rPr>
                          <m:t>扇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形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𝐵𝑂𝑀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𝑆</m:t>
                        </m:r>
                      </m:e>
                      <m:sub>
                        <m:r>
                          <m:rPr>
                            <m:nor/>
                          </m:rPr>
                          <a:rPr lang="en-US" altLang="zh-CN" sz="2400" baseline="-10000">
                            <a:solidFill>
                              <a:srgbClr val="000000"/>
                            </a:solidFill>
                          </a:rPr>
                          <m:t>扇形</m:t>
                        </m:r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𝐷𝑂𝑁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2800" dirty="0"/>
              </a:p>
              <a:p>
                <a:pPr algn="l" latinLnBrk="1">
                  <a:lnSpc>
                    <a:spcPts val="5400"/>
                  </a:lnSpc>
                </a:pP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∴</m:t>
                    </m:r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𝑆</m:t>
                        </m:r>
                      </m:e>
                      <m:sub>
                        <m:r>
                          <m:rPr>
                            <m:nor/>
                          </m:rPr>
                          <a:rPr lang="en-US" altLang="zh-CN" sz="2400" baseline="-10000">
                            <a:solidFill>
                              <a:srgbClr val="000000"/>
                            </a:solidFill>
                          </a:rPr>
                          <m:t>阴影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𝑆</m:t>
                        </m:r>
                      </m:e>
                      <m:sub>
                        <m:r>
                          <m:rPr>
                            <m:nor/>
                          </m:rPr>
                          <a:rPr lang="en-US" altLang="zh-CN" sz="2400" baseline="-10000">
                            <a:solidFill>
                              <a:srgbClr val="000000"/>
                            </a:solidFill>
                          </a:rPr>
                          <m:t>扇形</m:t>
                        </m:r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𝐷𝑂𝐶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△</m:t>
                        </m:r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𝐷𝑂𝐶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endParaRPr lang="en-US" altLang="zh-CN" sz="2800" dirty="0"/>
              </a:p>
              <a:p>
                <a:pPr algn="l" latinLnBrk="1">
                  <a:lnSpc>
                    <a:spcPts val="100"/>
                  </a:lnSpc>
                </a:pPr>
                <a:endParaRPr lang="en-US" altLang="zh-CN" sz="2800" dirty="0"/>
              </a:p>
            </p:txBody>
          </p:sp>
        </mc:Choice>
        <mc:Fallback xmlns="">
          <p:sp>
            <p:nvSpPr>
              <p:cNvPr id="2" name="QC_5_AS.5_1#dc9a305cb?vbadefaultcenterpage=1&amp;parentnodeid=c516ef135&amp;vbahtmlprocessed=1&amp;hasbroken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616" y="730789"/>
                <a:ext cx="11475720" cy="4708335"/>
              </a:xfrm>
              <a:prstGeom prst="rect">
                <a:avLst/>
              </a:prstGeom>
              <a:blipFill>
                <a:blip r:embed="rId3"/>
                <a:stretch>
                  <a:fillRect l="-1913" b="-25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C_5_AS.5_2#dc9a305cb?imagetipindex=2&amp;vbadefaultcenterpage=1&amp;parentnodeid=c516ef135&amp;vbahtmlprocessed=1" descr="preencoded.png">
            <a:extLst>
              <a:ext uri="{FF2B5EF4-FFF2-40B4-BE49-F238E27FC236}">
                <a16:creationId xmlns:a16="http://schemas.microsoft.com/office/drawing/2014/main" id="{673D5983-A565-4741-8E2E-F78CB01AC916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081266" y="2374900"/>
            <a:ext cx="2660904" cy="2002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4" name="QC_5_AS.5_3#dc9a305cb?imagetipindex=2&amp;vbadefaultcenterpage=1&amp;parentnodeid=c516ef135&amp;vbahtmlprocessed=1">
            <a:extLst>
              <a:ext uri="{FF2B5EF4-FFF2-40B4-BE49-F238E27FC236}">
                <a16:creationId xmlns:a16="http://schemas.microsoft.com/office/drawing/2014/main" id="{11A83C0D-45CA-4C9A-B65E-D80412CC3921}"/>
              </a:ext>
            </a:extLst>
          </p:cNvPr>
          <p:cNvSpPr/>
          <p:nvPr/>
        </p:nvSpPr>
        <p:spPr>
          <a:xfrm>
            <a:off x="7931499" y="4504436"/>
            <a:ext cx="1208087" cy="571627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图3-1-2</a:t>
            </a:r>
            <a:endParaRPr lang="en-US" altLang="zh-CN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5_AS.5_1#dc9a305cb?vbadefaultcenterpage=1&amp;parentnodeid=c516ef135&amp;vbahtmlprocessed=1&amp;hasbroken=1">
                <a:extLst>
                  <a:ext uri="{FF2B5EF4-FFF2-40B4-BE49-F238E27FC236}">
                    <a16:creationId xmlns:a16="http://schemas.microsoft.com/office/drawing/2014/main" id="{6C94C49B-6ECD-4F65-8226-5E0687A984BD}"/>
                  </a:ext>
                </a:extLst>
              </p:cNvPr>
              <p:cNvSpPr/>
              <p:nvPr/>
            </p:nvSpPr>
            <p:spPr>
              <a:xfrm>
                <a:off x="356616" y="5510022"/>
                <a:ext cx="11475720" cy="131940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8600"/>
                  </a:lnSpc>
                </a:pP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90</m:t>
                        </m:r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π</m:t>
                        </m:r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×</m:t>
                        </m:r>
                        <m:sSup>
                          <m:sSupPr>
                            <m:ctrlPr>
                              <a:rPr lang="en-US" altLang="zh-CN" sz="2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altLang="zh-CN" sz="2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lang="en-US" altLang="zh-CN" sz="2800" b="0" i="1" dirty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Times New Roman" pitchFamily="34" charset="-120"/>
                                      </a:rPr>
                                    </m:ctrlPr>
                                  </m:fPr>
                                  <m:num>
                                    <m:rad>
                                      <m:radPr>
                                        <m:degHide m:val="on"/>
                                        <m:ctrlPr>
                                          <a:rPr lang="en-US" altLang="zh-CN" sz="2800" b="0" i="1" dirty="0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  <a:ea typeface="微软雅黑" pitchFamily="34" charset="-122"/>
                                            <a:cs typeface="Times New Roman" pitchFamily="34" charset="-120"/>
                                          </a:rPr>
                                        </m:ctrlPr>
                                      </m:radPr>
                                      <m:deg/>
                                      <m:e>
                                        <m:r>
                                          <a:rPr lang="en-US" altLang="zh-CN" sz="2800" b="0" i="0" dirty="0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  <a:ea typeface="微软雅黑" pitchFamily="34" charset="-122"/>
                                            <a:cs typeface="Times New Roman" pitchFamily="34" charset="-120"/>
                                          </a:rPr>
                                          <m:t>2</m:t>
                                        </m:r>
                                      </m:e>
                                    </m:rad>
                                  </m:num>
                                  <m:den>
                                    <m:r>
                                      <a:rPr lang="en-US" altLang="zh-CN" sz="2800" b="0" i="0" dirty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Times New Roman" pitchFamily="34" charset="-120"/>
                                      </a:rPr>
                                      <m:t>2</m:t>
                                    </m:r>
                                  </m:den>
                                </m:f>
                              </m:e>
                            </m:d>
                          </m:e>
                          <m:sup>
                            <m:r>
                              <a:rPr lang="en-US" altLang="zh-CN" sz="2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360</m:t>
                        </m:r>
                      </m:den>
                    </m:f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×1×1=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8</m:t>
                        </m:r>
                      </m:den>
                    </m:f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r>
                  <a:rPr lang="en-US" altLang="zh-CN" sz="900" b="0" i="0" u="none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r>
                  <a:rPr lang="en-US" altLang="zh-CN" sz="2800" b="0" i="0" dirty="0" err="1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故选B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lang="en-US" altLang="zh-CN" sz="2800" dirty="0"/>
              </a:p>
            </p:txBody>
          </p:sp>
        </mc:Choice>
        <mc:Fallback xmlns="">
          <p:sp>
            <p:nvSpPr>
              <p:cNvPr id="5" name="QC_5_AS.5_1#dc9a305cb?vbadefaultcenterpage=1&amp;parentnodeid=c516ef135&amp;vbahtmlprocessed=1&amp;hasbroken=1">
                <a:extLst>
                  <a:ext uri="{FF2B5EF4-FFF2-40B4-BE49-F238E27FC236}">
                    <a16:creationId xmlns:a16="http://schemas.microsoft.com/office/drawing/2014/main" id="{6C94C49B-6ECD-4F65-8226-5E0687A984B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616" y="5510022"/>
                <a:ext cx="11475720" cy="1319403"/>
              </a:xfrm>
              <a:prstGeom prst="rect">
                <a:avLst/>
              </a:prstGeom>
              <a:blipFill>
                <a:blip r:embed="rId5"/>
                <a:stretch>
                  <a:fillRect l="-10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4" grpId="0" build="p" animBg="1"/>
      <p:bldP spid="5" grpId="0" build="p" animBg="1"/>
    </p:bldLst>
  </p:timing>
</p:sld>
</file>

<file path=ppt/theme/theme1.xml><?xml version="1.0" encoding="utf-8"?>
<a:theme xmlns:a="http://schemas.openxmlformats.org/drawingml/2006/main" name="合心科技出品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3421</Words>
  <Application>Microsoft Office PowerPoint</Application>
  <PresentationFormat>宽屏</PresentationFormat>
  <Paragraphs>208</Paragraphs>
  <Slides>35</Slides>
  <Notes>30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35</vt:i4>
      </vt:variant>
    </vt:vector>
  </HeadingPairs>
  <TitlesOfParts>
    <vt:vector size="44" baseType="lpstr">
      <vt:lpstr>等线</vt:lpstr>
      <vt:lpstr>KaiTi</vt:lpstr>
      <vt:lpstr>SimSun</vt:lpstr>
      <vt:lpstr>微软雅黑</vt:lpstr>
      <vt:lpstr>Arial</vt:lpstr>
      <vt:lpstr>Calibri</vt:lpstr>
      <vt:lpstr>Cambria Math</vt:lpstr>
      <vt:lpstr>Times New Roman</vt:lpstr>
      <vt:lpstr>合心科技出品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>合心科技出品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合心科技出品</dc:title>
  <dc:subject/>
  <dc:creator>合心科技出品</dc:creator>
  <cp:keywords/>
  <dc:description/>
  <cp:lastModifiedBy>1</cp:lastModifiedBy>
  <cp:revision>4</cp:revision>
  <dcterms:created xsi:type="dcterms:W3CDTF">2023-03-10T00:36:31Z</dcterms:created>
  <dcterms:modified xsi:type="dcterms:W3CDTF">2023-03-21T03:34:49Z</dcterms:modified>
  <cp:category/>
  <cp:contentStatus/>
</cp:coreProperties>
</file>