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1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99" d="100"/>
          <a:sy n="99" d="100"/>
        </p:scale>
        <p:origin x="1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252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405f22d5c2a3fb1cab2a648#tid=640800947caecc000967dac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7623517-9E2F-22FD-E347-6254C77EFC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数 学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0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png"/><Relationship Id="rId5" Type="http://schemas.openxmlformats.org/officeDocument/2006/relationships/image" Target="../media/image43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6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7#7e3f9a02b?vbadefaultcenterpage=1&amp;parentnodeid=969cc7064&amp;vbahtmlprocessed=1"/>
          <p:cNvSpPr/>
          <p:nvPr/>
        </p:nvSpPr>
        <p:spPr>
          <a:xfrm>
            <a:off x="356616" y="571278"/>
            <a:ext cx="11475720" cy="5029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【问题解决】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#5c9fe8b77?vbadefaultcenterpage=1&amp;parentnodeid=7e3f9a02b&amp;vbahtmlprocessed=1&amp;hasbroken=1"/>
              <p:cNvSpPr/>
              <p:nvPr/>
            </p:nvSpPr>
            <p:spPr>
              <a:xfrm>
                <a:off x="356616" y="1085882"/>
                <a:ext cx="11475720" cy="10577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（1）若水池2的面积随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长度的增加而减小，则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长度的取值范围是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可省略单位），水池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2面积的最大值是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B_6#5c9fe8b77?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085882"/>
                <a:ext cx="11475720" cy="1057720"/>
              </a:xfrm>
              <a:prstGeom prst="rect">
                <a:avLst/>
              </a:prstGeom>
              <a:blipFill>
                <a:blip r:embed="rId3"/>
                <a:stretch>
                  <a:fillRect l="-1913" t="-2874" b="-20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2_1#5c9fe8b77.blank?vbadefaultcenterpage=1&amp;parentnodeid=7e3f9a02b&amp;vbapositionanswer=1&amp;vbahtmlprocessed=1"/>
              <p:cNvSpPr/>
              <p:nvPr/>
            </p:nvSpPr>
            <p:spPr>
              <a:xfrm>
                <a:off x="572516" y="1587627"/>
                <a:ext cx="1525207" cy="48552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4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2_1#5c9fe8b77.blank?vbadefaultcenterpage=1&amp;parentnodeid=7e3f9a02b&amp;vbapositionanswer=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516" y="1587627"/>
                <a:ext cx="1525207" cy="485521"/>
              </a:xfrm>
              <a:prstGeom prst="rect">
                <a:avLst/>
              </a:prstGeom>
              <a:blipFill>
                <a:blip r:embed="rId4"/>
                <a:stretch>
                  <a:fillRect l="-400" r="-8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N.3_1#5c9fe8b77.blank?vbadefaultcenterpage=1&amp;parentnodeid=7e3f9a02b&amp;vbapositionanswer=2&amp;vbahtmlprocessed=1"/>
              <p:cNvSpPr/>
              <p:nvPr/>
            </p:nvSpPr>
            <p:spPr>
              <a:xfrm>
                <a:off x="8713216" y="1587627"/>
                <a:ext cx="200025" cy="48552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43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6_AN.3_1#5c9fe8b77.blank?vbadefaultcenterpage=1&amp;parentnodeid=7e3f9a02b&amp;vbapositionanswer=2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3216" y="1587627"/>
                <a:ext cx="200025" cy="485521"/>
              </a:xfrm>
              <a:prstGeom prst="rect">
                <a:avLst/>
              </a:prstGeom>
              <a:blipFill>
                <a:blip r:embed="rId5"/>
                <a:stretch>
                  <a:fillRect l="-3030" r="-30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4_1#5c9fe8b77?segpoint=1&amp;vbadefaultcenterpage=1&amp;parentnodeid=7e3f9a02b&amp;vbahtmlprocessed=1&amp;hasbroken=1"/>
              <p:cNvSpPr/>
              <p:nvPr/>
            </p:nvSpPr>
            <p:spPr>
              <a:xfrm>
                <a:off x="356616" y="2152682"/>
                <a:ext cx="11475720" cy="3887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zh-CN" altLang="en-US" sz="2800" dirty="0" smtClean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    </a:t>
                </a:r>
                <a:r>
                  <a:rPr lang="en-US" altLang="zh-CN" sz="900" b="0" i="0" u="none" dirty="0" smtClean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45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∴抛物线的开口方向向下，当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时，水池2的面积随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长度的增加而</a:t>
                </a:r>
                <a:endParaRPr lang="en-US" altLang="zh-CN" sz="2800" b="0" i="0" dirty="0">
                  <a:solidFill>
                    <a:srgbClr val="FF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减小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4500"/>
                  </a:lnSpc>
                </a:pP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∵0&lt;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45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∴当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时，水池2的面积随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长度的增加而减小，水池2面积的最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大值是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故答案为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QB_6_AS.4_1#5c9fe8b77?segpoint=1&amp;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52682"/>
                <a:ext cx="11475720" cy="3887153"/>
              </a:xfrm>
              <a:prstGeom prst="rect">
                <a:avLst/>
              </a:prstGeom>
              <a:blipFill>
                <a:blip r:embed="rId6"/>
                <a:stretch>
                  <a:fillRect l="-1913" t="-784" r="-1435" b="-57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#5cd45ebf9?vbadefaultcenterpage=1&amp;parentnodeid=7e3f9a02b&amp;vbahtmlprocessed=1&amp;hasbroken=1"/>
              <p:cNvSpPr/>
              <p:nvPr/>
            </p:nvSpPr>
            <p:spPr>
              <a:xfrm>
                <a:off x="356616" y="1473993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（2）在图3-4-2字母标注的点中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，表示两个水池面积相等的点是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此时的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6#5cd45ebf9?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73993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r="-1328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5_1#5cd45ebf9.blank?vbadefaultcenterpage=1&amp;parentnodeid=7e3f9a02b&amp;vbapositionanswer=3&amp;vbahtmlprocessed=1"/>
              <p:cNvSpPr/>
              <p:nvPr/>
            </p:nvSpPr>
            <p:spPr>
              <a:xfrm>
                <a:off x="10361041" y="1398714"/>
                <a:ext cx="937578" cy="56470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5_1#5cd45ebf9.blank?vbadefaultcenterpage=1&amp;parentnodeid=7e3f9a02b&amp;vbapositionanswer=3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1041" y="1398714"/>
                <a:ext cx="937578" cy="564706"/>
              </a:xfrm>
              <a:prstGeom prst="rect">
                <a:avLst/>
              </a:prstGeom>
              <a:blipFill>
                <a:blip r:embed="rId4"/>
                <a:stretch>
                  <a:fillRect l="-1307" r="-654" b="-39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6_AN.6_1#5cd45ebf9.blank?vbadefaultcenterpage=1&amp;parentnodeid=7e3f9a02b&amp;vbapositionanswer=4&amp;vbahtmlprocessed=1"/>
              <p:cNvSpPr/>
              <p:nvPr/>
            </p:nvSpPr>
            <p:spPr>
              <a:xfrm>
                <a:off x="3496247" y="2050224"/>
                <a:ext cx="866775" cy="56470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6_AN.6_1#5cd45ebf9.blank?vbadefaultcenterpage=1&amp;parentnodeid=7e3f9a02b&amp;vbapositionanswer=4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6247" y="2050224"/>
                <a:ext cx="866775" cy="564706"/>
              </a:xfrm>
              <a:prstGeom prst="rect">
                <a:avLst/>
              </a:prstGeom>
              <a:blipFill>
                <a:blip r:embed="rId5"/>
                <a:stretch>
                  <a:fillRect l="-1408" b="-39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7_1#5cd45ebf9?segpoint=1&amp;vbadefaultcenterpage=1&amp;parentnodeid=7e3f9a02b&amp;vbahtmlprocessed=1"/>
              <p:cNvSpPr/>
              <p:nvPr/>
            </p:nvSpPr>
            <p:spPr>
              <a:xfrm>
                <a:off x="356616" y="2681509"/>
                <a:ext cx="11475720" cy="249218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   </a:t>
                </a:r>
                <a:r>
                  <a:rPr lang="en-US" altLang="zh-CN" sz="2800" b="0" i="0" dirty="0" err="1" smtClean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由图像可知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：两函数图像相交于点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，此时两函数的函数值相等，即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+4=−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∴表示两个水池面积相等的点是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，此时的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值是1或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故答案为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B_6_AS.7_1#5cd45ebf9?segpoint=1&amp;vbadefaultcenterpage=1&amp;parentnodeid=7e3f9a02b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681509"/>
                <a:ext cx="11475720" cy="2492185"/>
              </a:xfrm>
              <a:prstGeom prst="rect">
                <a:avLst/>
              </a:prstGeom>
              <a:blipFill>
                <a:blip r:embed="rId6"/>
                <a:stretch>
                  <a:fillRect l="-1913" r="-1435" b="-9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6#786cff2dd?vbadefaultcenterpage=1&amp;parentnodeid=7e3f9a02b&amp;vbahtmlprocessed=1&amp;hasbroken=1"/>
              <p:cNvSpPr/>
              <p:nvPr/>
            </p:nvSpPr>
            <p:spPr>
              <a:xfrm>
                <a:off x="356616" y="1473993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（3）当水池1的面积大于水池2的面积时，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6#786cff2dd?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73993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AN.8_1#786cff2dd.blank?vbadefaultcenterpage=1&amp;parentnodeid=7e3f9a02b&amp;vbapositionanswer=5&amp;vbahtmlprocessed=1"/>
              <p:cNvSpPr/>
              <p:nvPr/>
            </p:nvSpPr>
            <p:spPr>
              <a:xfrm>
                <a:off x="585216" y="2042985"/>
                <a:ext cx="4007676" cy="57194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4&lt;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6_AN.8_1#786cff2dd.blank?vbadefaultcenterpage=1&amp;parentnodeid=7e3f9a02b&amp;vbapositionanswer=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16" y="2042985"/>
                <a:ext cx="4007676" cy="571945"/>
              </a:xfrm>
              <a:prstGeom prst="rect">
                <a:avLst/>
              </a:prstGeom>
              <a:blipFill>
                <a:blip r:embed="rId4"/>
                <a:stretch>
                  <a:fillRect r="-4566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9_1#786cff2dd?segpoint=1&amp;vbadefaultcenterpage=1&amp;parentnodeid=7e3f9a02b&amp;vbahtmlprocessed=1"/>
              <p:cNvSpPr/>
              <p:nvPr/>
            </p:nvSpPr>
            <p:spPr>
              <a:xfrm>
                <a:off x="356616" y="2681509"/>
                <a:ext cx="11475720" cy="249218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 smtClean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 dirty="0" err="1" smtClean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由图像知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，图像中点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的左侧部分和点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的右侧部分，一次函数的函数值大于二次函数的函数值，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时，水池1的面积大于水池2的面积。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故答案为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6_AS.9_1#786cff2dd?segpoint=1&amp;vbadefaultcenterpage=1&amp;parentnodeid=7e3f9a02b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681509"/>
                <a:ext cx="11475720" cy="2492185"/>
              </a:xfrm>
              <a:prstGeom prst="rect">
                <a:avLst/>
              </a:prstGeom>
              <a:blipFill>
                <a:blip r:embed="rId5"/>
                <a:stretch>
                  <a:fillRect l="-1913" r="-691" b="-88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#5359c01ce?vbadefaultcenterpage=1&amp;parentnodeid=7e3f9a02b&amp;vbahtmlprocessed=1&amp;hasbroken=1"/>
              <p:cNvSpPr/>
              <p:nvPr/>
            </p:nvSpPr>
            <p:spPr>
              <a:xfrm>
                <a:off x="356616" y="876077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1&lt;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范围内，求两个水池面积差的最大值和此时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#5359c01ce?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876077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0_1#5359c01ce?segpoint=1&amp;vbadefaultcenterpage=1&amp;parentnodeid=7e3f9a02b&amp;vbahtmlprocessed=1&amp;hasbroken=1"/>
              <p:cNvSpPr/>
              <p:nvPr/>
            </p:nvSpPr>
            <p:spPr>
              <a:xfrm>
                <a:off x="356616" y="1449609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在抛物线上的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段上任取一点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𝐹𝐺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//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轴交线段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AN.10_1#5359c01ce?segpoint=1&amp;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49609"/>
                <a:ext cx="11475720" cy="1212025"/>
              </a:xfrm>
              <a:prstGeom prst="rect">
                <a:avLst/>
              </a:prstGeom>
              <a:blipFill>
                <a:blip r:embed="rId4"/>
                <a:stretch>
                  <a:fillRect l="-372" b="-180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10_2#5359c01ce?imagetipindex=3&amp;vbadefaultcenterpage=1&amp;parentnodeid=7e3f9a02b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2795809"/>
            <a:ext cx="1975104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6_AN.10_3#5359c01ce?imagetipindex=3&amp;vbadefaultcenterpage=1&amp;parentnodeid=7e3f9a02b&amp;vbahtmlprocessed=1"/>
          <p:cNvSpPr/>
          <p:nvPr/>
        </p:nvSpPr>
        <p:spPr>
          <a:xfrm>
            <a:off x="5414836" y="5236241"/>
            <a:ext cx="1368425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图3-4-3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0_4#5359c01ce?vbadefaultcenterpage=1&amp;parentnodeid=7e3f9a02b&amp;vbahtmlprocessed=1&amp;hasbroken=1"/>
              <p:cNvSpPr/>
              <p:nvPr/>
            </p:nvSpPr>
            <p:spPr>
              <a:xfrm>
                <a:off x="356616" y="1108297"/>
                <a:ext cx="11475720" cy="44676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则线段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表示两个水池面积差，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,−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+6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𝐺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,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63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𝐹𝐺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𝑚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+6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+4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+5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𝑚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∵−1&lt;0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有最大值为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∴在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范围内，两个水池面积差的最大值为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0_4#5359c01ce?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08297"/>
                <a:ext cx="11475720" cy="4467670"/>
              </a:xfrm>
              <a:prstGeom prst="rect">
                <a:avLst/>
              </a:prstGeom>
              <a:blipFill>
                <a:blip r:embed="rId3"/>
                <a:stretch>
                  <a:fillRect l="-1913" r="-106" b="-32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#f1dd92f1c?vbadefaultcenterpage=1&amp;parentnodeid=7e3f9a02b&amp;vbahtmlprocessed=1"/>
              <p:cNvSpPr/>
              <p:nvPr/>
            </p:nvSpPr>
            <p:spPr>
              <a:xfrm>
                <a:off x="356616" y="2096039"/>
                <a:ext cx="11475720" cy="249218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（5）假设水池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的长度为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，其他条件不变（这个加长改造后的新水池简称水池3），则水池3的总面积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的函数解析式为：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。若水池3与水池2的面积相等时，</a:t>
                </a: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有唯一值，求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#f1dd92f1c?vbadefaultcenterpage=1&amp;parentnodeid=7e3f9a02b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96039"/>
                <a:ext cx="11475720" cy="2492185"/>
              </a:xfrm>
              <a:prstGeom prst="rect">
                <a:avLst/>
              </a:prstGeom>
              <a:blipFill>
                <a:blip r:embed="rId3"/>
                <a:stretch>
                  <a:fillRect l="-1913" b="-9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1_1#f1dd92f1c?segpoint=1&amp;vbadefaultcenterpage=1&amp;parentnodeid=7e3f9a02b&amp;vbahtmlprocessed=1&amp;hasbroken=1"/>
              <p:cNvSpPr/>
              <p:nvPr/>
            </p:nvSpPr>
            <p:spPr>
              <a:xfrm>
                <a:off x="356616" y="682657"/>
                <a:ext cx="11475720" cy="53189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∵水池3与水池2的面积相等，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−5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∵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若水池3与水池2的面积相等时，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有唯一值，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−4×1×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6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若水池3与水池2的面积相等时，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有唯一值，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1_1#f1dd92f1c?segpoint=1&amp;vbadefaultcenterpage=1&amp;parentnodeid=7e3f9a02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82657"/>
                <a:ext cx="11475720" cy="5318951"/>
              </a:xfrm>
              <a:prstGeom prst="rect">
                <a:avLst/>
              </a:prstGeom>
              <a:blipFill>
                <a:blip r:embed="rId3"/>
                <a:stretch>
                  <a:fillRect l="-1913" b="-36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ae4ca845?vbadefaultcenterpage=1&amp;parentnodeid=e4b712d91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利用方程与函数思想解决几何问题</a:t>
            </a:r>
            <a:endParaRPr lang="en-US" altLang="zh-CN" sz="3000" dirty="0"/>
          </a:p>
        </p:txBody>
      </p:sp>
      <p:pic>
        <p:nvPicPr>
          <p:cNvPr id="3" name="QO_5_BD.13_1#90c602f3e?imagetipindex=4&amp;hastextimagelayout=1&amp;vbadefaultcenterpage=1&amp;parentnodeid=2ae4ca845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82386" y="1248410"/>
            <a:ext cx="3429000" cy="273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5_BD.13_2#90c602f3e?imagetipindex=4&amp;hastextimagelayout=1&amp;vbadefaultcenterpage=1&amp;parentnodeid=2ae4ca845&amp;vbahtmlprocessed=1"/>
          <p:cNvSpPr/>
          <p:nvPr/>
        </p:nvSpPr>
        <p:spPr>
          <a:xfrm>
            <a:off x="9592842" y="410946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图3-4-4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BD.13_3#90c602f3e?hastextimagelayout=1&amp;segpoint=1&amp;vbadefaultcenterpage=1&amp;parentnodeid=2ae4ca845&amp;vbahtmlprocessed=1&amp;hasbroken=1"/>
              <p:cNvSpPr/>
              <p:nvPr/>
            </p:nvSpPr>
            <p:spPr>
              <a:xfrm>
                <a:off x="356616" y="1220978"/>
                <a:ext cx="7909560" cy="44124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（2022·衡阳中考改编）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3−4−4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菱形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出发，沿线段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以每秒1个单位长度的速度向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终点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运动，过点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𝑃𝑄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，垂足为点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，交直线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𝑃𝑄𝑀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与菱形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重叠部分图形的面积为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（平方单位），点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运动时间为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5_BD.13_3#90c602f3e?hastextimagelayout=1&amp;segpoint=1&amp;vbadefaultcenterpage=1&amp;parentnodeid=2ae4ca84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7909560" cy="4412425"/>
              </a:xfrm>
              <a:prstGeom prst="rect">
                <a:avLst/>
              </a:prstGeom>
              <a:blipFill>
                <a:blip r:embed="rId4"/>
                <a:stretch>
                  <a:fillRect l="-2776" r="-5397" b="-59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EX.14_1#90c602f3e?vbadefaultcenterpage=1&amp;parentnodeid=2ae4ca845&amp;vbahtmlprocessed=1"/>
              <p:cNvSpPr/>
              <p:nvPr/>
            </p:nvSpPr>
            <p:spPr>
              <a:xfrm>
                <a:off x="356616" y="2880899"/>
                <a:ext cx="11475720" cy="313226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（1）由直角三角形的性质可得出答案；</a:t>
                </a:r>
                <a:endParaRPr lang="en-US" altLang="zh-CN" sz="2800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（2）分两种情况：①当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0≤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时；②当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2&lt;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时，由全等三角形的性质得出关于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的方程，解方程可得出答案；</a:t>
                </a:r>
                <a:endParaRPr lang="en-US" altLang="zh-CN" sz="2800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（3）分两种情况：①当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0≤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时；②当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2&lt;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时，由直角三角形的性质及三角形的面积公式可得出答案。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EX.14_1#90c602f3e?vbadefaultcenterpage=1&amp;parentnodeid=2ae4ca84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880899"/>
                <a:ext cx="11475720" cy="3132265"/>
              </a:xfrm>
              <a:prstGeom prst="rect">
                <a:avLst/>
              </a:prstGeom>
              <a:blipFill>
                <a:blip r:embed="rId3"/>
                <a:stretch>
                  <a:fillRect l="-1913" b="-70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#c567baed0?vbadefaultcenterpage=1&amp;parentnodeid=90c602f3e&amp;vbahtmlprocessed=1&amp;hasbroken=1"/>
              <p:cNvSpPr/>
              <p:nvPr/>
            </p:nvSpPr>
            <p:spPr>
              <a:xfrm>
                <a:off x="356616" y="743997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（1）当点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重合时，求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#c567baed0?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43997"/>
                <a:ext cx="11475720" cy="571627"/>
              </a:xfrm>
              <a:prstGeom prst="rect">
                <a:avLst/>
              </a:prstGeom>
              <a:blipFill>
                <a:blip r:embed="rId4"/>
                <a:stretch>
                  <a:fillRect l="-1913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#570a530b9?vbadefaultcenterpage=1&amp;parentnodeid=90c602f3e&amp;vbahtmlprocessed=1&amp;hasbroken=1"/>
              <p:cNvSpPr/>
              <p:nvPr/>
            </p:nvSpPr>
            <p:spPr>
              <a:xfrm>
                <a:off x="356616" y="1396301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为何值时，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全等?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6#570a530b9?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396301"/>
                <a:ext cx="11475720" cy="571627"/>
              </a:xfrm>
              <a:prstGeom prst="rect">
                <a:avLst/>
              </a:prstGeom>
              <a:blipFill>
                <a:blip r:embed="rId5"/>
                <a:stretch>
                  <a:fillRect l="-1913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#39eaa3082?vbadefaultcenterpage=1&amp;parentnodeid=90c602f3e&amp;vbahtmlprocessed=1&amp;hasbroken=1"/>
              <p:cNvSpPr/>
              <p:nvPr/>
            </p:nvSpPr>
            <p:spPr>
              <a:xfrm>
                <a:off x="356616" y="2005742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𝑆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的函数关系式。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6#39eaa3082?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05742"/>
                <a:ext cx="11475720" cy="571627"/>
              </a:xfrm>
              <a:prstGeom prst="rect">
                <a:avLst/>
              </a:prstGeom>
              <a:blipFill>
                <a:blip r:embed="rId6"/>
                <a:stretch>
                  <a:fillRect l="-1913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6_AN.15_1#c567baed0?imagetipindex=5&amp;hastextimagelayout=1&amp;vbadefaultcenterpage=1&amp;parentnodeid=90c602f3e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80667" y="2054129"/>
            <a:ext cx="3429000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6_AN.15_2#c567baed0?imagetipindex=5&amp;hastextimagelayout=1&amp;vbadefaultcenterpage=1&amp;parentnodeid=90c602f3e&amp;vbahtmlprocessed=1"/>
          <p:cNvSpPr/>
          <p:nvPr/>
        </p:nvSpPr>
        <p:spPr>
          <a:xfrm>
            <a:off x="8710954" y="4668297"/>
            <a:ext cx="1368425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图3-4-5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5_3#c567baed0?hastextimagelayout=1&amp;vbadefaultcenterpage=1&amp;parentnodeid=90c602f3e&amp;vbahtmlprocessed=1&amp;hasbroken=1"/>
              <p:cNvSpPr/>
              <p:nvPr/>
            </p:nvSpPr>
            <p:spPr>
              <a:xfrm>
                <a:off x="356616" y="1992407"/>
                <a:ext cx="7909560" cy="5719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zh-CN" altLang="en-US" sz="280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  <a:sym typeface="Wingdings" panose="05000000000000000000" pitchFamily="2" charset="2"/>
                  </a:rPr>
                  <a:t>（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  <a:sym typeface="Wingdings" panose="05000000000000000000" pitchFamily="2" charset="2"/>
                  </a:rPr>
                  <a:t>1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  <a:sym typeface="Wingdings" panose="05000000000000000000" pitchFamily="2" charset="2"/>
                  </a:rPr>
                  <a:t>）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重合时，如图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3−4−5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6_AN.15_3#c567baed0?hastextimagelayout=1&amp;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992407"/>
                <a:ext cx="7909560" cy="571945"/>
              </a:xfrm>
              <a:prstGeom prst="rect">
                <a:avLst/>
              </a:prstGeom>
              <a:blipFill>
                <a:blip r:embed="rId4"/>
                <a:stretch>
                  <a:fillRect l="-2776" r="-2390" b="-37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15_4#c567baed0?hastextimagelayout=1&amp;vbadefaultcenterpage=1&amp;parentnodeid=90c602f3e&amp;vbahtmlprocessed=1&amp;hasbroken=1"/>
              <p:cNvSpPr/>
              <p:nvPr/>
            </p:nvSpPr>
            <p:spPr>
              <a:xfrm>
                <a:off x="356616" y="2574829"/>
                <a:ext cx="7909560" cy="275583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𝐴𝑃𝑀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6" name="QO_6_AN.15_4#c567baed0?hastextimagelayout=1&amp;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574829"/>
                <a:ext cx="7909560" cy="2755837"/>
              </a:xfrm>
              <a:prstGeom prst="rect">
                <a:avLst/>
              </a:prstGeom>
              <a:blipFill>
                <a:blip r:embed="rId6"/>
                <a:stretch>
                  <a:fillRect b="-88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8fcad0f44.fixed?vbadefaultcenterpage=1&amp;parentnodeid=7546f8ab6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方法培优</a:t>
            </a:r>
            <a:endParaRPr lang="en-US" altLang="zh-CN" sz="4000" dirty="0"/>
          </a:p>
        </p:txBody>
      </p:sp>
      <p:sp>
        <p:nvSpPr>
          <p:cNvPr id="3" name="C_2_BD#8fcad0f44.fixed?vbadefaultcenterpage=1&amp;parentnodeid=7546f8ab6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第4讲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方程与函数思想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6_1#570a530b9?segpoint=1&amp;vbadefaultcenterpage=1&amp;parentnodeid=90c602f3e&amp;vbahtmlprocessed=1&amp;hasbroken=1"/>
              <p:cNvSpPr/>
              <p:nvPr/>
            </p:nvSpPr>
            <p:spPr>
              <a:xfrm>
                <a:off x="356616" y="1293559"/>
                <a:ext cx="11475720" cy="46706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zh-CN" altLang="en-US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zh-CN" altLang="en-US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=4−2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≅△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𝐵𝑀𝐹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=4−2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AN.16_1#570a530b9?segpoint=1&amp;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93559"/>
                <a:ext cx="11475720" cy="4670679"/>
              </a:xfrm>
              <a:prstGeom prst="rect">
                <a:avLst/>
              </a:prstGeom>
              <a:blipFill>
                <a:blip r:embed="rId3"/>
                <a:stretch>
                  <a:fillRect l="-1913" b="-37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6_2#570a530b9?vbadefaultcenterpage=1&amp;parentnodeid=90c602f3e&amp;vbahtmlprocessed=1&amp;hasbroken=1"/>
              <p:cNvSpPr/>
              <p:nvPr/>
            </p:nvSpPr>
            <p:spPr>
              <a:xfrm>
                <a:off x="356616" y="686753"/>
                <a:ext cx="11475720" cy="5310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≅△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𝐵𝑀𝐹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的值为4或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6_2#570a530b9?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86753"/>
                <a:ext cx="11475720" cy="5310759"/>
              </a:xfrm>
              <a:prstGeom prst="rect">
                <a:avLst/>
              </a:prstGeom>
              <a:blipFill>
                <a:blip r:embed="rId3"/>
                <a:stretch>
                  <a:fillRect l="-1913" b="-33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7_1#39eaa3082?segpoint=1&amp;vbadefaultcenterpage=1&amp;parentnodeid=90c602f3e&amp;vbahtmlprocessed=1&amp;hasbroken=1"/>
              <p:cNvSpPr/>
              <p:nvPr/>
            </p:nvSpPr>
            <p:spPr>
              <a:xfrm>
                <a:off x="356616" y="853852"/>
                <a:ext cx="11475720" cy="5719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zh-CN" altLang="en-US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zh-CN" altLang="en-US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时，如图3-4-6，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AN.17_1#39eaa3082?segpoint=1&amp;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853852"/>
                <a:ext cx="11475720" cy="571945"/>
              </a:xfrm>
              <a:prstGeom prst="rect">
                <a:avLst/>
              </a:prstGeom>
              <a:blipFill>
                <a:blip r:embed="rId3"/>
                <a:stretch>
                  <a:fillRect l="-1913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17_2#39eaa3082?imagetipindex=6&amp;vbadefaultcenterpage=1&amp;parentnodeid=90c602f3e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0773" y="1734724"/>
            <a:ext cx="2734056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6_AN.17_3#39eaa3082?imagetipindex=6&amp;vbadefaultcenterpage=1&amp;parentnodeid=90c602f3e&amp;vbahtmlprocessed=1"/>
          <p:cNvSpPr/>
          <p:nvPr/>
        </p:nvSpPr>
        <p:spPr>
          <a:xfrm>
            <a:off x="5114989" y="4001801"/>
            <a:ext cx="1368425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图3-4-6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7_4#39eaa3082?vbadefaultcenterpage=1&amp;parentnodeid=90c602f3e&amp;vbahtmlprocessed=1"/>
              <p:cNvSpPr/>
              <p:nvPr/>
            </p:nvSpPr>
            <p:spPr>
              <a:xfrm>
                <a:off x="356616" y="2113280"/>
                <a:ext cx="11475720" cy="238455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100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Rt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ct val="1100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𝑆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7_4#39eaa3082?vbadefaultcenterpage=1&amp;parentnodeid=90c602f3e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13280"/>
                <a:ext cx="11475720" cy="2384552"/>
              </a:xfrm>
              <a:prstGeom prst="rect">
                <a:avLst/>
              </a:prstGeom>
              <a:blipFill>
                <a:blip r:embed="rId3"/>
                <a:stretch>
                  <a:fillRect l="-1913" b="-4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7_5#39eaa3082?vbadefaultcenterpage=1&amp;parentnodeid=90c602f3e&amp;vbahtmlprocessed=1&amp;hasbroken=1"/>
              <p:cNvSpPr/>
              <p:nvPr/>
            </p:nvSpPr>
            <p:spPr>
              <a:xfrm>
                <a:off x="356616" y="749649"/>
                <a:ext cx="11475720" cy="5719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时，如图3-4-7，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7_5#39eaa3082?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49649"/>
                <a:ext cx="11475720" cy="571945"/>
              </a:xfrm>
              <a:prstGeom prst="rect">
                <a:avLst/>
              </a:prstGeom>
              <a:blipFill>
                <a:blip r:embed="rId3"/>
                <a:stretch>
                  <a:fillRect l="-1913" b="-37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AN.17_6#39eaa3082?imagetipindex=7&amp;vbadefaultcenterpage=1&amp;parentnodeid=90c602f3e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9744" y="1448657"/>
            <a:ext cx="2578608" cy="181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O_6_AN.17_7#39eaa3082?imagetipindex=7&amp;vbadefaultcenterpage=1&amp;parentnodeid=90c602f3e&amp;vbahtmlprocessed=1"/>
          <p:cNvSpPr/>
          <p:nvPr/>
        </p:nvSpPr>
        <p:spPr>
          <a:xfrm>
            <a:off x="5414835" y="3395313"/>
            <a:ext cx="1368425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图3-4-7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17_8#39eaa3082?vbadefaultcenterpage=1&amp;parentnodeid=90c602f3e&amp;vbahtmlprocessed=1&amp;hasbroken=1"/>
              <p:cNvSpPr/>
              <p:nvPr/>
            </p:nvSpPr>
            <p:spPr>
              <a:xfrm>
                <a:off x="356616" y="3975957"/>
                <a:ext cx="11475720" cy="19586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𝐵𝐴𝐷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933" dirty="0"/>
              </a:p>
              <a:p>
                <a:pPr algn="l" latinLnBrk="1">
                  <a:lnSpc>
                    <a:spcPts val="59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5" name="QO_6_AN.17_8#39eaa3082?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975957"/>
                <a:ext cx="11475720" cy="1958658"/>
              </a:xfrm>
              <a:prstGeom prst="rect">
                <a:avLst/>
              </a:prstGeom>
              <a:blipFill>
                <a:blip r:embed="rId5"/>
                <a:stretch>
                  <a:fillRect b="-114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7_9#39eaa3082?vbadefaultcenterpage=1&amp;parentnodeid=90c602f3e&amp;vbahtmlprocessed=1&amp;hasbroken=1"/>
              <p:cNvSpPr/>
              <p:nvPr/>
            </p:nvSpPr>
            <p:spPr>
              <a:xfrm>
                <a:off x="356616" y="1234122"/>
                <a:ext cx="11475720" cy="41428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rad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933" dirty="0"/>
              </a:p>
              <a:p>
                <a:pPr algn="l" latinLnBrk="1">
                  <a:lnSpc>
                    <a:spcPts val="60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𝐵𝐹𝑀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−2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𝑃𝑄𝑀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60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𝑆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𝑃𝑄𝑀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𝐵𝐹𝑀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933" dirty="0"/>
              </a:p>
              <a:p>
                <a:pPr algn="l" latinLnBrk="1">
                  <a:lnSpc>
                    <a:spcPts val="137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𝑆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3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8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0≤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≤2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&amp;−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3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8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3</m:t>
                                </m:r>
                              </m:e>
                            </m:rad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3</m:t>
                                </m:r>
                              </m:e>
                            </m:rad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2&lt;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≤4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。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2" name="QO_6_AN.17_9#39eaa3082?vbadefaultcenterpage=1&amp;parentnodeid=90c602f3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34122"/>
                <a:ext cx="11475720" cy="4142867"/>
              </a:xfrm>
              <a:prstGeom prst="rect">
                <a:avLst/>
              </a:prstGeom>
              <a:blipFill>
                <a:blip r:embed="rId3"/>
                <a:stretch>
                  <a:fillRect b="-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906fa717.fixed?vbadefaultcenterpage=1&amp;parentnodeid=8fcad0f44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3906fa717.fixed?vbadefaultcenterpage=1&amp;parentnodeid=8fcad0f44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#3cb991c25?vbadefaultcenterpage=1&amp;parentnodeid=3906fa717&amp;vbahtmlprocessed=1&amp;hasbroken=1"/>
              <p:cNvSpPr/>
              <p:nvPr/>
            </p:nvSpPr>
            <p:spPr>
              <a:xfrm>
                <a:off x="356616" y="730186"/>
                <a:ext cx="11475720" cy="31273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（2022·眉山中考）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我国古代数学名著《九章算术》记载：“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今有牛五、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羊二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，直金十九两；牛二、羊三，直金十二两。问牛、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羊各直金几何？”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题目大意是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：5头牛、2只羊共19两银子；2头牛、3只羊共12两银子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牛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、每只羊各多少两银子？设1头牛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两银子，1只羊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两银子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，则可列方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程组为(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4#3cb991c25?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30186"/>
                <a:ext cx="11475720" cy="3127312"/>
              </a:xfrm>
              <a:prstGeom prst="rect">
                <a:avLst/>
              </a:prstGeom>
              <a:blipFill>
                <a:blip r:embed="rId3"/>
                <a:stretch>
                  <a:fillRect l="-1913" r="-1647" b="-79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8_1#3cb991c25.bracket?vbadefaultcenterpage=1&amp;parentnodeid=3906fa717&amp;vbapositionanswer=6&amp;vbahtmlprocessed=1"/>
          <p:cNvSpPr/>
          <p:nvPr/>
        </p:nvSpPr>
        <p:spPr>
          <a:xfrm>
            <a:off x="1829816" y="3290506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9_1#3cb991c25.choices?vbadefaultcenterpage=1&amp;parentnodeid=3906fa717&amp;vbahtmlprocessed=1&amp;hasbroken=1"/>
              <p:cNvSpPr/>
              <p:nvPr/>
            </p:nvSpPr>
            <p:spPr>
              <a:xfrm>
                <a:off x="356616" y="3859974"/>
                <a:ext cx="11475720" cy="20941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83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&amp;5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=19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+3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&amp;5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=12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+3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=19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83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+5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=19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&amp;3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=12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+5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=12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&amp;3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=19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19_1#3cb991c25.choices?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859974"/>
                <a:ext cx="11475720" cy="2094103"/>
              </a:xfrm>
              <a:prstGeom prst="rect">
                <a:avLst/>
              </a:prstGeom>
              <a:blipFill>
                <a:blip r:embed="rId4"/>
                <a:stretch>
                  <a:fillRect l="-1913" b="-8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#4dee3f03d?vbadefaultcenterpage=1&amp;parentnodeid=3906fa717&amp;vbahtmlprocessed=1&amp;hasbroken=1"/>
              <p:cNvSpPr/>
              <p:nvPr/>
            </p:nvSpPr>
            <p:spPr>
              <a:xfrm>
                <a:off x="356616" y="643319"/>
                <a:ext cx="11475720" cy="21259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（2022·无锡中考）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一次函数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𝑚𝑥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的图像与反比例函数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图像交于点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,−2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4#4dee3f03d?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43319"/>
                <a:ext cx="11475720" cy="2125917"/>
              </a:xfrm>
              <a:prstGeom prst="rect">
                <a:avLst/>
              </a:prstGeom>
              <a:blipFill>
                <a:blip r:embed="rId3"/>
                <a:stretch>
                  <a:fillRect l="-1913" r="-1275" b="-112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0_1#4dee3f03d.bracket?vbadefaultcenterpage=1&amp;parentnodeid=3906fa717&amp;vbapositionanswer=7&amp;vbahtmlprocessed=1"/>
          <p:cNvSpPr/>
          <p:nvPr/>
        </p:nvSpPr>
        <p:spPr>
          <a:xfrm>
            <a:off x="3274060" y="2202244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21_1#4dee3f03d.choices?vbadefaultcenterpage=1&amp;parentnodeid=3906fa717&amp;vbahtmlprocessed=1&amp;hasbroken=1"/>
              <p:cNvSpPr/>
              <p:nvPr/>
            </p:nvSpPr>
            <p:spPr>
              <a:xfrm>
                <a:off x="356616" y="2775903"/>
                <a:ext cx="11475720" cy="8380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2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21_1#4dee3f03d.choices?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775903"/>
                <a:ext cx="11475720" cy="838073"/>
              </a:xfrm>
              <a:prstGeom prst="rect">
                <a:avLst/>
              </a:prstGeom>
              <a:blipFill>
                <a:blip r:embed="rId4"/>
                <a:stretch>
                  <a:fillRect l="-1913" b="-14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4_BD.22_1#de26c5fe8?imagetipindex=8&amp;hastextimagelayout=1&amp;vbadefaultcenterpage=1&amp;parentnodeid=3906fa717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74524" y="3632390"/>
            <a:ext cx="265176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B_4_BD.22_2#de26c5fe8?imagetipindex=8&amp;hastextimagelayout=1&amp;vbadefaultcenterpage=1&amp;parentnodeid=3906fa717&amp;vbahtmlprocessed=1"/>
          <p:cNvSpPr/>
          <p:nvPr/>
        </p:nvSpPr>
        <p:spPr>
          <a:xfrm>
            <a:off x="9796360" y="546931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图3-4-8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4_BD.22_3#de26c5fe8?hastextimagelayout=1&amp;segpoint=1&amp;vbadefaultcenterpage=1&amp;parentnodeid=3906fa717&amp;vbahtmlprocessed=1&amp;hasbroken=1"/>
              <p:cNvSpPr/>
              <p:nvPr/>
            </p:nvSpPr>
            <p:spPr>
              <a:xfrm>
                <a:off x="356616" y="3614103"/>
                <a:ext cx="8686800" cy="20464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（2022·广安中考）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图3-4-8是抛物线形拱桥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，当拱顶</a:t>
                </a:r>
              </a:p>
              <a:p>
                <a:pPr latinLnBrk="1">
                  <a:lnSpc>
                    <a:spcPts val="66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离水面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时，水面宽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，则水面下降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65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，水面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宽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B_4_BD.22_3#de26c5fe8?hastextimagelayout=1&amp;segpoint=1&amp;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614103"/>
                <a:ext cx="8686800" cy="2046415"/>
              </a:xfrm>
              <a:prstGeom prst="rect">
                <a:avLst/>
              </a:prstGeom>
              <a:blipFill>
                <a:blip r:embed="rId6"/>
                <a:stretch>
                  <a:fillRect l="-2526" r="-421" b="-10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4_AN.23_1#de26c5fe8.blank?vbadefaultcenterpage=1&amp;parentnodeid=3906fa717&amp;vbapositionanswer=8&amp;vbahtmlprocessed=1"/>
              <p:cNvSpPr/>
              <p:nvPr/>
            </p:nvSpPr>
            <p:spPr>
              <a:xfrm>
                <a:off x="6852666" y="4060190"/>
                <a:ext cx="304800" cy="83159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7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4_AN.23_1#de26c5fe8.blank?vbadefaultcenterpage=1&amp;parentnodeid=3906fa717&amp;vbapositionanswer=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2666" y="4060190"/>
                <a:ext cx="304800" cy="831596"/>
              </a:xfrm>
              <a:prstGeom prst="rect">
                <a:avLst/>
              </a:prstGeom>
              <a:blipFill>
                <a:blip r:embed="rId7"/>
                <a:stretch>
                  <a:fillRect l="-2000" r="-2000" b="-14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24_1#0395fd20c?segpoint=1&amp;vbadefaultcenterpage=1&amp;parentnodeid=3906fa717&amp;vbahtmlprocessed=1&amp;hasbroken=1"/>
              <p:cNvSpPr/>
              <p:nvPr/>
            </p:nvSpPr>
            <p:spPr>
              <a:xfrm>
                <a:off x="356616" y="1491424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1" i="0" spc="-10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（2022·辽宁中考）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某蔬菜批发商以每千克18</a:t>
                </a: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元的价格购进一批山野菜，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市场监督部门规定其售价每千克不高于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28元。经市场调查发现</a:t>
                </a: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，山野菜的日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10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销售量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d>
                      <m:dPr>
                        <m:ctrlPr>
                          <a:rPr lang="en-US" altLang="zh-CN" sz="2800" b="0" i="1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spc="-10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kg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与每千克售价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10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10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（元）之间满足一次函数关系，部分数据如表：</a:t>
                </a:r>
                <a:endParaRPr lang="en-US" altLang="zh-CN" sz="2800" spc="-100" dirty="0"/>
              </a:p>
            </p:txBody>
          </p:sp>
        </mc:Choice>
        <mc:Fallback xmlns="">
          <p:sp>
            <p:nvSpPr>
              <p:cNvPr id="2" name="QO_4_BD.24_1#0395fd20c?segpoint=1&amp;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91424"/>
                <a:ext cx="11475720" cy="1852105"/>
              </a:xfrm>
              <a:prstGeom prst="rect">
                <a:avLst/>
              </a:prstGeom>
              <a:blipFill>
                <a:blip r:embed="rId3"/>
                <a:stretch>
                  <a:fillRect l="-1913" r="-2072" b="-12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QO_4_BD.24_2#0395fd20c?colgroup=10,2,4,4,4,2&amp;vbadefaultcenterpage=1&amp;parentnodeid=3906fa717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558481"/>
                  </p:ext>
                </p:extLst>
              </p:nvPr>
            </p:nvGraphicFramePr>
            <p:xfrm>
              <a:off x="356616" y="3478213"/>
              <a:ext cx="11457432" cy="1117600"/>
            </p:xfrm>
            <a:graphic>
              <a:graphicData uri="http://schemas.openxmlformats.org/drawingml/2006/table">
                <a:tbl>
                  <a:tblPr/>
                  <a:tblGrid>
                    <a:gridCol w="37856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052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079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每千克售价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𝑥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761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日销售量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𝑦</m:t>
                              </m:r>
                              <m: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kg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&lt;m&gt;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dirty="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&lt;/m&gt;</a:t>
                          </a:r>
                          <a:r>
                            <a:rPr lang="en-US" altLang="zh-CN" sz="900" b="0" i="0" u="none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QO_4_BD.24_2#0395fd20c?colgroup=10,2,4,4,4,2&amp;vbadefaultcenterpage=1&amp;parentnodeid=3906fa717&amp;vbahtmlprocessed=1&amp;hasbroken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558481"/>
                  </p:ext>
                </p:extLst>
              </p:nvPr>
            </p:nvGraphicFramePr>
            <p:xfrm>
              <a:off x="356616" y="3478213"/>
              <a:ext cx="11457432" cy="1021652"/>
            </p:xfrm>
            <a:graphic>
              <a:graphicData uri="http://schemas.openxmlformats.org/drawingml/2006/table">
                <a:tbl>
                  <a:tblPr/>
                  <a:tblGrid>
                    <a:gridCol w="37856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052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1098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1" t="-4706" r="-203060" b="-13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7450" t="-4706" r="-746309" b="-13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79592" t="-4706" r="-1361" b="-13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066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1" t="-105952" r="-203060" b="-4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7450" t="-105952" r="-746309" b="-404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79592" t="-105952" r="-1361" b="-404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5#6b4e9de93?vbadefaultcenterpage=1&amp;parentnodeid=0395fd20c&amp;vbahtmlprocessed=1&amp;hasbroken=1"/>
              <p:cNvSpPr/>
              <p:nvPr/>
            </p:nvSpPr>
            <p:spPr>
              <a:xfrm>
                <a:off x="356616" y="4621213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之间的函数关系式；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5#6b4e9de93?vbadefaultcenterpage=1&amp;parentnodeid=0395fd20c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621213"/>
                <a:ext cx="11475720" cy="571627"/>
              </a:xfrm>
              <a:prstGeom prst="rect">
                <a:avLst/>
              </a:prstGeom>
              <a:blipFill>
                <a:blip r:embed="rId5"/>
                <a:stretch>
                  <a:fillRect l="-1913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fcad0f44?linknodeid=e4b712d91&amp;catalogrefid=e4b712d91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3" name="C_1#目录1:8fcad0f44?linknodeid=e4b712d91&amp;catalogrefid=e4b712d91&amp;vbahtmlprocessed=1">
            <a:hlinkClick r:id="rId3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3600" dirty="0"/>
          </a:p>
        </p:txBody>
      </p:sp>
      <p:pic>
        <p:nvPicPr>
          <p:cNvPr id="4" name="C_1#目录1:8fcad0f44?linknodeid=3906fa717&amp;catalogrefid=3906fa717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5" name="C_1#目录1:8fcad0f44?linknodeid=3906fa717&amp;catalogrefid=3906fa717&amp;vbahtmlprocessed=1">
            <a:hlinkClick r:id="rId5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25_1#6b4e9de93?vbadefaultcenterpage=1&amp;parentnodeid=0395fd20c&amp;vbahtmlprocessed=1"/>
              <p:cNvSpPr/>
              <p:nvPr/>
            </p:nvSpPr>
            <p:spPr>
              <a:xfrm>
                <a:off x="356616" y="1689068"/>
                <a:ext cx="11475720" cy="330612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解：设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之间的函数关系式为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𝑘𝑥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83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由表中数据得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&amp;20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𝑘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=66,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&amp;22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𝑘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=60,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83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𝑘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=−3,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=126,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之间的函数关系式为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=−3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AN.25_1#6b4e9de93?vbadefaultcenterpage=1&amp;parentnodeid=0395fd20c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689068"/>
                <a:ext cx="11475720" cy="3306128"/>
              </a:xfrm>
              <a:prstGeom prst="rect">
                <a:avLst/>
              </a:prstGeom>
              <a:blipFill>
                <a:blip r:embed="rId3"/>
                <a:stretch>
                  <a:fillRect l="-1913" b="-7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#7b10b5a11?vbadefaultcenterpage=1&amp;parentnodeid=0395fd20c&amp;vbahtmlprocessed=1"/>
          <p:cNvSpPr/>
          <p:nvPr/>
        </p:nvSpPr>
        <p:spPr>
          <a:xfrm>
            <a:off x="356616" y="1810512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（2）当每千克山野菜的售价定为多少元时，批发商每日销售这批山野菜所获得的利润最大？最大利润为多少元？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6_1#7b10b5a11?vbadefaultcenterpage=1&amp;parentnodeid=0395fd20c&amp;vbahtmlprocessed=1"/>
              <p:cNvSpPr/>
              <p:nvPr/>
            </p:nvSpPr>
            <p:spPr>
              <a:xfrm>
                <a:off x="356616" y="3022600"/>
                <a:ext cx="11475720" cy="185115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设批发商每日销售这批山野菜所获得的利润为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由题意得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−18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−18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+126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=−3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+180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268=−3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−30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+432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26_1#7b10b5a11?vbadefaultcenterpage=1&amp;parentnodeid=0395fd20c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22600"/>
                <a:ext cx="11475720" cy="1851152"/>
              </a:xfrm>
              <a:prstGeom prst="rect">
                <a:avLst/>
              </a:prstGeom>
              <a:blipFill>
                <a:blip r:embed="rId3"/>
                <a:stretch>
                  <a:fillRect l="-1913" b="-121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26_2#7b10b5a11?vbadefaultcenterpage=1&amp;parentnodeid=0395fd20c&amp;vbahtmlprocessed=1&amp;hasbroken=1"/>
              <p:cNvSpPr/>
              <p:nvPr/>
            </p:nvSpPr>
            <p:spPr>
              <a:xfrm>
                <a:off x="356616" y="1099343"/>
                <a:ext cx="11475720" cy="44124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∵市场监督部门规定其售价每千克不高于28元，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∴18≤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∵−3&lt;0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的增大而增大，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最大，最大值为420，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∴当每千克山野菜的售价定为28元时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，批发商每日销售这批山野菜所获得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的利润最大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，最大利润为420元。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AN.26_2#7b10b5a11?vbadefaultcenterpage=1&amp;parentnodeid=0395fd20c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099343"/>
                <a:ext cx="11475720" cy="4412425"/>
              </a:xfrm>
              <a:prstGeom prst="rect">
                <a:avLst/>
              </a:prstGeom>
              <a:blipFill>
                <a:blip r:embed="rId3"/>
                <a:stretch>
                  <a:fillRect l="-1913" r="-372" b="-59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7_1#bec3c5d00?imagetipindex=9&amp;hastextimagelayout=1&amp;vbadefaultcenterpage=1&amp;parentnodeid=3906fa717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1784" y="1593786"/>
            <a:ext cx="3182112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27_2#bec3c5d00?imagetipindex=9&amp;hastextimagelayout=1&amp;vbadefaultcenterpage=1&amp;parentnodeid=3906fa717&amp;vbahtmlprocessed=1"/>
          <p:cNvSpPr/>
          <p:nvPr/>
        </p:nvSpPr>
        <p:spPr>
          <a:xfrm>
            <a:off x="9978796" y="454628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图3-4-9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BD.27_3#bec3c5d00?hastextimagelayout=1&amp;segpoint=1&amp;vbadefaultcenterpage=1&amp;parentnodeid=3906fa717&amp;vbahtmlprocessed=1&amp;hasbroken=1"/>
              <p:cNvSpPr/>
              <p:nvPr/>
            </p:nvSpPr>
            <p:spPr>
              <a:xfrm>
                <a:off x="356616" y="1566354"/>
                <a:ext cx="8156448" cy="185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5.如图3-4-9，在矩形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边上，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𝐷𝐹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运动时，四边形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𝐴𝐵𝐹𝐸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的面积是否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4_BD.27_3#bec3c5d00?hastextimagelayout=1&amp;segpoint=1&amp;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566354"/>
                <a:ext cx="8156448" cy="1852105"/>
              </a:xfrm>
              <a:prstGeom prst="rect">
                <a:avLst/>
              </a:prstGeom>
              <a:blipFill>
                <a:blip r:embed="rId4"/>
                <a:stretch>
                  <a:fillRect l="-2691" r="-12631" b="-121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BD.27_4#bec3c5d00?hastextimagelayout=1&amp;vbadefaultcenterpage=1&amp;parentnodeid=3906fa717&amp;vbahtmlprocessed=1"/>
          <p:cNvSpPr/>
          <p:nvPr/>
        </p:nvSpPr>
        <p:spPr>
          <a:xfrm>
            <a:off x="356616" y="3487864"/>
            <a:ext cx="8156448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发生变化？若不变，请说明理由；若变化，求出其面积的最值。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AN.28_1#bec3c5d00?vbadefaultcenterpage=1&amp;parentnodeid=3906fa717&amp;vbahtmlprocessed=1&amp;hasbroken=1"/>
              <p:cNvSpPr/>
              <p:nvPr/>
            </p:nvSpPr>
            <p:spPr>
              <a:xfrm>
                <a:off x="356616" y="735870"/>
                <a:ext cx="11475720" cy="521252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解：设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𝐷𝐹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=10−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FF0000"/>
                            </a:solidFill>
                          </a:rPr>
                          <m:t>四边形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𝐴𝐸𝐹𝐵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FF0000"/>
                            </a:solidFill>
                          </a:rPr>
                          <m:t>矩形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𝐴𝐵𝐶𝐷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𝐷𝐸𝐹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𝐵𝐶𝐹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=6×8−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</m:oMath>
                </a14:m>
                <a:endParaRPr lang="en-US" altLang="zh-CN" sz="2800" b="0" i="0" dirty="0">
                  <a:solidFill>
                    <a:srgbClr val="FF0000"/>
                  </a:solidFill>
                  <a:latin typeface="Cambria Math" panose="02040503050406030204" pitchFamily="18" charset="0"/>
                  <a:ea typeface="微软雅黑" pitchFamily="34" charset="-122"/>
                  <a:cs typeface="微软雅黑" pitchFamily="34" charset="-120"/>
                </a:endParaRPr>
              </a:p>
              <a:p>
                <a:pPr algn="l"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[8−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10−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]×6=−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+5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+24=−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∵0&lt;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0&lt;10−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∴2≤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FF0000"/>
                            </a:solidFill>
                          </a:rPr>
                          <m:t>四边形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𝐴𝐸𝐹𝐵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有最小值，最小值为32；</a:t>
                </a:r>
                <a:endParaRPr lang="en-US" altLang="zh-CN" sz="2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FF0000"/>
                            </a:solidFill>
                          </a:rPr>
                          <m:t>四边形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𝐴𝐸𝐹𝐵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有最大值，最大值为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73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4_AN.28_1#bec3c5d00?vbadefaultcenterpage=1&amp;parentnodeid=3906fa71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35870"/>
                <a:ext cx="11475720" cy="5212525"/>
              </a:xfrm>
              <a:prstGeom prst="rect">
                <a:avLst/>
              </a:prstGeom>
              <a:blipFill>
                <a:blip r:embed="rId3"/>
                <a:stretch>
                  <a:fillRect l="-1913" b="-3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029920fa0?vbadefaultcenterpage=1&amp;parentnodeid=8fcad0f44&amp;vbahtmlprocessed=1"/>
          <p:cNvSpPr/>
          <p:nvPr/>
        </p:nvSpPr>
        <p:spPr>
          <a:xfrm>
            <a:off x="356616" y="815880"/>
            <a:ext cx="11475720" cy="50525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函数思想是指用函数的观念、函数的概念、函数的思维去分析问题、转化问题和解决问题。函数是研究自然界中数量（自变量、因变量）之间的关系，对其数量关系通常建立一个函数关系（含列表法、图形法、解析法等），再根据学习函数知识获得的经验、方法、性质去完成对问题</a:t>
            </a:r>
            <a:r>
              <a:rPr lang="en-US" altLang="zh-CN" sz="2800" i="0" dirty="0"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就是函数思想方法的应用。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方程思想是指在求解数学问题时，从题中的已知量和未知量的数量关系中找到等量关系，先将等量关系转化为方程（组），然后解方程（组）使问题得以解决。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029920fa0?vbadefaultcenterpage=1&amp;parentnodeid=8fcad0f44&amp;vbahtmlprocessed=1"/>
          <p:cNvSpPr/>
          <p:nvPr/>
        </p:nvSpPr>
        <p:spPr>
          <a:xfrm>
            <a:off x="356616" y="640842"/>
            <a:ext cx="11475720" cy="232721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方程与函数思想常综合在一起使用，主要从函数角度（如一次函数、二次函数）分析会发现：方程（组）、不等式（组）通常均可归为某类函数的一部分或特例。</a:t>
            </a:r>
            <a:endParaRPr lang="en-US" altLang="zh-CN" sz="2800" dirty="0"/>
          </a:p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常见的类型：</a:t>
            </a:r>
            <a:endParaRPr lang="en-US" altLang="zh-CN" sz="2800" dirty="0"/>
          </a:p>
        </p:txBody>
      </p:sp>
      <p:sp>
        <p:nvSpPr>
          <p:cNvPr id="3" name="P_3_BD#029920fa0?segpoint=1&amp;vbadefaultcenterpage=1&amp;parentnodeid=8fcad0f44&amp;vbahtmlprocessed=1"/>
          <p:cNvSpPr/>
          <p:nvPr/>
        </p:nvSpPr>
        <p:spPr>
          <a:xfrm>
            <a:off x="356616" y="3033966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（1）运用方程与函数思想解决实际问题（含一元一次方程、不等式与一次函数类；二元一次方程组、不等式组与二次函数类）。</a:t>
            </a:r>
            <a:endParaRPr lang="en-US" altLang="zh-CN" sz="2800" dirty="0"/>
          </a:p>
        </p:txBody>
      </p:sp>
      <p:sp>
        <p:nvSpPr>
          <p:cNvPr id="4" name="P_3_BD#029920fa0?segpoint=1&amp;vbadefaultcenterpage=1&amp;parentnodeid=8fcad0f44&amp;vbahtmlprocessed=1"/>
          <p:cNvSpPr/>
          <p:nvPr/>
        </p:nvSpPr>
        <p:spPr>
          <a:xfrm>
            <a:off x="356616" y="4235513"/>
            <a:ext cx="11475720" cy="173475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（2）运用方程与函数思想解几何问题（含利用相似三角形、解直角三角形等相关联的知识构建方程模型计算线段长度类；与一次函数或二次函数关联的最值问题）。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4b712d91.fixed?vbadefaultcenterpage=1&amp;parentnodeid=8fcad0f44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5500" dirty="0"/>
          </a:p>
        </p:txBody>
      </p:sp>
      <p:sp>
        <p:nvSpPr>
          <p:cNvPr id="3" name="C_3#e4b712d91.fixed?vbadefaultcenterpage=1&amp;parentnodeid=8fcad0f44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69cc7064?vbadefaultcenterpage=1&amp;parentnodeid=e4b712d91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3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用方程与函数思想解决实际问题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1_1#7e3f9a02b?segpoint=1&amp;vbadefaultcenterpage=1&amp;parentnodeid=969cc7064&amp;vbahtmlprocessed=1&amp;hasbroken=1"/>
              <p:cNvSpPr/>
              <p:nvPr/>
            </p:nvSpPr>
            <p:spPr>
              <a:xfrm>
                <a:off x="356616" y="1144778"/>
                <a:ext cx="11475720" cy="2726563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（2022·赤峰中考）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【生活情境】</a:t>
                </a:r>
                <a:endParaRPr lang="en-US" altLang="zh-CN" sz="2800" dirty="0"/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为美化校园环境，某学校根据地形情况，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要对景观带中一个长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3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，宽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的矩形水池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进行加长改造（如图3-4-1①，改造后的水池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𝐴𝐵𝑁𝑀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仍为矩形，以下简称水池1）。同时，再建造一个周长为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的矩形水池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𝐸𝐹𝐺𝐻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（如图3-4-1②，以下简称水池2）。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BD.1_1#7e3f9a02b?segpoint=1&amp;vbadefaultcenterpage=1&amp;parentnodeid=969cc7064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44778"/>
                <a:ext cx="11475720" cy="2726563"/>
              </a:xfrm>
              <a:prstGeom prst="rect">
                <a:avLst/>
              </a:prstGeom>
              <a:blipFill>
                <a:blip r:embed="rId3"/>
                <a:stretch>
                  <a:fillRect l="-1913" t="-2013" r="-1169" b="-8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1_2#7e3f9a02b?imagetipindex=1&amp;vbadefaultcenterpage=1&amp;parentnodeid=969cc7064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28" y="4000500"/>
            <a:ext cx="4187952" cy="12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1_3#7e3f9a02b?imagetipindex=1&amp;vbadefaultcenterpage=1&amp;parentnodeid=969cc7064&amp;vbahtmlprocessed=1"/>
          <p:cNvSpPr/>
          <p:nvPr/>
        </p:nvSpPr>
        <p:spPr>
          <a:xfrm>
            <a:off x="5485860" y="5380228"/>
            <a:ext cx="1208087" cy="50761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图3-4-1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1_4#7e3f9a02b?vbadefaultcenterpage=1&amp;parentnodeid=969cc7064&amp;vbahtmlprocessed=1&amp;hasbroken=1"/>
              <p:cNvSpPr/>
              <p:nvPr/>
            </p:nvSpPr>
            <p:spPr>
              <a:xfrm>
                <a:off x="356616" y="1419542"/>
                <a:ext cx="11475720" cy="37720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【建立模型】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如果设水池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加长长度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，加长后水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1的总面积为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的函数解析式为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+4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设水池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2的边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m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0&lt;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&lt;6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，面积为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m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的函数解析式为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0&lt;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&lt;6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，上述两个函数在同一平面直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角坐标系中的图像如图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3-4-2。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BD.1_4#7e3f9a02b?vbadefaultcenterpage=1&amp;parentnodeid=969cc7064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19542"/>
                <a:ext cx="11475720" cy="3772027"/>
              </a:xfrm>
              <a:prstGeom prst="rect">
                <a:avLst/>
              </a:prstGeom>
              <a:blipFill>
                <a:blip r:embed="rId3"/>
                <a:stretch>
                  <a:fillRect l="-1913" r="-4995" b="-66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_5#7e3f9a02b?imagetipindex=2&amp;vbadefaultcenterpage=1&amp;parentnodeid=969cc7064&amp;vbahtmlprocessed=1" descr="preencoded.png">
            <a:extLst>
              <a:ext uri="{FF2B5EF4-FFF2-40B4-BE49-F238E27FC236}">
                <a16:creationId xmlns:a16="http://schemas.microsoft.com/office/drawing/2014/main" id="{B1284186-0B89-4944-A789-2F03C1F4173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02352" y="1790886"/>
            <a:ext cx="1993392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5_BD.1_6#7e3f9a02b?imagetipindex=2&amp;vbadefaultcenterpage=1&amp;parentnodeid=969cc7064&amp;vbahtmlprocessed=1">
            <a:extLst>
              <a:ext uri="{FF2B5EF4-FFF2-40B4-BE49-F238E27FC236}">
                <a16:creationId xmlns:a16="http://schemas.microsoft.com/office/drawing/2014/main" id="{4C891568-994A-45CA-B889-4800E3A4F07B}"/>
              </a:ext>
            </a:extLst>
          </p:cNvPr>
          <p:cNvSpPr/>
          <p:nvPr/>
        </p:nvSpPr>
        <p:spPr>
          <a:xfrm>
            <a:off x="5495005" y="4249606"/>
            <a:ext cx="1208087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图3-4-2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862708409"/>
      </p:ext>
    </p:extLst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1773</Words>
  <Application>Microsoft Office PowerPoint</Application>
  <PresentationFormat>宽屏</PresentationFormat>
  <Paragraphs>215</Paragraphs>
  <Slides>35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5" baseType="lpstr">
      <vt:lpstr>KaiTi</vt:lpstr>
      <vt:lpstr>等线</vt:lpstr>
      <vt:lpstr>SimSun</vt:lpstr>
      <vt:lpstr>微软雅黑</vt:lpstr>
      <vt:lpstr>Arial</vt:lpstr>
      <vt:lpstr>Calibri</vt:lpstr>
      <vt:lpstr>Cambria Math</vt:lpstr>
      <vt:lpstr>Times New Roman</vt:lpstr>
      <vt:lpstr>Wingdings</vt:lpstr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pc</cp:lastModifiedBy>
  <cp:revision>6</cp:revision>
  <dcterms:created xsi:type="dcterms:W3CDTF">2023-03-10T00:40:35Z</dcterms:created>
  <dcterms:modified xsi:type="dcterms:W3CDTF">2023-03-21T07:52:02Z</dcterms:modified>
  <cp:category/>
  <cp:contentStatus/>
</cp:coreProperties>
</file>