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0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3" d="100"/>
          <a:sy n="113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2986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405f22d5c2a3fb1cab2a648#tid=640800947caecc000967da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F36A30F-E3E6-8A0C-8AA0-0A4885051F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84" y="6108192"/>
            <a:ext cx="1133856" cy="758952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2760" y="182880"/>
            <a:ext cx="1417320" cy="393192"/>
          </a:xfrm>
          <a:prstGeom prst="rect">
            <a:avLst/>
          </a:prstGeom>
        </p:spPr>
      </p:pic>
      <p:sp>
        <p:nvSpPr>
          <p:cNvPr id="5" name="MasterShapeName"/>
          <p:cNvSpPr/>
          <p:nvPr/>
        </p:nvSpPr>
        <p:spPr>
          <a:xfrm>
            <a:off x="429768" y="219456"/>
            <a:ext cx="32369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2023年    初 中 终 结 性 练 习 · 数 学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8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3_6#d78cc357b?vbadefaultcenterpage=1&amp;parentnodeid=b6ebb65ab&amp;vbahtmlprocessed=1&amp;hasbroken=1"/>
              <p:cNvSpPr/>
              <p:nvPr/>
            </p:nvSpPr>
            <p:spPr>
              <a:xfrm>
                <a:off x="356616" y="915416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②如图3-3-2，当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𝑃𝐴𝐸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5_AS.3_6#d78cc357b?vbadefaultcenterpage=1&amp;parentnodeid=b6ebb65a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915416"/>
                <a:ext cx="11475720" cy="571627"/>
              </a:xfrm>
              <a:prstGeom prst="rect">
                <a:avLst/>
              </a:prstGeom>
              <a:blipFill>
                <a:blip r:embed="rId3"/>
                <a:stretch>
                  <a:fillRect l="-1913" b="-382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5_AS.3_7#d78cc357b?imagetipindex=2&amp;vbadefaultcenterpage=1&amp;parentnodeid=b6ebb65ab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5424" y="1615948"/>
            <a:ext cx="3127248" cy="21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AS.3_8#d78cc357b?imagetipindex=2&amp;vbadefaultcenterpage=1&amp;parentnodeid=b6ebb65ab&amp;vbahtmlprocessed=1"/>
          <p:cNvSpPr/>
          <p:nvPr/>
        </p:nvSpPr>
        <p:spPr>
          <a:xfrm>
            <a:off x="5495005" y="3900932"/>
            <a:ext cx="1208087" cy="4756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图3-3-2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S.3_9#d78cc357b?vbadefaultcenterpage=1&amp;parentnodeid=b6ebb65ab&amp;vbahtmlprocessed=1&amp;hasbroken=1"/>
              <p:cNvSpPr/>
              <p:nvPr/>
            </p:nvSpPr>
            <p:spPr>
              <a:xfrm>
                <a:off x="356616" y="4473448"/>
                <a:ext cx="11475720" cy="1295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𝐷𝐴𝐸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𝐷𝐴𝐸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933" dirty="0"/>
              </a:p>
              <a:p>
                <a:pPr algn="l" latinLnBrk="1"/>
                <a:endParaRPr lang="en-US" altLang="zh-CN" sz="933" dirty="0"/>
              </a:p>
            </p:txBody>
          </p:sp>
        </mc:Choice>
        <mc:Fallback xmlns="">
          <p:sp>
            <p:nvSpPr>
              <p:cNvPr id="5" name="QB_5_AS.3_9#d78cc357b?vbadefaultcenterpage=1&amp;parentnodeid=b6ebb65a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473448"/>
                <a:ext cx="11475720" cy="1295400"/>
              </a:xfrm>
              <a:prstGeom prst="rect">
                <a:avLst/>
              </a:prstGeom>
              <a:blipFill>
                <a:blip r:embed="rId5"/>
                <a:stretch>
                  <a:fillRect l="-106" b="-117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3_9#d78cc357b?vbadefaultcenterpage=1&amp;parentnodeid=b6ebb65ab&amp;vbahtmlprocessed=1&amp;hasbroken=1">
                <a:extLst>
                  <a:ext uri="{FF2B5EF4-FFF2-40B4-BE49-F238E27FC236}">
                    <a16:creationId xmlns:a16="http://schemas.microsoft.com/office/drawing/2014/main" id="{896CDBA8-B21D-4F3C-8064-593D16AE5B77}"/>
                  </a:ext>
                </a:extLst>
              </p:cNvPr>
              <p:cNvSpPr/>
              <p:nvPr/>
            </p:nvSpPr>
            <p:spPr>
              <a:xfrm>
                <a:off x="356616" y="2258600"/>
                <a:ext cx="11475720" cy="21670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∽△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𝐴𝐷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𝐴𝐵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𝐷𝐸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𝑃𝐵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𝐵𝑃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2" name="QB_5_AS.3_9#d78cc357b?vbadefaultcenterpage=1&amp;parentnodeid=b6ebb65ab&amp;vbahtmlprocessed=1&amp;hasbroken=1">
                <a:extLst>
                  <a:ext uri="{FF2B5EF4-FFF2-40B4-BE49-F238E27FC236}">
                    <a16:creationId xmlns:a16="http://schemas.microsoft.com/office/drawing/2014/main" id="{896CDBA8-B21D-4F3C-8064-593D16AE5B7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258600"/>
                <a:ext cx="11475720" cy="2167065"/>
              </a:xfrm>
              <a:prstGeom prst="rect">
                <a:avLst/>
              </a:prstGeom>
              <a:blipFill>
                <a:blip r:embed="rId2"/>
                <a:stretch>
                  <a:fillRect l="-106" b="-33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627365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3_10#d78cc357b?vbadefaultcenterpage=1&amp;parentnodeid=b6ebb65ab&amp;vbahtmlprocessed=1&amp;hasbroken=1"/>
              <p:cNvSpPr/>
              <p:nvPr/>
            </p:nvSpPr>
            <p:spPr>
              <a:xfrm>
                <a:off x="356616" y="668814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③如图3-3-3，当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=12−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5_AS.3_10#d78cc357b?vbadefaultcenterpage=1&amp;parentnodeid=b6ebb65a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68814"/>
                <a:ext cx="11475720" cy="571627"/>
              </a:xfrm>
              <a:prstGeom prst="rect">
                <a:avLst/>
              </a:prstGeom>
              <a:blipFill>
                <a:blip r:embed="rId3"/>
                <a:stretch>
                  <a:fillRect l="-1913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5_AS.3_11#d78cc357b?imagetipindex=3&amp;vbadefaultcenterpage=1&amp;parentnodeid=b6ebb65ab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6592" y="1369346"/>
            <a:ext cx="2715768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AS.3_12#d78cc357b?imagetipindex=3&amp;vbadefaultcenterpage=1&amp;parentnodeid=b6ebb65ab&amp;vbahtmlprocessed=1"/>
          <p:cNvSpPr/>
          <p:nvPr/>
        </p:nvSpPr>
        <p:spPr>
          <a:xfrm>
            <a:off x="5490432" y="3581178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图3-3-3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S.3_13#d78cc357b?vbadefaultcenterpage=1&amp;parentnodeid=b6ebb65ab&amp;vbahtmlprocessed=1&amp;hasbroken=1"/>
              <p:cNvSpPr/>
              <p:nvPr/>
            </p:nvSpPr>
            <p:spPr>
              <a:xfrm>
                <a:off x="356616" y="4163345"/>
                <a:ext cx="11475720" cy="185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𝐸𝑃𝐶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𝐸𝑃𝐶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𝑃𝐸𝐶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5" name="QB_5_AS.3_13#d78cc357b?vbadefaultcenterpage=1&amp;parentnodeid=b6ebb65a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163345"/>
                <a:ext cx="11475720" cy="1852105"/>
              </a:xfrm>
              <a:prstGeom prst="rect">
                <a:avLst/>
              </a:prstGeom>
              <a:blipFill>
                <a:blip r:embed="rId5"/>
                <a:stretch>
                  <a:fillRect b="-121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3_14#d78cc357b?vbadefaultcenterpage=1&amp;parentnodeid=b6ebb65ab&amp;vbahtmlprocessed=1&amp;hasbroken=1"/>
              <p:cNvSpPr/>
              <p:nvPr/>
            </p:nvSpPr>
            <p:spPr>
              <a:xfrm>
                <a:off x="356616" y="1049433"/>
                <a:ext cx="11475720" cy="4585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𝑃𝐸𝐶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∽△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𝐴𝐵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𝑃𝐶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𝐵𝑃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𝐶𝐸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12−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933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的长是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933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故答案为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2" name="QB_5_AS.3_14#d78cc357b?vbadefaultcenterpage=1&amp;parentnodeid=b6ebb65a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049433"/>
                <a:ext cx="11475720" cy="4585399"/>
              </a:xfrm>
              <a:prstGeom prst="rect">
                <a:avLst/>
              </a:prstGeom>
              <a:blipFill>
                <a:blip r:embed="rId3"/>
                <a:stretch>
                  <a:fillRect l="-1913" b="-33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6c0f98e7?vbadefaultcenterpage=1&amp;parentnodeid=14c958b4f&amp;vbahtmlprocessed=1"/>
          <p:cNvSpPr/>
          <p:nvPr/>
        </p:nvSpPr>
        <p:spPr>
          <a:xfrm>
            <a:off x="356616" y="539496"/>
            <a:ext cx="11475720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图形位置不确定的相关问题</a:t>
            </a:r>
            <a:endParaRPr lang="en-US" altLang="zh-CN" sz="3000" dirty="0"/>
          </a:p>
        </p:txBody>
      </p:sp>
      <p:pic>
        <p:nvPicPr>
          <p:cNvPr id="3" name="QC_5_BD.4_1#92855e087?imagetipindex=4&amp;hastextimagelayout=1&amp;vbadefaultcenterpage=1&amp;parentnodeid=66c0f98e7&amp;vbahtmlprocessed=1&amp;hassurroun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93174" y="1248409"/>
            <a:ext cx="2670048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4_2#92855e087?imagetipindex=4&amp;hastextimagelayout=1&amp;vbadefaultcenterpage=1&amp;parentnodeid=66c0f98e7&amp;vbahtmlprocessed=1"/>
          <p:cNvSpPr/>
          <p:nvPr/>
        </p:nvSpPr>
        <p:spPr>
          <a:xfrm>
            <a:off x="9924154" y="3176777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图3-3-4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4_3#92855e087?hastextimagelayout=1&amp;segpoint=1&amp;vbadefaultcenterpage=1&amp;parentnodeid=66c0f98e7&amp;vbahtmlprocessed=1&amp;hasbroken=1&amp;hassurround=1"/>
              <p:cNvSpPr/>
              <p:nvPr/>
            </p:nvSpPr>
            <p:spPr>
              <a:xfrm>
                <a:off x="356616" y="1220978"/>
                <a:ext cx="8668512" cy="25603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（2022·绍兴中考）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将一张以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为边的矩形纸片，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先沿一条直线剪掉一个直角三角形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在剩下的纸片中，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再沿一条直线剪掉一个直角三角形（剪掉的两个直角三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角形相似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），剩下的是如图3-3-4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所示的四边形纸片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BD.4_3#92855e087?hastextimagelayout=1&amp;segpoint=1&amp;vbadefaultcenterpage=1&amp;parentnodeid=66c0f98e7&amp;vbahtmlprocessed=1&amp;hasbroken=1&amp;hassurroun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8668512" cy="2560320"/>
              </a:xfrm>
              <a:prstGeom prst="rect">
                <a:avLst/>
              </a:prstGeom>
              <a:blipFill>
                <a:blip r:embed="rId4"/>
                <a:stretch>
                  <a:fillRect l="-2532" r="-3586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5_1#92855e087.bracket?vbadefaultcenterpage=1&amp;parentnodeid=66c0f98e7&amp;vbapositionanswer=2&amp;vbahtmlprocessed=1"/>
          <p:cNvSpPr/>
          <p:nvPr/>
        </p:nvSpPr>
        <p:spPr>
          <a:xfrm>
            <a:off x="6452616" y="4399280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BD.6_1#92855e087.choices?vbadefaultcenterpage=1&amp;parentnodeid=66c0f98e7&amp;vbahtmlprocessed=1&amp;hasbroken=1"/>
              <p:cNvSpPr/>
              <p:nvPr/>
            </p:nvSpPr>
            <p:spPr>
              <a:xfrm>
                <a:off x="356616" y="4978400"/>
                <a:ext cx="11475720" cy="8380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200"/>
                  </a:lnSpc>
                  <a:tabLst>
                    <a:tab pos="2881630" algn="l"/>
                    <a:tab pos="5750560" algn="l"/>
                    <a:tab pos="8619489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5_BD.6_1#92855e087.choices?vbadefaultcenterpage=1&amp;parentnodeid=66c0f98e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978400"/>
                <a:ext cx="11475720" cy="838073"/>
              </a:xfrm>
              <a:prstGeom prst="rect">
                <a:avLst/>
              </a:prstGeom>
              <a:blipFill>
                <a:blip r:embed="rId5"/>
                <a:stretch>
                  <a:fillRect l="-1913" b="-145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5_BD.4_3#92855e087?hastextimagelayout=1&amp;segpoint=1&amp;vbadefaultcenterpage=1&amp;parentnodeid=66c0f98e7&amp;vbahtmlprocessed=1&amp;hasbroken=1&amp;hassurround=1">
                <a:extLst>
                  <a:ext uri="{FF2B5EF4-FFF2-40B4-BE49-F238E27FC236}">
                    <a16:creationId xmlns:a16="http://schemas.microsoft.com/office/drawing/2014/main" id="{11B17AFE-5EE0-43F2-B274-AC3994AC82D8}"/>
                  </a:ext>
                </a:extLst>
              </p:cNvPr>
              <p:cNvSpPr/>
              <p:nvPr/>
            </p:nvSpPr>
            <p:spPr>
              <a:xfrm>
                <a:off x="356616" y="3759200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</m:oMath>
                </a14:m>
                <a:r>
                  <a:rPr lang="zh-CN" altLang="en-US" sz="2800" b="0" i="0" kern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，则剪掉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的两个直角三角形的斜边长不可能是(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8" name="QC_5_BD.4_3#92855e087?hastextimagelayout=1&amp;segpoint=1&amp;vbadefaultcenterpage=1&amp;parentnodeid=66c0f98e7&amp;vbahtmlprocessed=1&amp;hasbroken=1&amp;hassurround=1">
                <a:extLst>
                  <a:ext uri="{FF2B5EF4-FFF2-40B4-BE49-F238E27FC236}">
                    <a16:creationId xmlns:a16="http://schemas.microsoft.com/office/drawing/2014/main" id="{11B17AFE-5EE0-43F2-B274-AC3994AC82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759200"/>
                <a:ext cx="11475720" cy="1207072"/>
              </a:xfrm>
              <a:prstGeom prst="rect">
                <a:avLst/>
              </a:prstGeom>
              <a:blipFill>
                <a:blip r:embed="rId6"/>
                <a:stretch>
                  <a:fillRect l="-1913" r="-956" b="-18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_1#92855e087?vbadefaultcenterpage=1&amp;parentnodeid=66c0f98e7&amp;vbahtmlprocessed=1"/>
          <p:cNvSpPr/>
          <p:nvPr/>
        </p:nvSpPr>
        <p:spPr>
          <a:xfrm>
            <a:off x="356616" y="926782"/>
            <a:ext cx="11475720" cy="121202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思路分析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根据题意，画出相应的图形，然后利用相似三角形的性质和分类讨论的方法，求出剪掉的两个直角三角形的斜边长。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_AS.8_1#92855e087?vbadefaultcenterpage=1&amp;parentnodeid=66c0f98e7&amp;vbahtmlprocessed=1&amp;hasbroken=1"/>
              <p:cNvSpPr/>
              <p:nvPr/>
            </p:nvSpPr>
            <p:spPr>
              <a:xfrm>
                <a:off x="356616" y="2204148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zh-CN" altLang="en-US" sz="280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如图3-3-5，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𝐷𝐹𝐸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∽△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𝐸𝐶𝐵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5_AS.8_1#92855e087?vbadefaultcenterpage=1&amp;parentnodeid=66c0f98e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204148"/>
                <a:ext cx="11475720" cy="566992"/>
              </a:xfrm>
              <a:prstGeom prst="rect">
                <a:avLst/>
              </a:prstGeom>
              <a:blipFill>
                <a:blip r:embed="rId3"/>
                <a:stretch>
                  <a:fillRect l="-1913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5_AS.8_2#92855e087?imagetipindex=5&amp;vbadefaultcenterpage=1&amp;parentnodeid=66c0f98e7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37176" y="2900870"/>
            <a:ext cx="2514600" cy="21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5_AS.8_3#92855e087?imagetipindex=5&amp;vbadefaultcenterpage=1&amp;parentnodeid=66c0f98e7&amp;vbahtmlprocessed=1"/>
          <p:cNvSpPr/>
          <p:nvPr/>
        </p:nvSpPr>
        <p:spPr>
          <a:xfrm>
            <a:off x="5490433" y="518585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图3-3-5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8_4#92855e087?vbadefaultcenterpage=1&amp;parentnodeid=66c0f98e7&amp;vbahtmlprocessed=1&amp;hasbroken=1"/>
              <p:cNvSpPr/>
              <p:nvPr/>
            </p:nvSpPr>
            <p:spPr>
              <a:xfrm>
                <a:off x="356616" y="604458"/>
                <a:ext cx="11475720" cy="54021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3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𝐷𝐹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𝐸𝐶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𝐹𝐸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𝐶𝐵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𝐷𝐸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𝐸𝐵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5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𝐷𝐹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6+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2+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138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27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Times New Roman" pitchFamily="34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21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4</m:t>
                                </m:r>
                              </m:den>
                            </m:f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Times New Roman" pitchFamily="34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64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，故选项B不符合题意；</a:t>
                </a:r>
                <a:endParaRPr lang="en-US" altLang="zh-CN" sz="2800" dirty="0"/>
              </a:p>
              <a:p>
                <a:pPr algn="l" latinLnBrk="1">
                  <a:lnSpc>
                    <a:spcPts val="63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𝐷𝐹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+2=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，故选项D不符合题意；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8_4#92855e087?vbadefaultcenterpage=1&amp;parentnodeid=66c0f98e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04458"/>
                <a:ext cx="11475720" cy="5402199"/>
              </a:xfrm>
              <a:prstGeom prst="rect">
                <a:avLst/>
              </a:prstGeom>
              <a:blipFill>
                <a:blip r:embed="rId3"/>
                <a:stretch>
                  <a:fillRect l="-1913" b="-28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8_5#92855e087?vbadefaultcenterpage=1&amp;parentnodeid=66c0f98e7&amp;vbahtmlprocessed=1&amp;hasbroken=1"/>
              <p:cNvSpPr/>
              <p:nvPr/>
            </p:nvSpPr>
            <p:spPr>
              <a:xfrm>
                <a:off x="356616" y="576072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如图3-3-6，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𝐷𝐶𝐹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∽△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𝐹𝐸𝐵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8_5#92855e087?vbadefaultcenterpage=1&amp;parentnodeid=66c0f98e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76072"/>
                <a:ext cx="11475720" cy="571627"/>
              </a:xfrm>
              <a:prstGeom prst="rect">
                <a:avLst/>
              </a:prstGeom>
              <a:blipFill>
                <a:blip r:embed="rId3"/>
                <a:stretch>
                  <a:fillRect l="-1913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8_6#92855e087?imagetipindex=6&amp;vbadefaultcenterpage=1&amp;parentnodeid=66c0f98e7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1496" y="1276604"/>
            <a:ext cx="1965960" cy="235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S.8_7#92855e087?imagetipindex=6&amp;vbadefaultcenterpage=1&amp;parentnodeid=66c0f98e7&amp;vbahtmlprocessed=1"/>
          <p:cNvSpPr/>
          <p:nvPr/>
        </p:nvSpPr>
        <p:spPr>
          <a:xfrm>
            <a:off x="5490433" y="3753612"/>
            <a:ext cx="1208087" cy="4756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图3-3-6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8_8#92855e087?vbadefaultcenterpage=1&amp;parentnodeid=66c0f98e7&amp;vbahtmlprocessed=1&amp;hasbroken=1"/>
              <p:cNvSpPr/>
              <p:nvPr/>
            </p:nvSpPr>
            <p:spPr>
              <a:xfrm>
                <a:off x="356616" y="4337304"/>
                <a:ext cx="11475720" cy="24124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𝐷𝐶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𝐹𝐸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𝐶𝐹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𝐸𝐵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𝐷𝐹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𝐹𝐵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AS.8_8#92855e087?vbadefaultcenterpage=1&amp;parentnodeid=66c0f98e7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337304"/>
                <a:ext cx="11475720" cy="2412429"/>
              </a:xfrm>
              <a:prstGeom prst="rect">
                <a:avLst/>
              </a:prstGeom>
              <a:blipFill>
                <a:blip r:embed="rId5"/>
                <a:stretch>
                  <a:fillRect l="-1913" b="-5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8_9#92855e087?vbadefaultcenterpage=1&amp;parentnodeid=66c0f98e7&amp;vbahtmlprocessed=1"/>
              <p:cNvSpPr/>
              <p:nvPr/>
            </p:nvSpPr>
            <p:spPr>
              <a:xfrm>
                <a:off x="356616" y="2176176"/>
                <a:ext cx="11475720" cy="2258759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ct val="110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𝑚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=8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Times New Roman" pitchFamily="34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𝑛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=10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Times New Roman" pitchFamily="34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ct val="1500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𝐵𝐹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=8+7=15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，故选项C不符合题意。</a:t>
                </a:r>
                <a:endParaRPr lang="en-US" altLang="zh-CN" sz="2800" dirty="0"/>
              </a:p>
              <a:p>
                <a:pPr algn="l" latinLnBrk="1">
                  <a:lnSpc>
                    <a:spcPct val="150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故选A。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8_9#92855e087?vbadefaultcenterpage=1&amp;parentnodeid=66c0f98e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176176"/>
                <a:ext cx="11475720" cy="2258759"/>
              </a:xfrm>
              <a:prstGeom prst="rect">
                <a:avLst/>
              </a:prstGeom>
              <a:blipFill>
                <a:blip r:embed="rId3"/>
                <a:stretch>
                  <a:fillRect l="-1913" b="-9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b8ed685b?vbadefaultcenterpage=1&amp;parentnodeid=14c958b4f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与绝对值、函数的定义及变量的取值范围等相关的问题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BD.9_1#9bc5f769f?segpoint=1&amp;vbadefaultcenterpage=1&amp;parentnodeid=8b8ed685b&amp;vbahtmlprocessed=1&amp;hasbroken=1"/>
              <p:cNvSpPr/>
              <p:nvPr/>
            </p:nvSpPr>
            <p:spPr>
              <a:xfrm>
                <a:off x="356616" y="1220978"/>
                <a:ext cx="11475720" cy="1212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（2021·黄石中考）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抛物线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𝑎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轴相交于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0,−3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，且抛物线的对称轴为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为对称轴与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轴的交点。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BD.9_1#9bc5f769f?segpoint=1&amp;vbadefaultcenterpage=1&amp;parentnodeid=8b8ed685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11475720" cy="1212025"/>
              </a:xfrm>
              <a:prstGeom prst="rect">
                <a:avLst/>
              </a:prstGeom>
              <a:blipFill>
                <a:blip r:embed="rId3"/>
                <a:stretch>
                  <a:fillRect l="-1913" b="-18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BD.9_2#9bc5f769f?imagetipindex=7&amp;vbadefaultcenterpage=1&amp;parentnodeid=8b8ed685b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06687" y="2565400"/>
            <a:ext cx="2157984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9_3#9bc5f769f?imagetipindex=7&amp;vbadefaultcenterpage=1&amp;parentnodeid=8b8ed685b&amp;vbahtmlprocessed=1"/>
          <p:cNvSpPr/>
          <p:nvPr/>
        </p:nvSpPr>
        <p:spPr>
          <a:xfrm>
            <a:off x="9734010" y="498754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图3-3-7</a:t>
            </a:r>
            <a:endParaRPr lang="en-US" altLang="zh-CN" sz="2800" dirty="0"/>
          </a:p>
        </p:txBody>
      </p:sp>
      <p:sp>
        <p:nvSpPr>
          <p:cNvPr id="6" name="QO_6#3abc3334a?vbadefaultcenterpage=1&amp;parentnodeid=9bc5f769f&amp;vbahtmlprocessed=1"/>
          <p:cNvSpPr/>
          <p:nvPr/>
        </p:nvSpPr>
        <p:spPr>
          <a:xfrm>
            <a:off x="356616" y="2505297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（1）求抛物线的解析式；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#6a95e70c8?vbadefaultcenterpage=1&amp;parentnodeid=9bc5f769f&amp;vbahtmlprocessed=1&amp;hasbroken=1"/>
              <p:cNvSpPr/>
              <p:nvPr/>
            </p:nvSpPr>
            <p:spPr>
              <a:xfrm>
                <a:off x="356616" y="3276377"/>
                <a:ext cx="8787384" cy="10626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轴上方且平行于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轴的直线与抛物线从左到右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依次交于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两点，若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是等腰直角三角形，求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O_6#6a95e70c8?vbadefaultcenterpage=1&amp;parentnodeid=9bc5f769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276377"/>
                <a:ext cx="8787384" cy="1062673"/>
              </a:xfrm>
              <a:prstGeom prst="rect">
                <a:avLst/>
              </a:prstGeom>
              <a:blipFill>
                <a:blip r:embed="rId5"/>
                <a:stretch>
                  <a:fillRect l="-2498" t="-2857" r="-486" b="-72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6#1eb1099f0?vbadefaultcenterpage=1&amp;parentnodeid=9bc5f769f&amp;vbahtmlprocessed=1&amp;hasbroken=1"/>
              <p:cNvSpPr/>
              <p:nvPr/>
            </p:nvSpPr>
            <p:spPr>
              <a:xfrm>
                <a:off x="356616" y="4895659"/>
                <a:ext cx="11475720" cy="1212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3,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是对称轴上一定点，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是抛物线上的动点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的最小值（用含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的代数式表示）。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8" name="QO_6#1eb1099f0?vbadefaultcenterpage=1&amp;parentnodeid=9bc5f769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895659"/>
                <a:ext cx="11475720" cy="1212025"/>
              </a:xfrm>
              <a:prstGeom prst="rect">
                <a:avLst/>
              </a:prstGeom>
              <a:blipFill>
                <a:blip r:embed="rId6"/>
                <a:stretch>
                  <a:fillRect l="-1913" b="-18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f6db61e2.fixed?vbadefaultcenterpage=1&amp;parentnodeid=7546f8ab6&amp;vbahtmlprocessed=1"/>
          <p:cNvSpPr/>
          <p:nvPr/>
        </p:nvSpPr>
        <p:spPr>
          <a:xfrm>
            <a:off x="868680" y="2048256"/>
            <a:ext cx="1079906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第三部分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方法培优</a:t>
            </a:r>
            <a:endParaRPr lang="en-US" altLang="zh-CN" sz="4000" dirty="0"/>
          </a:p>
        </p:txBody>
      </p:sp>
      <p:sp>
        <p:nvSpPr>
          <p:cNvPr id="3" name="C_2_BD#2f6db61e2.fixed?vbadefaultcenterpage=1&amp;parentnodeid=7546f8ab6&amp;vbahtmlprocessed=1"/>
          <p:cNvSpPr/>
          <p:nvPr/>
        </p:nvSpPr>
        <p:spPr>
          <a:xfrm>
            <a:off x="868680" y="3273552"/>
            <a:ext cx="10799064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第3讲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分类讨论思想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EX.10_1#9bc5f769f?vbadefaultcenterpage=1&amp;parentnodeid=8b8ed685b&amp;vbahtmlprocessed=1&amp;hasbroken=1"/>
              <p:cNvSpPr/>
              <p:nvPr/>
            </p:nvSpPr>
            <p:spPr>
              <a:xfrm>
                <a:off x="356616" y="669829"/>
                <a:ext cx="11475720" cy="53446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思路分析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（1）抛物线与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轴相交于点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0,−3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再根据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抛物线的对称轴，求得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，代入解析式即可；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（2）由在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轴上方且平行于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轴的直线与抛物线从左到右依次交于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两点，可知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两点关于对称轴对称，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是等腰直角三角形得到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40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𝐹𝐸𝐷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,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</m:e>
                    </m:d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𝑛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，根据等腰直角三角形的性质求得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点的坐标，从而求得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的面积；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𝑄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𝑝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,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e>
                    </m:d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≤6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根据距离公式求得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40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，注意到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的取值范围，利用二次函数的性质，对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进行分类讨论，从而求得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EX.10_1#9bc5f769f?vbadefaultcenterpage=1&amp;parentnodeid=8b8ed685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69829"/>
                <a:ext cx="11475720" cy="5344605"/>
              </a:xfrm>
              <a:prstGeom prst="rect">
                <a:avLst/>
              </a:prstGeom>
              <a:blipFill>
                <a:blip r:embed="rId3"/>
                <a:stretch>
                  <a:fillRect l="-1913" b="-50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1_1#3abc3334a?vbadefaultcenterpage=1&amp;parentnodeid=9bc5f769f&amp;vbahtmlprocessed=1"/>
              <p:cNvSpPr/>
              <p:nvPr/>
            </p:nvSpPr>
            <p:spPr>
              <a:xfrm>
                <a:off x="356616" y="2244185"/>
                <a:ext cx="11475720" cy="2772982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zh-CN" altLang="en-US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  <a:sym typeface="Wingdings" panose="05000000000000000000" pitchFamily="2" charset="2"/>
                  </a:rPr>
                  <a:t>（</a:t>
                </a:r>
                <a:r>
                  <a:rPr lang="en-US" altLang="zh-CN" sz="280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  <a:sym typeface="Wingdings" panose="05000000000000000000" pitchFamily="2" charset="2"/>
                  </a:rPr>
                  <a:t>1</a:t>
                </a:r>
                <a:r>
                  <a:rPr lang="zh-CN" altLang="en-US" sz="280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  <a:sym typeface="Wingdings" panose="05000000000000000000" pitchFamily="2" charset="2"/>
                  </a:rPr>
                  <a:t>）</a:t>
                </a:r>
                <a:r>
                  <a:rPr lang="en-US" altLang="zh-CN" sz="2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由抛物线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轴相交于点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0,−3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得到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73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抛物线的对称轴为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∴抛物线的解析式为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6_AN.11_1#3abc3334a?vbadefaultcenterpage=1&amp;parentnodeid=9bc5f769f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244185"/>
                <a:ext cx="11475720" cy="2772982"/>
              </a:xfrm>
              <a:prstGeom prst="rect">
                <a:avLst/>
              </a:prstGeom>
              <a:blipFill>
                <a:blip r:embed="rId3"/>
                <a:stretch>
                  <a:fillRect l="-1913" r="-1753" b="-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2_1#6a95e70c8?segpoint=1&amp;vbadefaultcenterpage=1&amp;parentnodeid=9bc5f769f&amp;vbahtmlprocessed=1&amp;hasbroken=1"/>
              <p:cNvSpPr/>
              <p:nvPr/>
            </p:nvSpPr>
            <p:spPr>
              <a:xfrm>
                <a:off x="356616" y="1773459"/>
                <a:ext cx="11475720" cy="10626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zh-CN" altLang="en-US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zh-CN" altLang="en-US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如图3-3-8，过点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𝐸𝑀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，垂足为点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，过点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𝐹𝑁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algn="l" latinLnBrk="1">
                  <a:lnSpc>
                    <a:spcPts val="44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垂足为点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6_AN.12_1#6a95e70c8?segpoint=1&amp;vbadefaultcenterpage=1&amp;parentnodeid=9bc5f769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773459"/>
                <a:ext cx="11475720" cy="1062673"/>
              </a:xfrm>
              <a:prstGeom prst="rect">
                <a:avLst/>
              </a:prstGeom>
              <a:blipFill>
                <a:blip r:embed="rId3"/>
                <a:stretch>
                  <a:fillRect l="-1913" t="-2874" r="-4038" b="-201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AN.12_2#6a95e70c8?imagetipindex=8&amp;vbadefaultcenterpage=1&amp;parentnodeid=9bc5f769f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4336" y="2967259"/>
            <a:ext cx="2240280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6_AN.12_3#6a95e70c8?imagetipindex=8&amp;vbadefaultcenterpage=1&amp;parentnodeid=9bc5f769f&amp;vbahtmlprocessed=1"/>
          <p:cNvSpPr/>
          <p:nvPr/>
        </p:nvSpPr>
        <p:spPr>
          <a:xfrm>
            <a:off x="5410264" y="5471699"/>
            <a:ext cx="1368425" cy="5079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30000"/>
              </a:lnSpc>
            </a:pPr>
            <a:r>
              <a:rPr lang="en-US" altLang="zh-CN" sz="2800" b="0" i="0" dirty="0"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图3-3-8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2_4#6a95e70c8?vbadefaultcenterpage=1&amp;parentnodeid=9bc5f769f&amp;vbahtmlprocessed=1&amp;hasbroken=1"/>
              <p:cNvSpPr/>
              <p:nvPr/>
            </p:nvSpPr>
            <p:spPr>
              <a:xfrm>
                <a:off x="356616" y="815880"/>
                <a:ext cx="11475720" cy="50525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∵△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𝐷𝐸𝐹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是等腰直角三角形，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𝐷𝐸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𝐷𝐹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𝐹𝐸𝐷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𝐸𝐹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//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𝐸𝐷𝑀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∴△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𝐸𝑀𝐷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为等腰直角三角形，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𝐸𝑀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𝐷𝑀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,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𝑛</m:t>
                        </m:r>
                      </m:e>
                    </m:d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𝑛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𝐷𝑀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𝐸𝑀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2" name="QO_6_AN.12_4#6a95e70c8?vbadefaultcenterpage=1&amp;parentnodeid=9bc5f769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815880"/>
                <a:ext cx="11475720" cy="5052505"/>
              </a:xfrm>
              <a:prstGeom prst="rect">
                <a:avLst/>
              </a:prstGeom>
              <a:blipFill>
                <a:blip r:embed="rId3"/>
                <a:stretch>
                  <a:fillRect l="-1913" b="-51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2_5#6a95e70c8?vbadefaultcenterpage=1&amp;parentnodeid=9bc5f769f&amp;vbahtmlprocessed=1&amp;hasbroken=1"/>
              <p:cNvSpPr/>
              <p:nvPr/>
            </p:nvSpPr>
            <p:spPr>
              <a:xfrm>
                <a:off x="356616" y="684054"/>
                <a:ext cx="11475720" cy="53161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∴3−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整理得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−7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，符合题意，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𝐷𝑀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𝑀𝑁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900" b="0" i="0" u="none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𝐷𝐸𝐹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𝑀𝑁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𝐸𝑀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𝑛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=−3&lt;0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，不符合题意。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𝐷𝐸𝐹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AN.12_5#6a95e70c8?vbadefaultcenterpage=1&amp;parentnodeid=9bc5f769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84054"/>
                <a:ext cx="11475720" cy="5316157"/>
              </a:xfrm>
              <a:prstGeom prst="rect">
                <a:avLst/>
              </a:prstGeom>
              <a:blipFill>
                <a:blip r:embed="rId3"/>
                <a:stretch>
                  <a:fillRect l="-1913" b="-51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3_1#1eb1099f0?segpoint=1&amp;vbadefaultcenterpage=1&amp;parentnodeid=9bc5f769f&amp;vbahtmlprocessed=1&amp;hasbroken=1"/>
              <p:cNvSpPr/>
              <p:nvPr/>
            </p:nvSpPr>
            <p:spPr>
              <a:xfrm>
                <a:off x="356616" y="1323975"/>
                <a:ext cx="11475720" cy="46175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（"/>
                        <m:endChr m:val="）"/>
                        <m:ctrlPr>
                          <a:rPr lang="zh-CN" altLang="en-US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e>
                    </m:d>
                    <m:r>
                      <a:rPr lang="zh-CN" altLang="en-US" sz="28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−3=−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𝑥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∴抛物线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的顶点坐标为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3,6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𝑄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𝑝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,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𝑞</m:t>
                        </m:r>
                      </m:e>
                    </m:d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𝑞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≤6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在抛物线上，则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𝑝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𝑄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𝑝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𝑞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𝑡</m:t>
                            </m:r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𝑝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+9+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𝑝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−3=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代入上式，得</a:t>
                </a:r>
                <a:endParaRPr lang="en-US" altLang="zh-CN" sz="933" dirty="0"/>
              </a:p>
              <a:p>
                <a:pPr algn="l" latinLnBrk="1">
                  <a:lnSpc>
                    <a:spcPts val="63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𝑄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+1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𝑞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𝑡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+1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23−4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3" name="QO_6_AN.13_1#1eb1099f0?segpoint=1&amp;vbadefaultcenterpage=1&amp;parentnodeid=9bc5f769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323975"/>
                <a:ext cx="11475720" cy="4617529"/>
              </a:xfrm>
              <a:prstGeom prst="rect">
                <a:avLst/>
              </a:prstGeom>
              <a:blipFill>
                <a:blip r:embed="rId3"/>
                <a:stretch>
                  <a:fillRect l="-19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3_2#1eb1099f0?vbadefaultcenterpage=1&amp;parentnodeid=9bc5f769f&amp;vbahtmlprocessed=1&amp;hasbroken=1"/>
              <p:cNvSpPr/>
              <p:nvPr/>
            </p:nvSpPr>
            <p:spPr>
              <a:xfrm>
                <a:off x="356616" y="638874"/>
                <a:ext cx="11475720" cy="54065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∵二次项系数大于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𝑄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有最小值。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2800" dirty="0"/>
              </a:p>
              <a:p>
                <a:pPr algn="l" latinLnBrk="1">
                  <a:lnSpc>
                    <a:spcPts val="6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𝑄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最小，即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𝑄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=36−12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−6+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+6=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−12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+36=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d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𝑡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−6</m:t>
                            </m:r>
                          </m:e>
                        </m:d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11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=∣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−6∣=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𝑡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−6</m:t>
                            </m:r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𝑡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≥6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&amp;6−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&lt;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𝑡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&lt;6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；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AN.13_2#1eb1099f0?vbadefaultcenterpage=1&amp;parentnodeid=9bc5f769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38874"/>
                <a:ext cx="11475720" cy="5406517"/>
              </a:xfrm>
              <a:prstGeom prst="rect">
                <a:avLst/>
              </a:prstGeom>
              <a:blipFill>
                <a:blip r:embed="rId3"/>
                <a:stretch>
                  <a:fillRect l="-1913" b="-12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13_3#1eb1099f0?vbadefaultcenterpage=1&amp;parentnodeid=9bc5f769f&amp;vbahtmlprocessed=1&amp;hasbroken=1"/>
              <p:cNvSpPr/>
              <p:nvPr/>
            </p:nvSpPr>
            <p:spPr>
              <a:xfrm>
                <a:off x="356616" y="957611"/>
                <a:ext cx="11475720" cy="469588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72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𝑄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最小，即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最小，</a:t>
                </a:r>
                <a:endParaRPr lang="en-US" altLang="zh-CN" sz="2800" dirty="0"/>
              </a:p>
              <a:p>
                <a:pPr algn="l" latinLnBrk="1">
                  <a:lnSpc>
                    <a:spcPts val="59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𝑄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23−4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23−4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𝑡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169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𝑃𝑄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𝑡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−6</m:t>
                            </m:r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𝑡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≥6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&amp;6−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𝑡</m:t>
                            </m:r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&lt;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𝑡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&lt;6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ad>
                                  <m:radPr>
                                    <m:degHide m:val="on"/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23−4</m:t>
                                    </m:r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𝑡</m:t>
                                    </m:r>
                                  </m:e>
                                </m:rad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</m:t>
                                </m:r>
                              </m:den>
                            </m:f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d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𝑡</m:t>
                                </m:r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≤</m:t>
                                </m:r>
                                <m:f>
                                  <m:fPr>
                                    <m:ctrlPr>
                                      <a:rPr lang="en-US" altLang="zh-CN" sz="2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en-US" altLang="zh-CN" sz="2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。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6_AN.13_3#1eb1099f0?vbadefaultcenterpage=1&amp;parentnodeid=9bc5f769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957611"/>
                <a:ext cx="11475720" cy="4695889"/>
              </a:xfrm>
              <a:prstGeom prst="rect">
                <a:avLst/>
              </a:prstGeom>
              <a:blipFill>
                <a:blip r:embed="rId3"/>
                <a:stretch>
                  <a:fillRect l="-1913" b="-6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69998cce.fixed?vbadefaultcenterpage=1&amp;parentnodeid=2f6db61e2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5500" dirty="0"/>
          </a:p>
        </p:txBody>
      </p:sp>
      <p:sp>
        <p:nvSpPr>
          <p:cNvPr id="3" name="C_3#e69998cce.fixed?vbadefaultcenterpage=1&amp;parentnodeid=2f6db61e2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#b7e9070b9?vbadefaultcenterpage=1&amp;parentnodeid=e69998cce&amp;vbahtmlprocessed=1&amp;hasbroken=1"/>
              <p:cNvSpPr/>
              <p:nvPr/>
            </p:nvSpPr>
            <p:spPr>
              <a:xfrm>
                <a:off x="356616" y="784701"/>
                <a:ext cx="11475720" cy="5669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1.若等腰三角形的一个内角为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则另外两个内角分别是(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4#b7e9070b9?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784701"/>
                <a:ext cx="11475720" cy="566992"/>
              </a:xfrm>
              <a:prstGeom prst="rect">
                <a:avLst/>
              </a:prstGeom>
              <a:blipFill>
                <a:blip r:embed="rId3"/>
                <a:stretch>
                  <a:fillRect l="-1913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b7e9070b9.bracket?vbadefaultcenterpage=1&amp;parentnodeid=e69998cce&amp;vbapositionanswer=3&amp;vbahtmlprocessed=1"/>
          <p:cNvSpPr/>
          <p:nvPr/>
        </p:nvSpPr>
        <p:spPr>
          <a:xfrm>
            <a:off x="9845548" y="784701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5_1#b7e9070b9.choices?vbadefaultcenterpage=1&amp;parentnodeid=e69998cce&amp;vbahtmlprocessed=1&amp;hasbroken=1"/>
              <p:cNvSpPr/>
              <p:nvPr/>
            </p:nvSpPr>
            <p:spPr>
              <a:xfrm>
                <a:off x="356616" y="1357217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575056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70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70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  <a:tabLst>
                    <a:tab pos="575056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70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70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.以上答案都不对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4_BD.15_1#b7e9070b9.choices?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357217"/>
                <a:ext cx="11475720" cy="1207072"/>
              </a:xfrm>
              <a:prstGeom prst="rect">
                <a:avLst/>
              </a:prstGeom>
              <a:blipFill>
                <a:blip r:embed="rId4"/>
                <a:stretch>
                  <a:fillRect l="-1913" b="-18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#5642f26c5?vbadefaultcenterpage=1&amp;parentnodeid=e69998cce&amp;vbahtmlprocessed=1&amp;hasbroken=1"/>
              <p:cNvSpPr/>
              <p:nvPr/>
            </p:nvSpPr>
            <p:spPr>
              <a:xfrm>
                <a:off x="356616" y="2641695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（2021·雅安中考）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若直角三角形的两边长分别是方程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−7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+12=0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的两个根，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则该直角三角形的面积是(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4#5642f26c5?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641695"/>
                <a:ext cx="11475720" cy="1207072"/>
              </a:xfrm>
              <a:prstGeom prst="rect">
                <a:avLst/>
              </a:prstGeom>
              <a:blipFill>
                <a:blip r:embed="rId5"/>
                <a:stretch>
                  <a:fillRect l="-1913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N.16_1#5642f26c5.bracket?vbadefaultcenterpage=1&amp;parentnodeid=e69998cce&amp;vbapositionanswer=4&amp;vbahtmlprocessed=1"/>
          <p:cNvSpPr/>
          <p:nvPr/>
        </p:nvSpPr>
        <p:spPr>
          <a:xfrm>
            <a:off x="9167051" y="3281775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4_BD.17_1#5642f26c5.choices?vbadefaultcenterpage=1&amp;parentnodeid=e69998cce&amp;vbahtmlprocessed=1&amp;hasbroken=1"/>
              <p:cNvSpPr/>
              <p:nvPr/>
            </p:nvSpPr>
            <p:spPr>
              <a:xfrm>
                <a:off x="356616" y="3859117"/>
                <a:ext cx="11475720" cy="729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900"/>
                  </a:lnSpc>
                  <a:tabLst>
                    <a:tab pos="2881630" algn="l"/>
                    <a:tab pos="5750560" algn="l"/>
                    <a:tab pos="8619489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.6或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7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4_BD.17_1#5642f26c5.choices?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859117"/>
                <a:ext cx="11475720" cy="729171"/>
              </a:xfrm>
              <a:prstGeom prst="rect">
                <a:avLst/>
              </a:prstGeom>
              <a:blipFill>
                <a:blip r:embed="rId6"/>
                <a:stretch>
                  <a:fillRect l="-1913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4#ec1418102?vbadefaultcenterpage=1&amp;parentnodeid=e69998cce&amp;vbahtmlprocessed=1&amp;hasbroken=1"/>
              <p:cNvSpPr/>
              <p:nvPr/>
            </p:nvSpPr>
            <p:spPr>
              <a:xfrm>
                <a:off x="356616" y="4595717"/>
                <a:ext cx="11475720" cy="12672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6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（2022·齐齐哈尔中考）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6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8" name="QB_4#ec1418102?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595717"/>
                <a:ext cx="11475720" cy="1267270"/>
              </a:xfrm>
              <a:prstGeom prst="rect">
                <a:avLst/>
              </a:prstGeom>
              <a:blipFill>
                <a:blip r:embed="rId7"/>
                <a:stretch>
                  <a:fillRect l="-1913" b="-177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B_4_AN.18_1#ec1418102.blank?vbadefaultcenterpage=1&amp;parentnodeid=e69998cce&amp;vbapositionanswer=5&amp;vbahtmlprocessed=1"/>
              <p:cNvSpPr/>
              <p:nvPr/>
            </p:nvSpPr>
            <p:spPr>
              <a:xfrm>
                <a:off x="3653600" y="5174488"/>
                <a:ext cx="2967482" cy="608838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6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9" name="QB_4_AN.18_1#ec1418102.blank?vbadefaultcenterpage=1&amp;parentnodeid=e69998cce&amp;vbapositionanswer=5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3600" y="5174488"/>
                <a:ext cx="2967482" cy="608838"/>
              </a:xfrm>
              <a:prstGeom prst="rect">
                <a:avLst/>
              </a:prstGeom>
              <a:blipFill>
                <a:blip r:embed="rId8"/>
                <a:stretch>
                  <a:fillRect l="-205" r="-411" b="-3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  <p:bldP spid="9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2f6db61e2?linknodeid=14c958b4f&amp;catalogrefid=14c958b4f&amp;vbahtmlprocessed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3145536"/>
            <a:ext cx="356616" cy="356616"/>
          </a:xfrm>
          <a:prstGeom prst="rect">
            <a:avLst/>
          </a:prstGeom>
        </p:spPr>
      </p:pic>
      <p:sp>
        <p:nvSpPr>
          <p:cNvPr id="3" name="C_1#目录1:2f6db61e2?linknodeid=14c958b4f&amp;catalogrefid=14c958b4f&amp;vbahtmlprocessed=1">
            <a:hlinkClick r:id="rId3" action="ppaction://hlinksldjump"/>
          </p:cNvPr>
          <p:cNvSpPr/>
          <p:nvPr/>
        </p:nvSpPr>
        <p:spPr>
          <a:xfrm>
            <a:off x="4773168" y="3008376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经典试题解析</a:t>
            </a:r>
            <a:endParaRPr lang="en-US" altLang="zh-CN" sz="3600" dirty="0"/>
          </a:p>
        </p:txBody>
      </p:sp>
      <p:pic>
        <p:nvPicPr>
          <p:cNvPr id="4" name="C_1#目录1:2f6db61e2?linknodeid=e69998cce&amp;catalogrefid=e69998cce&amp;vbahtmlprocessed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050792"/>
            <a:ext cx="356616" cy="356616"/>
          </a:xfrm>
          <a:prstGeom prst="rect">
            <a:avLst/>
          </a:prstGeom>
        </p:spPr>
      </p:pic>
      <p:sp>
        <p:nvSpPr>
          <p:cNvPr id="5" name="C_1#目录1:2f6db61e2?linknodeid=e69998cce&amp;catalogrefid=e69998cce&amp;vbahtmlprocessed=1">
            <a:hlinkClick r:id="rId5" action="ppaction://hlinksldjump"/>
          </p:cNvPr>
          <p:cNvSpPr/>
          <p:nvPr/>
        </p:nvSpPr>
        <p:spPr>
          <a:xfrm>
            <a:off x="4773168" y="3904488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19_1#ebcd321df?imagetipindex=9&amp;hastextimagelayout=1&amp;vbadefaultcenterpage=1&amp;parentnodeid=e69998cce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04396" y="1986978"/>
            <a:ext cx="3319272" cy="20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19_2#ebcd321df?imagetipindex=9&amp;hastextimagelayout=1&amp;vbadefaultcenterpage=1&amp;parentnodeid=e69998cce&amp;vbahtmlprocessed=1"/>
          <p:cNvSpPr/>
          <p:nvPr/>
        </p:nvSpPr>
        <p:spPr>
          <a:xfrm>
            <a:off x="9359988" y="4153090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图3-3-9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BD.19_3#ebcd321df?hastextimagelayout=1&amp;segpoint=1&amp;vbadefaultcenterpage=1&amp;parentnodeid=e69998cce&amp;vbahtmlprocessed=1&amp;hasbroken=1"/>
              <p:cNvSpPr/>
              <p:nvPr/>
            </p:nvSpPr>
            <p:spPr>
              <a:xfrm>
                <a:off x="356616" y="1959546"/>
                <a:ext cx="8028432" cy="2487232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（2022·绍兴中考）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如图3-3-9，在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，以点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为圆心，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长为半径作弧，交射线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的度数是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4_BD.19_3#ebcd321df?hastextimagelayout=1&amp;segpoint=1&amp;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959546"/>
                <a:ext cx="8028432" cy="2487232"/>
              </a:xfrm>
              <a:prstGeom prst="rect">
                <a:avLst/>
              </a:prstGeom>
              <a:blipFill>
                <a:blip r:embed="rId4"/>
                <a:stretch>
                  <a:fillRect l="-2733" b="-93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AN.20_1#ebcd321df.blank?vbadefaultcenterpage=1&amp;parentnodeid=e69998cce&amp;vbapositionanswer=6&amp;vbahtmlprocessed=1"/>
              <p:cNvSpPr/>
              <p:nvPr/>
            </p:nvSpPr>
            <p:spPr>
              <a:xfrm>
                <a:off x="2899093" y="3812730"/>
                <a:ext cx="1715389" cy="56470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4_AN.20_1#ebcd321df.blank?vbadefaultcenterpage=1&amp;parentnodeid=e69998cce&amp;vbapositionanswer=6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093" y="3812730"/>
                <a:ext cx="1715389" cy="564706"/>
              </a:xfrm>
              <a:prstGeom prst="rect">
                <a:avLst/>
              </a:prstGeom>
              <a:blipFill>
                <a:blip r:embed="rId5"/>
                <a:stretch>
                  <a:fillRect l="-712" r="-356" b="-397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#cf8925f58?vbadefaultcenterpage=1&amp;parentnodeid=e69998cce&amp;vbahtmlprocessed=1&amp;hasbroken=1"/>
              <p:cNvSpPr/>
              <p:nvPr/>
            </p:nvSpPr>
            <p:spPr>
              <a:xfrm>
                <a:off x="356616" y="2098516"/>
                <a:ext cx="11475720" cy="24872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1" i="0" spc="-5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（2022·绥化中考）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在长为2，宽为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d>
                      <m:dPr>
                        <m:ctrlPr>
                          <a:rPr lang="en-US" altLang="zh-CN" sz="2800" b="0" i="1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1&lt;</m:t>
                        </m:r>
                        <m:r>
                          <a:rPr lang="en-US" altLang="zh-CN" sz="28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  <m:r>
                          <a:rPr lang="en-US" altLang="zh-CN" sz="2800" b="0" i="0" spc="-5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&lt;2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的矩形纸片上</a:t>
                </a: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，从它的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一侧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，剪去一个以矩形纸片宽为边长的正方形（第一次操作</a:t>
                </a: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）；从剩下的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矩形纸片一侧再剪去一个以宽为边长的正方形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（第二次操作）；</a:t>
                </a: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按此方式，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如果第三次操作后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，剩下的纸片恰为正方形，那么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2800" i="0" spc="-5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2800" b="0" i="0" spc="-5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spc="-50" dirty="0"/>
              </a:p>
            </p:txBody>
          </p:sp>
        </mc:Choice>
        <mc:Fallback xmlns="">
          <p:sp>
            <p:nvSpPr>
              <p:cNvPr id="2" name="QB_4#cf8925f58?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098516"/>
                <a:ext cx="11475720" cy="2487232"/>
              </a:xfrm>
              <a:prstGeom prst="rect">
                <a:avLst/>
              </a:prstGeom>
              <a:blipFill>
                <a:blip r:embed="rId3"/>
                <a:stretch>
                  <a:fillRect l="-1913" r="-2072" b="-98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1_1#cf8925f58.blank?vbadefaultcenterpage=1&amp;parentnodeid=e69998cce&amp;vbapositionanswer=7&amp;vbahtmlprocessed=1"/>
          <p:cNvSpPr/>
          <p:nvPr/>
        </p:nvSpPr>
        <p:spPr>
          <a:xfrm>
            <a:off x="9535224" y="3980656"/>
            <a:ext cx="14398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1.2</a:t>
            </a: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或1.5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2_1#700682715?imagetipindex=10&amp;hastextimagelayout=1&amp;vbadefaultcenterpage=1&amp;parentnodeid=e69998cce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1922" y="2074037"/>
            <a:ext cx="2029968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22_2#700682715?imagetipindex=10&amp;hastextimagelayout=1&amp;vbadefaultcenterpage=1&amp;parentnodeid=e69998cce&amp;vbahtmlprocessed=1"/>
          <p:cNvSpPr/>
          <p:nvPr/>
        </p:nvSpPr>
        <p:spPr>
          <a:xfrm>
            <a:off x="9403962" y="4066413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图3-3-10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BD.22_3#700682715?hastextimagelayout=1&amp;segpoint=1&amp;vbadefaultcenterpage=1&amp;parentnodeid=e69998cce&amp;vbahtmlprocessed=1&amp;hasbroken=1"/>
              <p:cNvSpPr/>
              <p:nvPr/>
            </p:nvSpPr>
            <p:spPr>
              <a:xfrm>
                <a:off x="356616" y="1927733"/>
                <a:ext cx="8887968" cy="27556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（2022·江西中考）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在反比例函数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den>
                    </m:f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的图像上，点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轴正半轴上，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为等腰三角形，且腰长为5，则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的长为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4_BD.22_3#700682715?hastextimagelayout=1&amp;segpoint=1&amp;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927733"/>
                <a:ext cx="8887968" cy="2755646"/>
              </a:xfrm>
              <a:prstGeom prst="rect">
                <a:avLst/>
              </a:prstGeom>
              <a:blipFill>
                <a:blip r:embed="rId4"/>
                <a:stretch>
                  <a:fillRect l="-2469" b="-88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AN.23_1#700682715.blank?vbadefaultcenterpage=1&amp;parentnodeid=e69998cce&amp;vbapositionanswer=8&amp;vbahtmlprocessed=1"/>
              <p:cNvSpPr/>
              <p:nvPr/>
            </p:nvSpPr>
            <p:spPr>
              <a:xfrm>
                <a:off x="521716" y="3989959"/>
                <a:ext cx="2348294" cy="61379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6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B_4_AN.23_1#700682715.blank?vbadefaultcenterpage=1&amp;parentnodeid=e69998cce&amp;vbapositionanswer=8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16" y="3989959"/>
                <a:ext cx="2348294" cy="613791"/>
              </a:xfrm>
              <a:prstGeom prst="rect">
                <a:avLst/>
              </a:prstGeom>
              <a:blipFill>
                <a:blip r:embed="rId5"/>
                <a:stretch>
                  <a:fillRect l="-9351" r="-260" b="-3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4_1#8876f601e?imagetipindex=11&amp;hastextimagelayout=1&amp;vbadefaultcenterpage=1&amp;parentnodeid=e69998cce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77578" y="1067022"/>
            <a:ext cx="2770632" cy="189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24_2#8876f601e?imagetipindex=11&amp;hastextimagelayout=1&amp;vbadefaultcenterpage=1&amp;parentnodeid=e69998cce&amp;vbahtmlprocessed=1"/>
          <p:cNvSpPr/>
          <p:nvPr/>
        </p:nvSpPr>
        <p:spPr>
          <a:xfrm>
            <a:off x="9576555" y="3086830"/>
            <a:ext cx="1372679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图3-3-11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BD.24_3#8876f601e?hastextimagelayout=1&amp;segpoint=1&amp;vbadefaultcenterpage=1&amp;parentnodeid=e69998cce&amp;vbahtmlprocessed=1&amp;hasbroken=1"/>
              <p:cNvSpPr/>
              <p:nvPr/>
            </p:nvSpPr>
            <p:spPr>
              <a:xfrm>
                <a:off x="356616" y="1039590"/>
                <a:ext cx="8567928" cy="275107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（2022·宁波中考）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如图3-3-11，在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为半径的圆与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相切于点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边上的动点，当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为直角三角形时，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430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4_BD.24_3#8876f601e?hastextimagelayout=1&amp;segpoint=1&amp;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039590"/>
                <a:ext cx="8567928" cy="2751074"/>
              </a:xfrm>
              <a:prstGeom prst="rect">
                <a:avLst/>
              </a:prstGeom>
              <a:blipFill>
                <a:blip r:embed="rId4"/>
                <a:stretch>
                  <a:fillRect l="-2562" b="-77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AN.25_1#8876f601e.blank?vbadefaultcenterpage=1&amp;parentnodeid=e69998cce&amp;vbapositionanswer=9&amp;vbahtmlprocessed=1"/>
              <p:cNvSpPr/>
              <p:nvPr/>
            </p:nvSpPr>
            <p:spPr>
              <a:xfrm>
                <a:off x="4661218" y="2872041"/>
                <a:ext cx="774700" cy="83331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7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4_AN.25_1#8876f601e.blank?vbadefaultcenterpage=1&amp;parentnodeid=e69998cce&amp;vbapositionanswer=9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218" y="2872041"/>
                <a:ext cx="774700" cy="833311"/>
              </a:xfrm>
              <a:prstGeom prst="rect">
                <a:avLst/>
              </a:prstGeom>
              <a:blipFill>
                <a:blip r:embed="rId5"/>
                <a:stretch>
                  <a:fillRect l="-1575" r="-787" b="-153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4#dbd69dfee?vbadefaultcenterpage=1&amp;parentnodeid=e69998cce&amp;vbahtmlprocessed=1&amp;hasbroken=1"/>
              <p:cNvSpPr/>
              <p:nvPr/>
            </p:nvSpPr>
            <p:spPr>
              <a:xfrm>
                <a:off x="356616" y="3797522"/>
                <a:ext cx="11475720" cy="18471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8.一张菱形纸片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的边长为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，高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等于边长的一半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，将菱形纸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片沿直线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折叠，使点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重合，直线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B_4#dbd69dfee?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797522"/>
                <a:ext cx="11475720" cy="1847152"/>
              </a:xfrm>
              <a:prstGeom prst="rect">
                <a:avLst/>
              </a:prstGeom>
              <a:blipFill>
                <a:blip r:embed="rId6"/>
                <a:stretch>
                  <a:fillRect l="-1913" b="-12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4_AN.26_1#dbd69dfee.blank?vbadefaultcenterpage=1&amp;parentnodeid=e69998cce&amp;vbapositionanswer=10&amp;vbahtmlprocessed=1"/>
              <p:cNvSpPr/>
              <p:nvPr/>
            </p:nvSpPr>
            <p:spPr>
              <a:xfrm>
                <a:off x="2085023" y="4968748"/>
                <a:ext cx="2967482" cy="608838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6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4_AN.26_1#dbd69dfee.blank?vbadefaultcenterpage=1&amp;parentnodeid=e69998cce&amp;vbapositionanswer=10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5023" y="4968748"/>
                <a:ext cx="2967482" cy="608838"/>
              </a:xfrm>
              <a:prstGeom prst="rect">
                <a:avLst/>
              </a:prstGeom>
              <a:blipFill>
                <a:blip r:embed="rId7"/>
                <a:stretch>
                  <a:fillRect l="-205" r="-411" b="-3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#7bd343e8b?vbadefaultcenterpage=1&amp;parentnodeid=e69998cce&amp;vbahtmlprocessed=1&amp;hasbroken=1"/>
              <p:cNvSpPr/>
              <p:nvPr/>
            </p:nvSpPr>
            <p:spPr>
              <a:xfrm>
                <a:off x="356616" y="2361088"/>
                <a:ext cx="11475720" cy="1962087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（2021·云南中考）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的三个顶点都是同一个正方形的顶点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的平分线与线段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的一条边长为6，则点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的距离为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45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4#7bd343e8b?vbadefaultcenterpage=1&amp;parentnodeid=e69998cce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361088"/>
                <a:ext cx="11475720" cy="1962087"/>
              </a:xfrm>
              <a:prstGeom prst="rect">
                <a:avLst/>
              </a:prstGeom>
              <a:blipFill>
                <a:blip r:embed="rId3"/>
                <a:stretch>
                  <a:fillRect l="-1913" r="-1435" b="-111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4_AN.27_1#7bd343e8b.blank?vbadefaultcenterpage=1&amp;parentnodeid=e69998cce&amp;vbapositionanswer=11&amp;vbahtmlprocessed=1"/>
              <p:cNvSpPr/>
              <p:nvPr/>
            </p:nvSpPr>
            <p:spPr>
              <a:xfrm>
                <a:off x="3212529" y="3574161"/>
                <a:ext cx="4530217" cy="679831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6−3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B_4_AN.27_1#7bd343e8b.blank?vbadefaultcenterpage=1&amp;parentnodeid=e69998cce&amp;vbapositionanswer=11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2529" y="3574161"/>
                <a:ext cx="4530217" cy="679831"/>
              </a:xfrm>
              <a:prstGeom prst="rect">
                <a:avLst/>
              </a:prstGeom>
              <a:blipFill>
                <a:blip r:embed="rId4"/>
                <a:stretch>
                  <a:fillRect l="-4711" r="-269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c85da6db3?vbadefaultcenterpage=1&amp;parentnodeid=2f6db61e2&amp;vbahtmlprocessed=1"/>
          <p:cNvSpPr/>
          <p:nvPr/>
        </p:nvSpPr>
        <p:spPr>
          <a:xfrm>
            <a:off x="356616" y="1452277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</a:t>
            </a:r>
            <a:r>
              <a:rPr lang="en-US" altLang="zh-CN" sz="2800" i="0" dirty="0"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某些数学问题时，可能会遇到多种可能情况，根据题目的特点和要求，对各种情况加以分类，并按类逐一研究解决方法可实现解决原问题的策略方法，称为分类讨论思想。</a:t>
            </a:r>
            <a:endParaRPr lang="en-US" altLang="zh-CN" sz="2800" dirty="0"/>
          </a:p>
        </p:txBody>
      </p:sp>
      <p:sp>
        <p:nvSpPr>
          <p:cNvPr id="3" name="P_3_BD#c85da6db3?segpoint=1&amp;vbadefaultcenterpage=1&amp;parentnodeid=2f6db61e2&amp;vbahtmlprocessed=1"/>
          <p:cNvSpPr/>
          <p:nvPr/>
        </p:nvSpPr>
        <p:spPr>
          <a:xfrm>
            <a:off x="356616" y="3380200"/>
            <a:ext cx="11475720" cy="185178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分类讨论应当遵循的基本原则是“不重不漏”，具体策略：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（1）分类中每一个部分是相互独立的；（2）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一次分类要统一个标准；</a:t>
            </a:r>
          </a:p>
          <a:p>
            <a:pPr algn="l" latinLnBrk="1">
              <a:lnSpc>
                <a:spcPct val="150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3）分类应逐级有序进行；（4）以公式、定理的使用条件为标准分类。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c85da6db3?vbadefaultcenterpage=1&amp;parentnodeid=2f6db61e2&amp;vbahtmlprocessed=1"/>
          <p:cNvSpPr/>
          <p:nvPr/>
        </p:nvSpPr>
        <p:spPr>
          <a:xfrm>
            <a:off x="356616" y="608171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常见的题型：</a:t>
            </a:r>
            <a:endParaRPr lang="en-US" altLang="zh-CN" sz="2800" dirty="0"/>
          </a:p>
        </p:txBody>
      </p:sp>
      <p:sp>
        <p:nvSpPr>
          <p:cNvPr id="3" name="P_3_BD#c85da6db3?segpoint=1&amp;vbadefaultcenterpage=1&amp;parentnodeid=2f6db61e2&amp;vbahtmlprocessed=1"/>
          <p:cNvSpPr/>
          <p:nvPr/>
        </p:nvSpPr>
        <p:spPr>
          <a:xfrm>
            <a:off x="356616" y="1213453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（1）与腰、底不确定的等腰三角形相关的问题；</a:t>
            </a:r>
            <a:endParaRPr lang="en-US" altLang="zh-CN" sz="2800" dirty="0"/>
          </a:p>
        </p:txBody>
      </p:sp>
      <p:sp>
        <p:nvSpPr>
          <p:cNvPr id="4" name="P_3_BD#c85da6db3?segpoint=1&amp;vbadefaultcenterpage=1&amp;parentnodeid=2f6db61e2&amp;vbahtmlprocessed=1"/>
          <p:cNvSpPr/>
          <p:nvPr/>
        </p:nvSpPr>
        <p:spPr>
          <a:xfrm>
            <a:off x="356616" y="1823053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（2）与斜边、直角边不确定的直角三角形相关的问题；</a:t>
            </a:r>
            <a:endParaRPr lang="en-US" altLang="zh-CN" sz="2800" dirty="0"/>
          </a:p>
        </p:txBody>
      </p:sp>
      <p:sp>
        <p:nvSpPr>
          <p:cNvPr id="5" name="P_3_BD#c85da6db3?segpoint=1&amp;vbadefaultcenterpage=1&amp;parentnodeid=2f6db61e2&amp;vbahtmlprocessed=1"/>
          <p:cNvSpPr/>
          <p:nvPr/>
        </p:nvSpPr>
        <p:spPr>
          <a:xfrm>
            <a:off x="356616" y="2432653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（3）与定位作图相关的问题；</a:t>
            </a:r>
            <a:endParaRPr lang="en-US" altLang="zh-CN" sz="2800" dirty="0"/>
          </a:p>
        </p:txBody>
      </p:sp>
      <p:sp>
        <p:nvSpPr>
          <p:cNvPr id="6" name="P_3_BD#c85da6db3?segpoint=1&amp;vbadefaultcenterpage=1&amp;parentnodeid=2f6db61e2&amp;vbahtmlprocessed=1"/>
          <p:cNvSpPr/>
          <p:nvPr/>
        </p:nvSpPr>
        <p:spPr>
          <a:xfrm>
            <a:off x="356616" y="3042253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（4）与绝对值、函数的定义等相关的问题；</a:t>
            </a:r>
            <a:endParaRPr lang="en-US" altLang="zh-CN" sz="2800" dirty="0"/>
          </a:p>
        </p:txBody>
      </p:sp>
      <p:sp>
        <p:nvSpPr>
          <p:cNvPr id="7" name="P_3_BD#c85da6db3?segpoint=1&amp;vbadefaultcenterpage=1&amp;parentnodeid=2f6db61e2&amp;vbahtmlprocessed=1"/>
          <p:cNvSpPr/>
          <p:nvPr/>
        </p:nvSpPr>
        <p:spPr>
          <a:xfrm>
            <a:off x="356616" y="3648995"/>
            <a:ext cx="11475720" cy="11373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（5）因函数自变量取值范围的不同解法有异或两个函数的图像相交，解不等式的问题；</a:t>
            </a:r>
            <a:endParaRPr lang="en-US" altLang="zh-CN" sz="2800" dirty="0"/>
          </a:p>
        </p:txBody>
      </p:sp>
      <p:sp>
        <p:nvSpPr>
          <p:cNvPr id="8" name="P_3_BD#c85da6db3?segpoint=1&amp;vbadefaultcenterpage=1&amp;parentnodeid=2f6db61e2&amp;vbahtmlprocessed=1"/>
          <p:cNvSpPr/>
          <p:nvPr/>
        </p:nvSpPr>
        <p:spPr>
          <a:xfrm>
            <a:off x="356616" y="4858353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（6）与特殊几何图形顶点位置不确定相关的问题；</a:t>
            </a:r>
            <a:endParaRPr lang="en-US" altLang="zh-CN" sz="2800" dirty="0"/>
          </a:p>
        </p:txBody>
      </p:sp>
      <p:sp>
        <p:nvSpPr>
          <p:cNvPr id="9" name="P_3_BD#c85da6db3?segpoint=1&amp;vbadefaultcenterpage=1&amp;parentnodeid=2f6db61e2&amp;vbahtmlprocessed=1"/>
          <p:cNvSpPr/>
          <p:nvPr/>
        </p:nvSpPr>
        <p:spPr>
          <a:xfrm>
            <a:off x="356616" y="5467953"/>
            <a:ext cx="11475720" cy="5349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4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（7）在图形相似中，对应顶点或对应边不确定的问题。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4c958b4f.fixed?vbadefaultcenterpage=1&amp;parentnodeid=2f6db61e2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经典试题解析</a:t>
            </a:r>
            <a:endParaRPr lang="en-US" altLang="zh-CN" sz="5500" dirty="0"/>
          </a:p>
        </p:txBody>
      </p:sp>
      <p:sp>
        <p:nvSpPr>
          <p:cNvPr id="3" name="C_3#14c958b4f.fixed?vbadefaultcenterpage=1&amp;parentnodeid=2f6db61e2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6ebb65ab?vbadefaultcenterpage=1&amp;parentnodeid=14c958b4f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图形特殊点不同位置的问题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#d78cc357b?vbadefaultcenterpage=1&amp;parentnodeid=b6ebb65ab&amp;vbahtmlprocessed=1&amp;hasbroken=1"/>
              <p:cNvSpPr/>
              <p:nvPr/>
            </p:nvSpPr>
            <p:spPr>
              <a:xfrm>
                <a:off x="356616" y="1220978"/>
                <a:ext cx="11475720" cy="2119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（2022·黑龙江中考）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在矩形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上，且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上的一个动点。若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是直角</a:t>
                </a:r>
              </a:p>
              <a:p>
                <a:pPr latinLnBrk="1">
                  <a:lnSpc>
                    <a:spcPts val="7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三角形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435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B_5#d78cc357b?vbadefaultcenterpage=1&amp;parentnodeid=b6ebb65a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11475720" cy="2119757"/>
              </a:xfrm>
              <a:prstGeom prst="rect">
                <a:avLst/>
              </a:prstGeom>
              <a:blipFill>
                <a:blip r:embed="rId3"/>
                <a:stretch>
                  <a:fillRect l="-1913" r="-584" b="-109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N.1_1#d78cc357b.blank?vbadefaultcenterpage=1&amp;parentnodeid=b6ebb65ab&amp;vbapositionanswer=1&amp;vbahtmlprocessed=1"/>
              <p:cNvSpPr/>
              <p:nvPr/>
            </p:nvSpPr>
            <p:spPr>
              <a:xfrm>
                <a:off x="3892741" y="2421509"/>
                <a:ext cx="1743075" cy="838073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7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5_AN.1_1#d78cc357b.blank?vbadefaultcenterpage=1&amp;parentnodeid=b6ebb65ab&amp;vbapositionanswer=1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741" y="2421509"/>
                <a:ext cx="1743075" cy="838073"/>
              </a:xfrm>
              <a:prstGeom prst="rect">
                <a:avLst/>
              </a:prstGeom>
              <a:blipFill>
                <a:blip r:embed="rId4"/>
                <a:stretch>
                  <a:fillRect l="-350" b="-144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EX.2_1#d78cc357b?vbadefaultcenterpage=1&amp;parentnodeid=b6ebb65ab&amp;vbahtmlprocessed=1&amp;hasbroken=1"/>
              <p:cNvSpPr/>
              <p:nvPr/>
            </p:nvSpPr>
            <p:spPr>
              <a:xfrm>
                <a:off x="356616" y="3495675"/>
                <a:ext cx="11475720" cy="18521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思路分析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是直角三角形，有三种情况：①如图3-3-1，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𝐴𝐸𝑃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；②如图3-3-2，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𝑃𝐴𝐸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；③如图3-3-3，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，根据三角形相似即可</a:t>
                </a:r>
                <a:r>
                  <a:rPr lang="en-US" altLang="zh-CN" sz="2800" i="0" dirty="0"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B_5_EX.2_1#d78cc357b?vbadefaultcenterpage=1&amp;parentnodeid=b6ebb65a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495675"/>
                <a:ext cx="11475720" cy="1852105"/>
              </a:xfrm>
              <a:prstGeom prst="rect">
                <a:avLst/>
              </a:prstGeom>
              <a:blipFill>
                <a:blip r:embed="rId5"/>
                <a:stretch>
                  <a:fillRect l="-1913" r="-1594" b="-118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3_1#d78cc357b?vbadefaultcenterpage=1&amp;parentnodeid=b6ebb65ab&amp;vbahtmlprocessed=1&amp;hasbroken=1"/>
              <p:cNvSpPr/>
              <p:nvPr/>
            </p:nvSpPr>
            <p:spPr>
              <a:xfrm>
                <a:off x="356616" y="730154"/>
                <a:ext cx="11475720" cy="12117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是直角三角形，有以下三种情况：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①如图3-3-1，当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𝐴𝐸𝑃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5_AS.3_1#d78cc357b?vbadefaultcenterpage=1&amp;parentnodeid=b6ebb65a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730154"/>
                <a:ext cx="11475720" cy="1211707"/>
              </a:xfrm>
              <a:prstGeom prst="rect">
                <a:avLst/>
              </a:prstGeom>
              <a:blipFill>
                <a:blip r:embed="rId3"/>
                <a:stretch>
                  <a:fillRect l="-1913" b="-180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5_AS.3_2#d78cc357b?imagetipindex=1&amp;vbadefaultcenterpage=1&amp;parentnodeid=b6ebb65ab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43984" y="2078386"/>
            <a:ext cx="3291840" cy="253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AS.3_3#d78cc357b?imagetipindex=1&amp;vbadefaultcenterpage=1&amp;parentnodeid=b6ebb65ab&amp;vbahtmlprocessed=1"/>
          <p:cNvSpPr/>
          <p:nvPr/>
        </p:nvSpPr>
        <p:spPr>
          <a:xfrm>
            <a:off x="5485860" y="473827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图3-3-1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AS.3_4#d78cc357b?vbadefaultcenterpage=1&amp;parentnodeid=b6ebb65ab&amp;vbahtmlprocessed=1&amp;hasbroken=1"/>
              <p:cNvSpPr/>
              <p:nvPr/>
            </p:nvSpPr>
            <p:spPr>
              <a:xfrm>
                <a:off x="356616" y="5382165"/>
                <a:ext cx="11475720" cy="5719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𝐴𝐸𝐷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5" name="QB_5_AS.3_4#d78cc357b?vbadefaultcenterpage=1&amp;parentnodeid=b6ebb65a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382165"/>
                <a:ext cx="11475720" cy="571945"/>
              </a:xfrm>
              <a:prstGeom prst="rect">
                <a:avLst/>
              </a:prstGeom>
              <a:blipFill>
                <a:blip r:embed="rId5"/>
                <a:stretch>
                  <a:fillRect b="-37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3_5#d78cc357b?vbadefaultcenterpage=1&amp;parentnodeid=b6ebb65ab&amp;vbahtmlprocessed=1&amp;hasbroken=1"/>
              <p:cNvSpPr/>
              <p:nvPr/>
            </p:nvSpPr>
            <p:spPr>
              <a:xfrm>
                <a:off x="356616" y="671322"/>
                <a:ext cx="11475720" cy="53416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∵四边形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是矩形，</a:t>
                </a:r>
                <a:endParaRPr lang="en-US" altLang="zh-CN" sz="2800" dirty="0"/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𝐶𝑃𝐸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𝐴𝐸𝐷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𝐶𝑃𝐸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∽△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𝐸𝐶𝑃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𝐴𝐷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𝐶𝐸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𝐷𝐸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9−4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𝐶𝑃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42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7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=12−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5_AS.3_5#d78cc357b?vbadefaultcenterpage=1&amp;parentnodeid=b6ebb65ab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71322"/>
                <a:ext cx="11475720" cy="5341620"/>
              </a:xfrm>
              <a:prstGeom prst="rect">
                <a:avLst/>
              </a:prstGeom>
              <a:blipFill>
                <a:blip r:embed="rId3"/>
                <a:stretch>
                  <a:fillRect l="-1913" t="-1598" b="-36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 name="合心科技出品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3347</Words>
  <Application>Microsoft Office PowerPoint</Application>
  <PresentationFormat>宽屏</PresentationFormat>
  <Paragraphs>213</Paragraphs>
  <Slides>35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4" baseType="lpstr">
      <vt:lpstr>等线</vt:lpstr>
      <vt:lpstr>KaiTi</vt:lpstr>
      <vt:lpstr>SimSun</vt:lpstr>
      <vt:lpstr>微软雅黑</vt:lpstr>
      <vt:lpstr>Arial</vt:lpstr>
      <vt:lpstr>Calibri</vt:lpstr>
      <vt:lpstr>Cambria Math</vt:lpstr>
      <vt:lpstr>Times New Roman</vt:lpstr>
      <vt:lpstr>合心科技出品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合心科技出品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合心科技出品</dc:title>
  <dc:subject/>
  <dc:creator>合心科技出品</dc:creator>
  <cp:keywords/>
  <dc:description/>
  <cp:lastModifiedBy>1</cp:lastModifiedBy>
  <cp:revision>4</cp:revision>
  <dcterms:created xsi:type="dcterms:W3CDTF">2023-03-10T00:38:58Z</dcterms:created>
  <dcterms:modified xsi:type="dcterms:W3CDTF">2023-03-21T03:35:13Z</dcterms:modified>
  <cp:category/>
  <cp:contentStatus/>
</cp:coreProperties>
</file>